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4" r:id="rId1"/>
    <p:sldMasterId id="2147483711" r:id="rId2"/>
    <p:sldMasterId id="2147483723" r:id="rId3"/>
    <p:sldMasterId id="2147483735" r:id="rId4"/>
  </p:sldMasterIdLst>
  <p:notesMasterIdLst>
    <p:notesMasterId r:id="rId29"/>
  </p:notesMasterIdLst>
  <p:sldIdLst>
    <p:sldId id="266" r:id="rId5"/>
    <p:sldId id="449" r:id="rId6"/>
    <p:sldId id="452" r:id="rId7"/>
    <p:sldId id="469" r:id="rId8"/>
    <p:sldId id="468" r:id="rId9"/>
    <p:sldId id="472"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465" r:id="rId23"/>
    <p:sldId id="466" r:id="rId24"/>
    <p:sldId id="416" r:id="rId25"/>
    <p:sldId id="447" r:id="rId26"/>
    <p:sldId id="448" r:id="rId27"/>
    <p:sldId id="302" r:id="rId28"/>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2"/>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285B6541-5AC1-4F52-A2BA-18F04A755CD2}" type="datetimeFigureOut">
              <a:rPr lang="en-US" smtClean="0"/>
              <a:t>9/23/2023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867BDB85-56B6-48B7-A348-3B9BBA47D8F9}" type="slidenum">
              <a:rPr lang="en-US" smtClean="0"/>
              <a:t>‹#›</a:t>
            </a:fld>
            <a:endParaRPr lang="en-US"/>
          </a:p>
        </p:txBody>
      </p:sp>
    </p:spTree>
    <p:extLst>
      <p:ext uri="{BB962C8B-B14F-4D97-AF65-F5344CB8AC3E}">
        <p14:creationId xmlns:p14="http://schemas.microsoft.com/office/powerpoint/2010/main" val="92730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4"/>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259272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34968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9"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
        <p:nvSpPr>
          <p:cNvPr id="20" name="TextBox 19"/>
          <p:cNvSpPr txBox="1"/>
          <p:nvPr/>
        </p:nvSpPr>
        <p:spPr>
          <a:xfrm>
            <a:off x="541869"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31714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424240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9"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
        <p:nvSpPr>
          <p:cNvPr id="24" name="TextBox 23"/>
          <p:cNvSpPr txBox="1"/>
          <p:nvPr/>
        </p:nvSpPr>
        <p:spPr>
          <a:xfrm>
            <a:off x="541869"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259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3546781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958866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9"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6" y="609600"/>
            <a:ext cx="706015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1450063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71" y="5038585"/>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8" name="Title 7"/>
          <p:cNvSpPr>
            <a:spLocks noGrp="1"/>
          </p:cNvSpPr>
          <p:nvPr>
            <p:ph type="ctrTitle"/>
          </p:nvPr>
        </p:nvSpPr>
        <p:spPr>
          <a:xfrm>
            <a:off x="720728" y="776289"/>
            <a:ext cx="10750549"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720728"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828800" y="6012669"/>
            <a:ext cx="7721600" cy="365125"/>
          </a:xfrm>
        </p:spPr>
        <p:txBody>
          <a:bodyPr tIns="0" bIns="0" anchor="t"/>
          <a:lstStyle>
            <a:lvl1pPr algn="r">
              <a:defRPr sz="10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17" name="Footer Placeholder 16"/>
          <p:cNvSpPr>
            <a:spLocks noGrp="1"/>
          </p:cNvSpPr>
          <p:nvPr>
            <p:ph type="ftr" sz="quarter" idx="11"/>
          </p:nvPr>
        </p:nvSpPr>
        <p:spPr>
          <a:xfrm>
            <a:off x="1828800" y="5650717"/>
            <a:ext cx="7721600" cy="365125"/>
          </a:xfrm>
        </p:spPr>
        <p:txBody>
          <a:bodyPr tIns="0" bIns="0" anchor="b"/>
          <a:lstStyle>
            <a:lvl1pPr algn="r">
              <a:defRPr sz="1100"/>
            </a:lvl1pPr>
          </a:lstStyle>
          <a:p>
            <a:endParaRPr lang="fa-IR">
              <a:solidFill>
                <a:prstClr val="black"/>
              </a:solidFill>
            </a:endParaRPr>
          </a:p>
        </p:txBody>
      </p:sp>
      <p:sp>
        <p:nvSpPr>
          <p:cNvPr id="29" name="Slide Number Placeholder 28"/>
          <p:cNvSpPr>
            <a:spLocks noGrp="1"/>
          </p:cNvSpPr>
          <p:nvPr>
            <p:ph type="sldNum" sz="quarter" idx="12"/>
          </p:nvPr>
        </p:nvSpPr>
        <p:spPr>
          <a:xfrm>
            <a:off x="11189663" y="5752320"/>
            <a:ext cx="670560" cy="365125"/>
          </a:xfrm>
        </p:spPr>
        <p:txBody>
          <a:bodyPr anchor="ctr"/>
          <a:lstStyle>
            <a:lvl1pPr algn="ctr">
              <a:defRPr sz="1300">
                <a:solidFill>
                  <a:srgbClr val="FFFFFF"/>
                </a:solidFill>
              </a:defRPr>
            </a:lvl1pPr>
          </a:lstStyle>
          <a:p>
            <a:fld id="{7569C83A-EB47-426E-9AB9-D39B47FBBC03}" type="slidenum">
              <a:rPr lang="fa-IR" smtClean="0"/>
              <a:pPr/>
              <a:t>‹#›</a:t>
            </a:fld>
            <a:endParaRPr lang="fa-IR"/>
          </a:p>
        </p:txBody>
      </p:sp>
    </p:spTree>
    <p:extLst>
      <p:ext uri="{BB962C8B-B14F-4D97-AF65-F5344CB8AC3E}">
        <p14:creationId xmlns:p14="http://schemas.microsoft.com/office/powerpoint/2010/main" val="1675190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a:t>Click to edit Master title style</a:t>
            </a:r>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a:xfrm>
            <a:off x="609600" y="6480982"/>
            <a:ext cx="5680075" cy="300831"/>
          </a:xfrm>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65396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9381" y="7034"/>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10387971" y="93785"/>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4" name="Date Placeholder 3"/>
          <p:cNvSpPr>
            <a:spLocks noGrp="1"/>
          </p:cNvSpPr>
          <p:nvPr>
            <p:ph type="dt" sz="half" idx="10"/>
          </p:nvPr>
        </p:nvSpPr>
        <p:spPr>
          <a:xfrm>
            <a:off x="9274176" y="6477000"/>
            <a:ext cx="2844800" cy="304800"/>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a:xfrm>
            <a:off x="3492501" y="6480982"/>
            <a:ext cx="5680075" cy="300831"/>
          </a:xfrm>
        </p:spPr>
        <p:txBody>
          <a:bodyPr/>
          <a:lstStyle/>
          <a:p>
            <a:endParaRPr lang="fa-IR">
              <a:solidFill>
                <a:prstClr val="black"/>
              </a:solidFill>
            </a:endParaRPr>
          </a:p>
        </p:txBody>
      </p:sp>
      <p:sp>
        <p:nvSpPr>
          <p:cNvPr id="6" name="Slide Number Placeholder 5"/>
          <p:cNvSpPr>
            <a:spLocks noGrp="1"/>
          </p:cNvSpPr>
          <p:nvPr>
            <p:ph type="sldNum" sz="quarter" idx="12"/>
          </p:nvPr>
        </p:nvSpPr>
        <p:spPr>
          <a:xfrm>
            <a:off x="11268075" y="809625"/>
            <a:ext cx="670560" cy="300831"/>
          </a:xfrm>
        </p:spPr>
        <p:txBody>
          <a:bodyPr/>
          <a:lstStyle/>
          <a:p>
            <a:fld id="{7569C83A-EB47-426E-9AB9-D39B47FBBC03}" type="slidenum">
              <a:rPr lang="fa-IR" smtClean="0">
                <a:solidFill>
                  <a:prstClr val="black"/>
                </a:solidFill>
              </a:rPr>
              <a:pPr/>
              <a:t>‹#›</a:t>
            </a:fld>
            <a:endParaRPr lang="fa-IR">
              <a:solidFill>
                <a:prstClr val="black"/>
              </a:solidFill>
            </a:endParaRPr>
          </a:p>
        </p:txBody>
      </p:sp>
      <p:cxnSp>
        <p:nvCxnSpPr>
          <p:cNvPr id="11" name="Straight Connector 10"/>
          <p:cNvCxnSpPr/>
          <p:nvPr/>
        </p:nvCxnSpPr>
        <p:spPr>
          <a:xfrm rot="10800000">
            <a:off x="8625067"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6"/>
            <a:ext cx="9652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88421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2731076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609600" y="1722439"/>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22439"/>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609600" y="6480969"/>
            <a:ext cx="5680075" cy="301752"/>
          </a:xfrm>
        </p:spPr>
        <p:txBody>
          <a:bodyPr/>
          <a:lstStyle/>
          <a:p>
            <a:endParaRPr lang="fa-IR">
              <a:solidFill>
                <a:prstClr val="black"/>
              </a:solidFill>
            </a:endParaRPr>
          </a:p>
        </p:txBody>
      </p:sp>
      <p:sp>
        <p:nvSpPr>
          <p:cNvPr id="7" name="Slide Number Placeholder 6"/>
          <p:cNvSpPr>
            <a:spLocks noGrp="1"/>
          </p:cNvSpPr>
          <p:nvPr>
            <p:ph type="sldNum" sz="quarter" idx="12"/>
          </p:nvPr>
        </p:nvSpPr>
        <p:spPr>
          <a:xfrm>
            <a:off x="10119360" y="6480969"/>
            <a:ext cx="670560" cy="301752"/>
          </a:xfrm>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405687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820009"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820009"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8" name="Footer Placeholder 7"/>
          <p:cNvSpPr>
            <a:spLocks noGrp="1"/>
          </p:cNvSpPr>
          <p:nvPr>
            <p:ph type="ftr" sz="quarter" idx="11"/>
          </p:nvPr>
        </p:nvSpPr>
        <p:spPr>
          <a:xfrm>
            <a:off x="609600" y="6480969"/>
            <a:ext cx="5681472" cy="301752"/>
          </a:xfrm>
        </p:spPr>
        <p:txBody>
          <a:bodyPr/>
          <a:lstStyle/>
          <a:p>
            <a:endParaRPr lang="fa-IR">
              <a:solidFill>
                <a:prstClr val="black"/>
              </a:solidFill>
            </a:endParaRPr>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408751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4" name="Footer Placeholder 3"/>
          <p:cNvSpPr>
            <a:spLocks noGrp="1"/>
          </p:cNvSpPr>
          <p:nvPr>
            <p:ph type="ftr" sz="quarter" idx="11"/>
          </p:nvPr>
        </p:nvSpPr>
        <p:spPr/>
        <p:txBody>
          <a:bodyPr/>
          <a:lstStyle/>
          <a:p>
            <a:endParaRPr lang="fa-IR">
              <a:solidFill>
                <a:prstClr val="black"/>
              </a:solidFill>
            </a:endParaRPr>
          </a:p>
        </p:txBody>
      </p:sp>
      <p:sp>
        <p:nvSpPr>
          <p:cNvPr id="5" name="Slide Number Placeholder 4"/>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534565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3" name="Footer Placeholder 2"/>
          <p:cNvSpPr>
            <a:spLocks noGrp="1"/>
          </p:cNvSpPr>
          <p:nvPr>
            <p:ph type="ftr" sz="quarter" idx="11"/>
          </p:nvPr>
        </p:nvSpPr>
        <p:spPr>
          <a:xfrm>
            <a:off x="609600" y="6481903"/>
            <a:ext cx="5680075" cy="300831"/>
          </a:xfrm>
        </p:spPr>
        <p:txBody>
          <a:bodyPr/>
          <a:lstStyle/>
          <a:p>
            <a:endParaRPr lang="fa-IR">
              <a:solidFill>
                <a:prstClr val="black"/>
              </a:solidFill>
            </a:endParaRPr>
          </a:p>
        </p:txBody>
      </p:sp>
      <p:sp>
        <p:nvSpPr>
          <p:cNvPr id="4" name="Slide Number Placeholder 3"/>
          <p:cNvSpPr>
            <a:spLocks noGrp="1"/>
          </p:cNvSpPr>
          <p:nvPr>
            <p:ph type="sldNum" sz="quarter" idx="12"/>
          </p:nvPr>
        </p:nvSpPr>
        <p:spPr>
          <a:xfrm>
            <a:off x="10119360" y="6480969"/>
            <a:ext cx="670560" cy="301752"/>
          </a:xfrm>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358743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1514476" y="6556248"/>
            <a:ext cx="6857493" cy="301752"/>
          </a:xfrm>
        </p:spPr>
        <p:txBody>
          <a:bodyPr/>
          <a:lstStyle>
            <a:lvl1pPr>
              <a:defRPr sz="900"/>
            </a:lvl1pPr>
          </a:lstStyle>
          <a:p>
            <a:endParaRPr lang="fa-IR">
              <a:solidFill>
                <a:prstClr val="black"/>
              </a:solidFill>
            </a:endParaRPr>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952250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fa-IR">
              <a:solidFill>
                <a:prstClr val="black"/>
              </a:solidFill>
            </a:endParaRPr>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86565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4023169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521930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7" y="5038582"/>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8" name="Title 7"/>
          <p:cNvSpPr>
            <a:spLocks noGrp="1"/>
          </p:cNvSpPr>
          <p:nvPr>
            <p:ph type="ctrTitle"/>
          </p:nvPr>
        </p:nvSpPr>
        <p:spPr>
          <a:xfrm>
            <a:off x="720728" y="776289"/>
            <a:ext cx="10750549"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720728"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828800" y="6012663"/>
            <a:ext cx="7721600" cy="365125"/>
          </a:xfrm>
        </p:spPr>
        <p:txBody>
          <a:bodyPr tIns="0" bIns="0" anchor="t"/>
          <a:lstStyle>
            <a:lvl1pPr algn="r">
              <a:defRPr sz="10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17" name="Footer Placeholder 16"/>
          <p:cNvSpPr>
            <a:spLocks noGrp="1"/>
          </p:cNvSpPr>
          <p:nvPr>
            <p:ph type="ftr" sz="quarter" idx="11"/>
          </p:nvPr>
        </p:nvSpPr>
        <p:spPr>
          <a:xfrm>
            <a:off x="1828800" y="5650711"/>
            <a:ext cx="7721600" cy="365125"/>
          </a:xfrm>
        </p:spPr>
        <p:txBody>
          <a:bodyPr tIns="0" bIns="0" anchor="b"/>
          <a:lstStyle>
            <a:lvl1pPr algn="r">
              <a:defRPr sz="1100"/>
            </a:lvl1pPr>
          </a:lstStyle>
          <a:p>
            <a:endParaRPr lang="fa-IR">
              <a:solidFill>
                <a:prstClr val="black"/>
              </a:solidFill>
            </a:endParaRPr>
          </a:p>
        </p:txBody>
      </p:sp>
      <p:sp>
        <p:nvSpPr>
          <p:cNvPr id="29" name="Slide Number Placeholder 28"/>
          <p:cNvSpPr>
            <a:spLocks noGrp="1"/>
          </p:cNvSpPr>
          <p:nvPr>
            <p:ph type="sldNum" sz="quarter" idx="12"/>
          </p:nvPr>
        </p:nvSpPr>
        <p:spPr>
          <a:xfrm>
            <a:off x="11189663" y="5752314"/>
            <a:ext cx="670560" cy="365125"/>
          </a:xfrm>
        </p:spPr>
        <p:txBody>
          <a:bodyPr anchor="ctr"/>
          <a:lstStyle>
            <a:lvl1pPr algn="ctr">
              <a:defRPr sz="1300">
                <a:solidFill>
                  <a:srgbClr val="FFFFFF"/>
                </a:solidFill>
              </a:defRPr>
            </a:lvl1pPr>
          </a:lstStyle>
          <a:p>
            <a:fld id="{7569C83A-EB47-426E-9AB9-D39B47FBBC03}" type="slidenum">
              <a:rPr lang="fa-IR" smtClean="0"/>
              <a:pPr/>
              <a:t>‹#›</a:t>
            </a:fld>
            <a:endParaRPr lang="fa-IR"/>
          </a:p>
        </p:txBody>
      </p:sp>
    </p:spTree>
    <p:extLst>
      <p:ext uri="{BB962C8B-B14F-4D97-AF65-F5344CB8AC3E}">
        <p14:creationId xmlns:p14="http://schemas.microsoft.com/office/powerpoint/2010/main" val="3219293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a:t>Click to edit Master title style</a:t>
            </a:r>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a:xfrm>
            <a:off x="609600" y="6480976"/>
            <a:ext cx="5680075" cy="300831"/>
          </a:xfrm>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424110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71"/>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A5C43B-D657-416D-BBDA-840C58D7DCB5}" type="datetimeFigureOut">
              <a:rPr lang="en-US" smtClean="0"/>
              <a:t>9/23/2023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1742382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9381" y="7034"/>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10387967" y="93785"/>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4" name="Date Placeholder 3"/>
          <p:cNvSpPr>
            <a:spLocks noGrp="1"/>
          </p:cNvSpPr>
          <p:nvPr>
            <p:ph type="dt" sz="half" idx="10"/>
          </p:nvPr>
        </p:nvSpPr>
        <p:spPr>
          <a:xfrm>
            <a:off x="9274176" y="6477000"/>
            <a:ext cx="2844800" cy="304800"/>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a:xfrm>
            <a:off x="3492501" y="6480976"/>
            <a:ext cx="5680075" cy="300831"/>
          </a:xfrm>
        </p:spPr>
        <p:txBody>
          <a:bodyPr/>
          <a:lstStyle/>
          <a:p>
            <a:endParaRPr lang="fa-IR">
              <a:solidFill>
                <a:prstClr val="black"/>
              </a:solidFill>
            </a:endParaRPr>
          </a:p>
        </p:txBody>
      </p:sp>
      <p:sp>
        <p:nvSpPr>
          <p:cNvPr id="6" name="Slide Number Placeholder 5"/>
          <p:cNvSpPr>
            <a:spLocks noGrp="1"/>
          </p:cNvSpPr>
          <p:nvPr>
            <p:ph type="sldNum" sz="quarter" idx="12"/>
          </p:nvPr>
        </p:nvSpPr>
        <p:spPr>
          <a:xfrm>
            <a:off x="11268075" y="809625"/>
            <a:ext cx="670560" cy="300831"/>
          </a:xfrm>
        </p:spPr>
        <p:txBody>
          <a:bodyPr/>
          <a:lstStyle/>
          <a:p>
            <a:fld id="{7569C83A-EB47-426E-9AB9-D39B47FBBC03}" type="slidenum">
              <a:rPr lang="fa-IR" smtClean="0">
                <a:solidFill>
                  <a:prstClr val="black"/>
                </a:solidFill>
              </a:rPr>
              <a:pPr/>
              <a:t>‹#›</a:t>
            </a:fld>
            <a:endParaRPr lang="fa-IR">
              <a:solidFill>
                <a:prstClr val="black"/>
              </a:solidFill>
            </a:endParaRPr>
          </a:p>
        </p:txBody>
      </p:sp>
      <p:cxnSp>
        <p:nvCxnSpPr>
          <p:cNvPr id="11" name="Straight Connector 10"/>
          <p:cNvCxnSpPr/>
          <p:nvPr/>
        </p:nvCxnSpPr>
        <p:spPr>
          <a:xfrm rot="10800000">
            <a:off x="8625063"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6"/>
            <a:ext cx="9652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419071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609600" y="1722439"/>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22439"/>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609600" y="6480969"/>
            <a:ext cx="5680075" cy="301752"/>
          </a:xfrm>
        </p:spPr>
        <p:txBody>
          <a:bodyPr/>
          <a:lstStyle/>
          <a:p>
            <a:endParaRPr lang="fa-IR">
              <a:solidFill>
                <a:prstClr val="black"/>
              </a:solidFill>
            </a:endParaRPr>
          </a:p>
        </p:txBody>
      </p:sp>
      <p:sp>
        <p:nvSpPr>
          <p:cNvPr id="7" name="Slide Number Placeholder 6"/>
          <p:cNvSpPr>
            <a:spLocks noGrp="1"/>
          </p:cNvSpPr>
          <p:nvPr>
            <p:ph type="sldNum" sz="quarter" idx="12"/>
          </p:nvPr>
        </p:nvSpPr>
        <p:spPr>
          <a:xfrm>
            <a:off x="10119360" y="6480969"/>
            <a:ext cx="670560" cy="301752"/>
          </a:xfrm>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065511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820009"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820009"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8" name="Footer Placeholder 7"/>
          <p:cNvSpPr>
            <a:spLocks noGrp="1"/>
          </p:cNvSpPr>
          <p:nvPr>
            <p:ph type="ftr" sz="quarter" idx="11"/>
          </p:nvPr>
        </p:nvSpPr>
        <p:spPr>
          <a:xfrm>
            <a:off x="609600" y="6480969"/>
            <a:ext cx="5681472" cy="301752"/>
          </a:xfrm>
        </p:spPr>
        <p:txBody>
          <a:bodyPr/>
          <a:lstStyle/>
          <a:p>
            <a:endParaRPr lang="fa-IR">
              <a:solidFill>
                <a:prstClr val="black"/>
              </a:solidFill>
            </a:endParaRPr>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535672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4" name="Footer Placeholder 3"/>
          <p:cNvSpPr>
            <a:spLocks noGrp="1"/>
          </p:cNvSpPr>
          <p:nvPr>
            <p:ph type="ftr" sz="quarter" idx="11"/>
          </p:nvPr>
        </p:nvSpPr>
        <p:spPr/>
        <p:txBody>
          <a:bodyPr/>
          <a:lstStyle/>
          <a:p>
            <a:endParaRPr lang="fa-IR">
              <a:solidFill>
                <a:prstClr val="black"/>
              </a:solidFill>
            </a:endParaRPr>
          </a:p>
        </p:txBody>
      </p:sp>
      <p:sp>
        <p:nvSpPr>
          <p:cNvPr id="5" name="Slide Number Placeholder 4"/>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614036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3" name="Footer Placeholder 2"/>
          <p:cNvSpPr>
            <a:spLocks noGrp="1"/>
          </p:cNvSpPr>
          <p:nvPr>
            <p:ph type="ftr" sz="quarter" idx="11"/>
          </p:nvPr>
        </p:nvSpPr>
        <p:spPr>
          <a:xfrm>
            <a:off x="609600" y="6481897"/>
            <a:ext cx="5680075" cy="300831"/>
          </a:xfrm>
        </p:spPr>
        <p:txBody>
          <a:bodyPr/>
          <a:lstStyle/>
          <a:p>
            <a:endParaRPr lang="fa-IR">
              <a:solidFill>
                <a:prstClr val="black"/>
              </a:solidFill>
            </a:endParaRPr>
          </a:p>
        </p:txBody>
      </p:sp>
      <p:sp>
        <p:nvSpPr>
          <p:cNvPr id="4" name="Slide Number Placeholder 3"/>
          <p:cNvSpPr>
            <a:spLocks noGrp="1"/>
          </p:cNvSpPr>
          <p:nvPr>
            <p:ph type="sldNum" sz="quarter" idx="12"/>
          </p:nvPr>
        </p:nvSpPr>
        <p:spPr>
          <a:xfrm>
            <a:off x="10119360" y="6480969"/>
            <a:ext cx="670560" cy="301752"/>
          </a:xfrm>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4160748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1514476" y="6556248"/>
            <a:ext cx="6857493" cy="301752"/>
          </a:xfrm>
        </p:spPr>
        <p:txBody>
          <a:bodyPr/>
          <a:lstStyle>
            <a:lvl1pPr>
              <a:defRPr sz="900"/>
            </a:lvl1pPr>
          </a:lstStyle>
          <a:p>
            <a:endParaRPr lang="fa-IR">
              <a:solidFill>
                <a:prstClr val="black"/>
              </a:solidFill>
            </a:endParaRPr>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4114242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fa-IR">
              <a:solidFill>
                <a:prstClr val="black"/>
              </a:solidFill>
            </a:endParaRPr>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460914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601505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192546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0387963" y="5038579"/>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8" name="Title 7"/>
          <p:cNvSpPr>
            <a:spLocks noGrp="1"/>
          </p:cNvSpPr>
          <p:nvPr>
            <p:ph type="ctrTitle"/>
          </p:nvPr>
        </p:nvSpPr>
        <p:spPr>
          <a:xfrm>
            <a:off x="720726" y="776289"/>
            <a:ext cx="10750549"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720726"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828800" y="6012657"/>
            <a:ext cx="7721600" cy="365125"/>
          </a:xfrm>
        </p:spPr>
        <p:txBody>
          <a:bodyPr tIns="0" bIns="0" anchor="t"/>
          <a:lstStyle>
            <a:lvl1pPr algn="r">
              <a:defRPr sz="10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17" name="Footer Placeholder 16"/>
          <p:cNvSpPr>
            <a:spLocks noGrp="1"/>
          </p:cNvSpPr>
          <p:nvPr>
            <p:ph type="ftr" sz="quarter" idx="11"/>
          </p:nvPr>
        </p:nvSpPr>
        <p:spPr>
          <a:xfrm>
            <a:off x="1828800" y="5650705"/>
            <a:ext cx="7721600" cy="365125"/>
          </a:xfrm>
        </p:spPr>
        <p:txBody>
          <a:bodyPr tIns="0" bIns="0" anchor="b"/>
          <a:lstStyle>
            <a:lvl1pPr algn="r">
              <a:defRPr sz="1100"/>
            </a:lvl1pPr>
          </a:lstStyle>
          <a:p>
            <a:endParaRPr lang="fa-IR">
              <a:solidFill>
                <a:prstClr val="black"/>
              </a:solidFill>
            </a:endParaRPr>
          </a:p>
        </p:txBody>
      </p:sp>
      <p:sp>
        <p:nvSpPr>
          <p:cNvPr id="29" name="Slide Number Placeholder 28"/>
          <p:cNvSpPr>
            <a:spLocks noGrp="1"/>
          </p:cNvSpPr>
          <p:nvPr>
            <p:ph type="sldNum" sz="quarter" idx="12"/>
          </p:nvPr>
        </p:nvSpPr>
        <p:spPr>
          <a:xfrm>
            <a:off x="11189663" y="5752308"/>
            <a:ext cx="670560" cy="365125"/>
          </a:xfrm>
        </p:spPr>
        <p:txBody>
          <a:bodyPr anchor="ctr"/>
          <a:lstStyle>
            <a:lvl1pPr algn="ctr">
              <a:defRPr sz="1300">
                <a:solidFill>
                  <a:srgbClr val="FFFFFF"/>
                </a:solidFill>
              </a:defRPr>
            </a:lvl1pPr>
          </a:lstStyle>
          <a:p>
            <a:fld id="{7569C83A-EB47-426E-9AB9-D39B47FBBC03}" type="slidenum">
              <a:rPr lang="fa-IR" smtClean="0"/>
              <a:pPr/>
              <a:t>‹#›</a:t>
            </a:fld>
            <a:endParaRPr lang="fa-IR"/>
          </a:p>
        </p:txBody>
      </p:sp>
    </p:spTree>
    <p:extLst>
      <p:ext uri="{BB962C8B-B14F-4D97-AF65-F5344CB8AC3E}">
        <p14:creationId xmlns:p14="http://schemas.microsoft.com/office/powerpoint/2010/main" val="122394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6"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5C43B-D657-416D-BBDA-840C58D7DCB5}"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2253745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kumimoji="0" lang="en-US"/>
              <a:t>Click to edit Master title style</a:t>
            </a:r>
          </a:p>
        </p:txBody>
      </p:sp>
      <p:sp>
        <p:nvSpPr>
          <p:cNvPr id="3" name="Content Placeholder 2"/>
          <p:cNvSpPr>
            <a:spLocks noGrp="1"/>
          </p:cNvSpPr>
          <p:nvPr>
            <p:ph idx="1"/>
          </p:nvPr>
        </p:nvSpPr>
        <p:spPr>
          <a:xfrm>
            <a:off x="609600" y="1882808"/>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388608" y="6480048"/>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a:xfrm>
            <a:off x="609600" y="6480970"/>
            <a:ext cx="5680075" cy="300831"/>
          </a:xfrm>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520945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9379" y="7034"/>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10387963" y="93785"/>
            <a:ext cx="1892949" cy="1725637"/>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sp>
        <p:nvSpPr>
          <p:cNvPr id="4" name="Date Placeholder 3"/>
          <p:cNvSpPr>
            <a:spLocks noGrp="1"/>
          </p:cNvSpPr>
          <p:nvPr>
            <p:ph type="dt" sz="half" idx="10"/>
          </p:nvPr>
        </p:nvSpPr>
        <p:spPr>
          <a:xfrm>
            <a:off x="9274176" y="6477000"/>
            <a:ext cx="2844800" cy="304800"/>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a:xfrm>
            <a:off x="3492501" y="6480970"/>
            <a:ext cx="5680075" cy="300831"/>
          </a:xfrm>
        </p:spPr>
        <p:txBody>
          <a:bodyPr/>
          <a:lstStyle/>
          <a:p>
            <a:endParaRPr lang="fa-IR">
              <a:solidFill>
                <a:prstClr val="black"/>
              </a:solidFill>
            </a:endParaRPr>
          </a:p>
        </p:txBody>
      </p:sp>
      <p:sp>
        <p:nvSpPr>
          <p:cNvPr id="6" name="Slide Number Placeholder 5"/>
          <p:cNvSpPr>
            <a:spLocks noGrp="1"/>
          </p:cNvSpPr>
          <p:nvPr>
            <p:ph type="sldNum" sz="quarter" idx="12"/>
          </p:nvPr>
        </p:nvSpPr>
        <p:spPr>
          <a:xfrm>
            <a:off x="11268075" y="809625"/>
            <a:ext cx="670560" cy="300831"/>
          </a:xfrm>
        </p:spPr>
        <p:txBody>
          <a:bodyPr/>
          <a:lstStyle/>
          <a:p>
            <a:fld id="{7569C83A-EB47-426E-9AB9-D39B47FBBC03}" type="slidenum">
              <a:rPr lang="fa-IR" smtClean="0">
                <a:solidFill>
                  <a:prstClr val="black"/>
                </a:solidFill>
              </a:rPr>
              <a:pPr/>
              <a:t>‹#›</a:t>
            </a:fld>
            <a:endParaRPr lang="fa-IR">
              <a:solidFill>
                <a:prstClr val="black"/>
              </a:solidFill>
            </a:endParaRPr>
          </a:p>
        </p:txBody>
      </p:sp>
      <p:cxnSp>
        <p:nvCxnSpPr>
          <p:cNvPr id="11" name="Straight Connector 10"/>
          <p:cNvCxnSpPr/>
          <p:nvPr/>
        </p:nvCxnSpPr>
        <p:spPr>
          <a:xfrm rot="10800000">
            <a:off x="8625059" y="9381"/>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5"/>
            <a:ext cx="9652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508000" y="1633536"/>
            <a:ext cx="51816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638862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609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22438"/>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388608" y="6480969"/>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609600" y="6480969"/>
            <a:ext cx="5680075" cy="301752"/>
          </a:xfrm>
        </p:spPr>
        <p:txBody>
          <a:bodyPr/>
          <a:lstStyle/>
          <a:p>
            <a:endParaRPr lang="fa-IR">
              <a:solidFill>
                <a:prstClr val="black"/>
              </a:solidFill>
            </a:endParaRPr>
          </a:p>
        </p:txBody>
      </p:sp>
      <p:sp>
        <p:nvSpPr>
          <p:cNvPr id="7" name="Slide Number Placeholder 6"/>
          <p:cNvSpPr>
            <a:spLocks noGrp="1"/>
          </p:cNvSpPr>
          <p:nvPr>
            <p:ph type="sldNum" sz="quarter" idx="12"/>
          </p:nvPr>
        </p:nvSpPr>
        <p:spPr>
          <a:xfrm>
            <a:off x="10119360" y="6480969"/>
            <a:ext cx="670560" cy="301752"/>
          </a:xfrm>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061889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820008"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820008"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388608" y="6480969"/>
            <a:ext cx="2840736"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8" name="Footer Placeholder 7"/>
          <p:cNvSpPr>
            <a:spLocks noGrp="1"/>
          </p:cNvSpPr>
          <p:nvPr>
            <p:ph type="ftr" sz="quarter" idx="11"/>
          </p:nvPr>
        </p:nvSpPr>
        <p:spPr>
          <a:xfrm>
            <a:off x="609600" y="6480969"/>
            <a:ext cx="5681472" cy="301752"/>
          </a:xfrm>
        </p:spPr>
        <p:txBody>
          <a:bodyPr/>
          <a:lstStyle/>
          <a:p>
            <a:endParaRPr lang="fa-IR">
              <a:solidFill>
                <a:prstClr val="black"/>
              </a:solidFill>
            </a:endParaRPr>
          </a:p>
        </p:txBody>
      </p:sp>
      <p:sp>
        <p:nvSpPr>
          <p:cNvPr id="9" name="Slide Number Placeholder 8"/>
          <p:cNvSpPr>
            <a:spLocks noGrp="1"/>
          </p:cNvSpPr>
          <p:nvPr>
            <p:ph type="sldNum" sz="quarter" idx="12"/>
          </p:nvPr>
        </p:nvSpPr>
        <p:spPr>
          <a:xfrm>
            <a:off x="10119360" y="6483096"/>
            <a:ext cx="670560" cy="301752"/>
          </a:xfrm>
        </p:spPr>
        <p:txBody>
          <a:bodyPr/>
          <a:lstStyle>
            <a:lvl1pPr algn="ctr">
              <a:defRPr/>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67787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4" name="Footer Placeholder 3"/>
          <p:cNvSpPr>
            <a:spLocks noGrp="1"/>
          </p:cNvSpPr>
          <p:nvPr>
            <p:ph type="ftr" sz="quarter" idx="11"/>
          </p:nvPr>
        </p:nvSpPr>
        <p:spPr/>
        <p:txBody>
          <a:bodyPr/>
          <a:lstStyle/>
          <a:p>
            <a:endParaRPr lang="fa-IR">
              <a:solidFill>
                <a:prstClr val="black"/>
              </a:solidFill>
            </a:endParaRPr>
          </a:p>
        </p:txBody>
      </p:sp>
      <p:sp>
        <p:nvSpPr>
          <p:cNvPr id="5" name="Slide Number Placeholder 4"/>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833822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88608" y="6480969"/>
            <a:ext cx="2844800" cy="301752"/>
          </a:xfrm>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3" name="Footer Placeholder 2"/>
          <p:cNvSpPr>
            <a:spLocks noGrp="1"/>
          </p:cNvSpPr>
          <p:nvPr>
            <p:ph type="ftr" sz="quarter" idx="11"/>
          </p:nvPr>
        </p:nvSpPr>
        <p:spPr>
          <a:xfrm>
            <a:off x="609600" y="6481891"/>
            <a:ext cx="5680075" cy="300831"/>
          </a:xfrm>
        </p:spPr>
        <p:txBody>
          <a:bodyPr/>
          <a:lstStyle/>
          <a:p>
            <a:endParaRPr lang="fa-IR">
              <a:solidFill>
                <a:prstClr val="black"/>
              </a:solidFill>
            </a:endParaRPr>
          </a:p>
        </p:txBody>
      </p:sp>
      <p:sp>
        <p:nvSpPr>
          <p:cNvPr id="4" name="Slide Number Placeholder 3"/>
          <p:cNvSpPr>
            <a:spLocks noGrp="1"/>
          </p:cNvSpPr>
          <p:nvPr>
            <p:ph type="sldNum" sz="quarter" idx="12"/>
          </p:nvPr>
        </p:nvSpPr>
        <p:spPr>
          <a:xfrm>
            <a:off x="10119360" y="6480969"/>
            <a:ext cx="670560" cy="301752"/>
          </a:xfrm>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4032677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514475" y="367664"/>
            <a:ext cx="32512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371968" y="6556248"/>
            <a:ext cx="2844800" cy="301752"/>
          </a:xfrm>
        </p:spPr>
        <p:txBody>
          <a:bodyPr/>
          <a:lstStyle>
            <a:lvl1pPr>
              <a:defRPr sz="9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1514475" y="6556248"/>
            <a:ext cx="6857493" cy="301752"/>
          </a:xfrm>
        </p:spPr>
        <p:txBody>
          <a:bodyPr/>
          <a:lstStyle>
            <a:lvl1pPr>
              <a:defRPr sz="900"/>
            </a:lvl1pPr>
          </a:lstStyle>
          <a:p>
            <a:endParaRPr lang="fa-IR">
              <a:solidFill>
                <a:prstClr val="black"/>
              </a:solidFill>
            </a:endParaRPr>
          </a:p>
        </p:txBody>
      </p:sp>
      <p:sp>
        <p:nvSpPr>
          <p:cNvPr id="7" name="Slide Number Placeholder 6"/>
          <p:cNvSpPr>
            <a:spLocks noGrp="1"/>
          </p:cNvSpPr>
          <p:nvPr>
            <p:ph type="sldNum" sz="quarter" idx="12"/>
          </p:nvPr>
        </p:nvSpPr>
        <p:spPr>
          <a:xfrm>
            <a:off x="11214101" y="6556248"/>
            <a:ext cx="670560" cy="301752"/>
          </a:xfrm>
        </p:spPr>
        <p:txBody>
          <a:bodyPr/>
          <a:lstStyle>
            <a:lvl1pPr>
              <a:defRPr sz="900"/>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964444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144256" y="6556248"/>
            <a:ext cx="2804160" cy="301752"/>
          </a:xfrm>
        </p:spPr>
        <p:txBody>
          <a:bodyPr/>
          <a:lstStyle>
            <a:lvl1pPr>
              <a:defRPr sz="900"/>
            </a:lvl1pPr>
          </a:lstStyle>
          <a:p>
            <a:fld id="{DA8A2D3B-5D2C-4EC4-A566-7EF7ABB7330F}" type="datetimeFigureOut">
              <a:rPr lang="fa-IR" smtClean="0">
                <a:solidFill>
                  <a:prstClr val="black"/>
                </a:solidFill>
              </a:rPr>
              <a:pPr/>
              <a:t>09/03/1445</a:t>
            </a:fld>
            <a:endParaRPr lang="fa-IR">
              <a:solidFill>
                <a:prstClr val="black"/>
              </a:solidFill>
            </a:endParaRPr>
          </a:p>
        </p:txBody>
      </p:sp>
      <p:sp>
        <p:nvSpPr>
          <p:cNvPr id="6" name="Footer Placeholder 5"/>
          <p:cNvSpPr>
            <a:spLocks noGrp="1"/>
          </p:cNvSpPr>
          <p:nvPr>
            <p:ph type="ftr" sz="quarter" idx="11"/>
          </p:nvPr>
        </p:nvSpPr>
        <p:spPr>
          <a:xfrm>
            <a:off x="1560576" y="6557169"/>
            <a:ext cx="6597429" cy="301752"/>
          </a:xfrm>
        </p:spPr>
        <p:txBody>
          <a:bodyPr/>
          <a:lstStyle>
            <a:lvl1pPr>
              <a:defRPr sz="900"/>
            </a:lvl1pPr>
          </a:lstStyle>
          <a:p>
            <a:endParaRPr lang="fa-IR">
              <a:solidFill>
                <a:prstClr val="black"/>
              </a:solidFill>
            </a:endParaRPr>
          </a:p>
        </p:txBody>
      </p:sp>
      <p:sp>
        <p:nvSpPr>
          <p:cNvPr id="7" name="Slide Number Placeholder 6"/>
          <p:cNvSpPr>
            <a:spLocks noGrp="1"/>
          </p:cNvSpPr>
          <p:nvPr>
            <p:ph type="sldNum" sz="quarter" idx="12"/>
          </p:nvPr>
        </p:nvSpPr>
        <p:spPr>
          <a:xfrm>
            <a:off x="10956256" y="6556248"/>
            <a:ext cx="487680" cy="301752"/>
          </a:xfrm>
        </p:spPr>
        <p:txBody>
          <a:bodyPr/>
          <a:lstStyle>
            <a:lvl1pPr algn="ctr">
              <a:defRPr sz="900"/>
            </a:lvl1p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2266772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3608731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81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8A2D3B-5D2C-4EC4-A566-7EF7ABB7330F}" type="datetimeFigureOut">
              <a:rPr lang="fa-IR" smtClean="0">
                <a:solidFill>
                  <a:prstClr val="black"/>
                </a:solidFill>
              </a:rPr>
              <a:pPr/>
              <a:t>09/03/1445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7569C83A-EB47-426E-9AB9-D39B47FBBC03}"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138027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51"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51" y="2737253"/>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5"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90" y="2737253"/>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A5C43B-D657-416D-BBDA-840C58D7DCB5}" type="datetimeFigureOut">
              <a:rPr lang="en-US" smtClean="0"/>
              <a:t>9/23/2023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3149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A5C43B-D657-416D-BBDA-840C58D7DCB5}" type="datetimeFigureOut">
              <a:rPr lang="en-US" smtClean="0"/>
              <a:t>9/23/2023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46608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5C43B-D657-416D-BBDA-840C58D7DCB5}" type="datetimeFigureOut">
              <a:rPr lang="en-US" smtClean="0"/>
              <a:t>9/23/2023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378724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4"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A5C43B-D657-416D-BBDA-840C58D7DCB5}"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335981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6"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A5C43B-D657-416D-BBDA-840C58D7DCB5}" type="datetimeFigureOut">
              <a:rPr lang="en-US" smtClean="0"/>
              <a:t>9/23/2023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23135-EE4A-4487-A804-C1E0BC87E143}" type="slidenum">
              <a:rPr lang="en-US" smtClean="0"/>
              <a:t>‹#›</a:t>
            </a:fld>
            <a:endParaRPr lang="en-US"/>
          </a:p>
        </p:txBody>
      </p:sp>
    </p:spTree>
    <p:extLst>
      <p:ext uri="{BB962C8B-B14F-4D97-AF65-F5344CB8AC3E}">
        <p14:creationId xmlns:p14="http://schemas.microsoft.com/office/powerpoint/2010/main" val="92937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4"/>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7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A5C43B-D657-416D-BBDA-840C58D7DCB5}" type="datetimeFigureOut">
              <a:rPr lang="en-US" smtClean="0"/>
              <a:t>9/23/2023</a:t>
            </a:fld>
            <a:endParaRPr lang="en-US"/>
          </a:p>
        </p:txBody>
      </p:sp>
      <p:sp>
        <p:nvSpPr>
          <p:cNvPr id="5" name="Footer Placeholder 4"/>
          <p:cNvSpPr>
            <a:spLocks noGrp="1"/>
          </p:cNvSpPr>
          <p:nvPr>
            <p:ph type="ftr" sz="quarter" idx="3"/>
          </p:nvPr>
        </p:nvSpPr>
        <p:spPr>
          <a:xfrm>
            <a:off x="677334" y="604137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5" y="6041372"/>
            <a:ext cx="683339" cy="365125"/>
          </a:xfrm>
          <a:prstGeom prst="rect">
            <a:avLst/>
          </a:prstGeom>
        </p:spPr>
        <p:txBody>
          <a:bodyPr vert="horz" lIns="91440" tIns="45720" rIns="91440" bIns="45720" rtlCol="0" anchor="ctr"/>
          <a:lstStyle>
            <a:lvl1pPr algn="r">
              <a:defRPr sz="900">
                <a:solidFill>
                  <a:schemeClr val="accent1"/>
                </a:solidFill>
              </a:defRPr>
            </a:lvl1pPr>
          </a:lstStyle>
          <a:p>
            <a:fld id="{38B23135-EE4A-4487-A804-C1E0BC87E143}" type="slidenum">
              <a:rPr lang="en-US" smtClean="0"/>
              <a:t>‹#›</a:t>
            </a:fld>
            <a:endParaRPr lang="en-US"/>
          </a:p>
        </p:txBody>
      </p:sp>
    </p:spTree>
    <p:extLst>
      <p:ext uri="{BB962C8B-B14F-4D97-AF65-F5344CB8AC3E}">
        <p14:creationId xmlns:p14="http://schemas.microsoft.com/office/powerpoint/2010/main" val="292953146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ight Triangle 10"/>
          <p:cNvSpPr/>
          <p:nvPr/>
        </p:nvSpPr>
        <p:spPr>
          <a:xfrm>
            <a:off x="9381" y="14073"/>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cxnSp>
        <p:nvCxnSpPr>
          <p:cNvPr id="8" name="Straight Connector 7"/>
          <p:cNvCxnSpPr/>
          <p:nvPr/>
        </p:nvCxnSpPr>
        <p:spPr>
          <a:xfrm>
            <a:off x="0" y="7034"/>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67"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pPr rtl="1"/>
            <a:fld id="{DA8A2D3B-5D2C-4EC4-A566-7EF7ABB7330F}" type="datetimeFigureOut">
              <a:rPr lang="fa-IR" smtClean="0">
                <a:solidFill>
                  <a:prstClr val="black"/>
                </a:solidFill>
              </a:rPr>
              <a:pPr rtl="1"/>
              <a:t>09/03/1445</a:t>
            </a:fld>
            <a:endParaRPr lang="fa-IR">
              <a:solidFill>
                <a:prstClr val="black"/>
              </a:solidFill>
            </a:endParaRPr>
          </a:p>
        </p:txBody>
      </p:sp>
      <p:sp>
        <p:nvSpPr>
          <p:cNvPr id="3" name="Footer Placeholder 2"/>
          <p:cNvSpPr>
            <a:spLocks noGrp="1"/>
          </p:cNvSpPr>
          <p:nvPr>
            <p:ph type="ftr" sz="quarter" idx="3"/>
          </p:nvPr>
        </p:nvSpPr>
        <p:spPr>
          <a:xfrm>
            <a:off x="609600" y="6481903"/>
            <a:ext cx="5680075" cy="300831"/>
          </a:xfrm>
          <a:prstGeom prst="rect">
            <a:avLst/>
          </a:prstGeom>
        </p:spPr>
        <p:txBody>
          <a:bodyPr vert="horz" anchor="b"/>
          <a:lstStyle>
            <a:lvl1pPr algn="r" eaLnBrk="1" latinLnBrk="0" hangingPunct="1">
              <a:defRPr kumimoji="0" sz="1000">
                <a:solidFill>
                  <a:schemeClr val="tx1"/>
                </a:solidFill>
              </a:defRPr>
            </a:lvl1pPr>
          </a:lstStyle>
          <a:p>
            <a:pPr rtl="1"/>
            <a:endParaRPr lang="fa-IR">
              <a:solidFill>
                <a:prstClr val="black"/>
              </a:solidFill>
            </a:endParaRPr>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pPr rtl="1"/>
            <a:fld id="{7569C83A-EB47-426E-9AB9-D39B47FBBC03}"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18778044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ight Triangle 10"/>
          <p:cNvSpPr/>
          <p:nvPr/>
        </p:nvSpPr>
        <p:spPr>
          <a:xfrm>
            <a:off x="9381" y="14073"/>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cxnSp>
        <p:nvCxnSpPr>
          <p:cNvPr id="8" name="Straight Connector 7"/>
          <p:cNvCxnSpPr/>
          <p:nvPr/>
        </p:nvCxnSpPr>
        <p:spPr>
          <a:xfrm>
            <a:off x="0" y="7034"/>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63"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pPr rtl="1"/>
            <a:fld id="{DA8A2D3B-5D2C-4EC4-A566-7EF7ABB7330F}" type="datetimeFigureOut">
              <a:rPr lang="fa-IR" smtClean="0">
                <a:solidFill>
                  <a:prstClr val="black"/>
                </a:solidFill>
              </a:rPr>
              <a:pPr rtl="1"/>
              <a:t>09/03/1445</a:t>
            </a:fld>
            <a:endParaRPr lang="fa-IR">
              <a:solidFill>
                <a:prstClr val="black"/>
              </a:solidFill>
            </a:endParaRPr>
          </a:p>
        </p:txBody>
      </p:sp>
      <p:sp>
        <p:nvSpPr>
          <p:cNvPr id="3" name="Footer Placeholder 2"/>
          <p:cNvSpPr>
            <a:spLocks noGrp="1"/>
          </p:cNvSpPr>
          <p:nvPr>
            <p:ph type="ftr" sz="quarter" idx="3"/>
          </p:nvPr>
        </p:nvSpPr>
        <p:spPr>
          <a:xfrm>
            <a:off x="609600" y="6481897"/>
            <a:ext cx="5680075" cy="300831"/>
          </a:xfrm>
          <a:prstGeom prst="rect">
            <a:avLst/>
          </a:prstGeom>
        </p:spPr>
        <p:txBody>
          <a:bodyPr vert="horz" anchor="b"/>
          <a:lstStyle>
            <a:lvl1pPr algn="r" eaLnBrk="1" latinLnBrk="0" hangingPunct="1">
              <a:defRPr kumimoji="0" sz="1000">
                <a:solidFill>
                  <a:schemeClr val="tx1"/>
                </a:solidFill>
              </a:defRPr>
            </a:lvl1pPr>
          </a:lstStyle>
          <a:p>
            <a:pPr rtl="1"/>
            <a:endParaRPr lang="fa-IR">
              <a:solidFill>
                <a:prstClr val="black"/>
              </a:solidFill>
            </a:endParaRPr>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pPr rtl="1"/>
            <a:fld id="{7569C83A-EB47-426E-9AB9-D39B47FBBC03}"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10787636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ight Triangle 10"/>
          <p:cNvSpPr/>
          <p:nvPr/>
        </p:nvSpPr>
        <p:spPr>
          <a:xfrm>
            <a:off x="9379" y="14069"/>
            <a:ext cx="12173243"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endParaRPr lang="en-US">
              <a:solidFill>
                <a:prstClr val="white"/>
              </a:solidFill>
            </a:endParaRPr>
          </a:p>
        </p:txBody>
      </p:sp>
      <p:cxnSp>
        <p:nvCxnSpPr>
          <p:cNvPr id="8" name="Straight Connector 7"/>
          <p:cNvCxnSpPr/>
          <p:nvPr/>
        </p:nvCxnSpPr>
        <p:spPr>
          <a:xfrm>
            <a:off x="0" y="7034"/>
            <a:ext cx="1218262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059" y="4948410"/>
            <a:ext cx="3563815"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7494"/>
            <a:ext cx="109728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1882808"/>
            <a:ext cx="109728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388608" y="6480969"/>
            <a:ext cx="2844800" cy="301752"/>
          </a:xfrm>
          <a:prstGeom prst="rect">
            <a:avLst/>
          </a:prstGeom>
        </p:spPr>
        <p:txBody>
          <a:bodyPr vert="horz" anchor="b"/>
          <a:lstStyle>
            <a:lvl1pPr algn="l" eaLnBrk="1" latinLnBrk="0" hangingPunct="1">
              <a:defRPr kumimoji="0" sz="1000" b="0">
                <a:solidFill>
                  <a:schemeClr val="tx1"/>
                </a:solidFill>
              </a:defRPr>
            </a:lvl1pPr>
          </a:lstStyle>
          <a:p>
            <a:pPr rtl="1"/>
            <a:fld id="{DA8A2D3B-5D2C-4EC4-A566-7EF7ABB7330F}" type="datetimeFigureOut">
              <a:rPr lang="fa-IR" smtClean="0">
                <a:solidFill>
                  <a:prstClr val="black"/>
                </a:solidFill>
              </a:rPr>
              <a:pPr rtl="1"/>
              <a:t>09/03/1445</a:t>
            </a:fld>
            <a:endParaRPr lang="fa-IR">
              <a:solidFill>
                <a:prstClr val="black"/>
              </a:solidFill>
            </a:endParaRPr>
          </a:p>
        </p:txBody>
      </p:sp>
      <p:sp>
        <p:nvSpPr>
          <p:cNvPr id="3" name="Footer Placeholder 2"/>
          <p:cNvSpPr>
            <a:spLocks noGrp="1"/>
          </p:cNvSpPr>
          <p:nvPr>
            <p:ph type="ftr" sz="quarter" idx="3"/>
          </p:nvPr>
        </p:nvSpPr>
        <p:spPr>
          <a:xfrm>
            <a:off x="609600" y="6481891"/>
            <a:ext cx="5680075" cy="300831"/>
          </a:xfrm>
          <a:prstGeom prst="rect">
            <a:avLst/>
          </a:prstGeom>
        </p:spPr>
        <p:txBody>
          <a:bodyPr vert="horz" anchor="b"/>
          <a:lstStyle>
            <a:lvl1pPr algn="r" eaLnBrk="1" latinLnBrk="0" hangingPunct="1">
              <a:defRPr kumimoji="0" sz="1000">
                <a:solidFill>
                  <a:schemeClr val="tx1"/>
                </a:solidFill>
              </a:defRPr>
            </a:lvl1pPr>
          </a:lstStyle>
          <a:p>
            <a:pPr rtl="1"/>
            <a:endParaRPr lang="fa-IR">
              <a:solidFill>
                <a:prstClr val="black"/>
              </a:solidFill>
            </a:endParaRPr>
          </a:p>
        </p:txBody>
      </p:sp>
      <p:sp>
        <p:nvSpPr>
          <p:cNvPr id="23" name="Slide Number Placeholder 22"/>
          <p:cNvSpPr>
            <a:spLocks noGrp="1"/>
          </p:cNvSpPr>
          <p:nvPr>
            <p:ph type="sldNum" sz="quarter" idx="4"/>
          </p:nvPr>
        </p:nvSpPr>
        <p:spPr>
          <a:xfrm>
            <a:off x="10119360" y="6480969"/>
            <a:ext cx="670560" cy="301752"/>
          </a:xfrm>
          <a:prstGeom prst="rect">
            <a:avLst/>
          </a:prstGeom>
        </p:spPr>
        <p:txBody>
          <a:bodyPr vert="horz" anchor="b"/>
          <a:lstStyle>
            <a:lvl1pPr algn="ctr" eaLnBrk="1" latinLnBrk="0" hangingPunct="1">
              <a:defRPr kumimoji="0" sz="1200">
                <a:solidFill>
                  <a:schemeClr val="tx1"/>
                </a:solidFill>
              </a:defRPr>
            </a:lvl1pPr>
          </a:lstStyle>
          <a:p>
            <a:pPr rtl="1"/>
            <a:fld id="{7569C83A-EB47-426E-9AB9-D39B47FBBC03}" type="slidenum">
              <a:rPr lang="fa-IR" smtClean="0">
                <a:solidFill>
                  <a:prstClr val="black"/>
                </a:solidFill>
              </a:rPr>
              <a:pPr rtl="1"/>
              <a:t>‹#›</a:t>
            </a:fld>
            <a:endParaRPr lang="fa-IR">
              <a:solidFill>
                <a:prstClr val="black"/>
              </a:solidFill>
            </a:endParaRPr>
          </a:p>
        </p:txBody>
      </p:sp>
    </p:spTree>
    <p:extLst>
      <p:ext uri="{BB962C8B-B14F-4D97-AF65-F5344CB8AC3E}">
        <p14:creationId xmlns:p14="http://schemas.microsoft.com/office/powerpoint/2010/main" val="291313634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28803" y="1066800"/>
            <a:ext cx="6934201" cy="451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101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1" y="548680"/>
            <a:ext cx="11617291" cy="5906128"/>
          </a:xfrm>
        </p:spPr>
        <p:txBody>
          <a:bodyPr>
            <a:normAutofit/>
          </a:bodyPr>
          <a:lstStyle/>
          <a:p>
            <a:pPr algn="justLow">
              <a:lnSpc>
                <a:spcPct val="150000"/>
              </a:lnSpc>
            </a:pPr>
            <a:r>
              <a:rPr lang="fa-IR" b="1" dirty="0">
                <a:cs typeface="B Nazanin" panose="00000400000000000000" pitchFamily="2" charset="-78"/>
              </a:rPr>
              <a:t>با هر ضربه، قلب اکسیژن و مواد غذایی را  به تمام بدن می رساند و دی اکسیدکربن و مواد ضایع را از بدن خارج می کند. قلب در هر روز 100 هزار بار می زند و 7500 لیتر خون را پمپ می کند.</a:t>
            </a:r>
            <a:endParaRPr lang="en-US" b="1" dirty="0">
              <a:cs typeface="B Nazanin" panose="00000400000000000000" pitchFamily="2" charset="-78"/>
            </a:endParaRPr>
          </a:p>
          <a:p>
            <a:pPr algn="justLow">
              <a:lnSpc>
                <a:spcPct val="150000"/>
              </a:lnSpc>
            </a:pPr>
            <a:r>
              <a:rPr lang="fa-IR" b="1" dirty="0">
                <a:cs typeface="B Nazanin" panose="00000400000000000000" pitchFamily="2" charset="-78"/>
              </a:rPr>
              <a:t>از هر سه مرگ یک مرگ زودرس به علت بیماری قلبی عروقی در افراد زیر 70 سال اتفاق می افتد.</a:t>
            </a:r>
            <a:endParaRPr lang="en-US" b="1" dirty="0">
              <a:cs typeface="B Nazanin" panose="00000400000000000000" pitchFamily="2" charset="-78"/>
            </a:endParaRPr>
          </a:p>
          <a:p>
            <a:pPr algn="justLow">
              <a:lnSpc>
                <a:spcPct val="150000"/>
              </a:lnSpc>
            </a:pPr>
            <a:r>
              <a:rPr lang="fa-IR" b="1" dirty="0">
                <a:cs typeface="B Nazanin" panose="00000400000000000000" pitchFamily="2" charset="-78"/>
              </a:rPr>
              <a:t>85% بیماری های قلبی عروقی سکته قلبی و مغزی هستند.</a:t>
            </a:r>
            <a:endParaRPr lang="en-US" b="1" dirty="0">
              <a:cs typeface="B Nazanin" panose="00000400000000000000" pitchFamily="2" charset="-78"/>
            </a:endParaRPr>
          </a:p>
          <a:p>
            <a:pPr algn="justLow">
              <a:lnSpc>
                <a:spcPct val="150000"/>
              </a:lnSpc>
            </a:pPr>
            <a:r>
              <a:rPr lang="fa-IR" b="1" dirty="0">
                <a:cs typeface="B Nazanin" panose="00000400000000000000" pitchFamily="2" charset="-78"/>
              </a:rPr>
              <a:t>بیش از 75% مرگ های قلبی عروقی در کشورهای با درآمد اقتصادی کم و متوسط اتفاق می افتد.</a:t>
            </a:r>
            <a:endParaRPr lang="en-US" b="1" dirty="0">
              <a:cs typeface="B Nazanin" panose="00000400000000000000" pitchFamily="2" charset="-78"/>
            </a:endParaRPr>
          </a:p>
          <a:p>
            <a:endParaRPr lang="fa-IR" dirty="0"/>
          </a:p>
        </p:txBody>
      </p:sp>
    </p:spTree>
    <p:extLst>
      <p:ext uri="{BB962C8B-B14F-4D97-AF65-F5344CB8AC3E}">
        <p14:creationId xmlns:p14="http://schemas.microsoft.com/office/powerpoint/2010/main" val="18281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10972800" cy="936104"/>
          </a:xfrm>
        </p:spPr>
        <p:txBody>
          <a:bodyPr>
            <a:normAutofit fontScale="90000"/>
          </a:bodyPr>
          <a:lstStyle/>
          <a:p>
            <a:pPr algn="ctr"/>
            <a:r>
              <a:rPr lang="fa-IR" sz="4900" b="1" dirty="0">
                <a:effectLst/>
                <a:cs typeface="B Titr" panose="00000700000000000000" pitchFamily="2" charset="-78"/>
              </a:rPr>
              <a:t>علائم بیماری های قلبی عروقی</a:t>
            </a:r>
            <a:br>
              <a:rPr lang="en-US" dirty="0">
                <a:effectLst/>
              </a:rPr>
            </a:br>
            <a:endParaRPr lang="fa-IR" dirty="0"/>
          </a:p>
        </p:txBody>
      </p:sp>
      <p:sp>
        <p:nvSpPr>
          <p:cNvPr id="3" name="Content Placeholder 2"/>
          <p:cNvSpPr>
            <a:spLocks noGrp="1"/>
          </p:cNvSpPr>
          <p:nvPr>
            <p:ph idx="1"/>
          </p:nvPr>
        </p:nvSpPr>
        <p:spPr>
          <a:xfrm>
            <a:off x="143341" y="836712"/>
            <a:ext cx="11905323" cy="5256584"/>
          </a:xfrm>
        </p:spPr>
        <p:txBody>
          <a:bodyPr>
            <a:normAutofit fontScale="25000" lnSpcReduction="20000"/>
          </a:bodyPr>
          <a:lstStyle/>
          <a:p>
            <a:pPr algn="justLow">
              <a:lnSpc>
                <a:spcPct val="170000"/>
              </a:lnSpc>
            </a:pPr>
            <a:r>
              <a:rPr lang="fa-IR" sz="11200" b="1" dirty="0">
                <a:cs typeface="B Nazanin" panose="00000400000000000000" pitchFamily="2" charset="-78"/>
              </a:rPr>
              <a:t>اغلب علامتی وجود ندارد و اولین نشانه می تواند سکته قلبی و مغزی باشد.</a:t>
            </a:r>
            <a:endParaRPr lang="en-US" sz="11200" b="1" dirty="0">
              <a:cs typeface="B Nazanin" panose="00000400000000000000" pitchFamily="2" charset="-78"/>
            </a:endParaRPr>
          </a:p>
          <a:p>
            <a:pPr algn="justLow">
              <a:lnSpc>
                <a:spcPct val="170000"/>
              </a:lnSpc>
            </a:pPr>
            <a:r>
              <a:rPr lang="fa-IR" sz="11200" b="1" dirty="0">
                <a:cs typeface="B Nazanin" panose="00000400000000000000" pitchFamily="2" charset="-78"/>
              </a:rPr>
              <a:t>علائم بیماری قلبی عروقی براساس شرایط هر کس می تواند متفاوت باشد و شامل</a:t>
            </a:r>
            <a:r>
              <a:rPr lang="fa-IR" sz="9600" b="1" dirty="0">
                <a:cs typeface="B Nazanin" panose="00000400000000000000" pitchFamily="2" charset="-78"/>
              </a:rPr>
              <a:t>:</a:t>
            </a:r>
            <a:endParaRPr lang="en-US" sz="9600" b="1" dirty="0">
              <a:cs typeface="B Nazanin" panose="00000400000000000000" pitchFamily="2" charset="-78"/>
            </a:endParaRPr>
          </a:p>
          <a:p>
            <a:pPr algn="justLow">
              <a:lnSpc>
                <a:spcPct val="170000"/>
              </a:lnSpc>
            </a:pPr>
            <a:r>
              <a:rPr lang="fa-IR" sz="11200" b="1" dirty="0">
                <a:cs typeface="B Nazanin" panose="00000400000000000000" pitchFamily="2" charset="-78"/>
              </a:rPr>
              <a:t>درد یا گرفتگی قفسه سینه، احساس فشار و ناراحتی در قفسه سینه</a:t>
            </a:r>
            <a:endParaRPr lang="en-US" sz="11200" b="1" dirty="0">
              <a:cs typeface="B Nazanin" panose="00000400000000000000" pitchFamily="2" charset="-78"/>
            </a:endParaRPr>
          </a:p>
          <a:p>
            <a:pPr algn="justLow">
              <a:lnSpc>
                <a:spcPct val="170000"/>
              </a:lnSpc>
            </a:pPr>
            <a:r>
              <a:rPr lang="fa-IR" sz="11200" b="1" dirty="0">
                <a:cs typeface="B Nazanin" panose="00000400000000000000" pitchFamily="2" charset="-78"/>
              </a:rPr>
              <a:t>درد، ضعف یا گزگز در پاها یا دست ها</a:t>
            </a:r>
            <a:endParaRPr lang="en-US" sz="11200" b="1" dirty="0">
              <a:cs typeface="B Nazanin" panose="00000400000000000000" pitchFamily="2" charset="-78"/>
            </a:endParaRPr>
          </a:p>
          <a:p>
            <a:pPr algn="justLow">
              <a:lnSpc>
                <a:spcPct val="170000"/>
              </a:lnSpc>
            </a:pPr>
            <a:r>
              <a:rPr lang="fa-IR" sz="11200" b="1" dirty="0">
                <a:cs typeface="B Nazanin" panose="00000400000000000000" pitchFamily="2" charset="-78"/>
              </a:rPr>
              <a:t>درد یا احساس ناراحتی در دست ها، گردن، شانه، فک و پشت</a:t>
            </a:r>
            <a:endParaRPr lang="en-US" sz="11200" b="1" dirty="0">
              <a:cs typeface="B Nazanin" panose="00000400000000000000" pitchFamily="2" charset="-78"/>
            </a:endParaRPr>
          </a:p>
          <a:p>
            <a:pPr algn="justLow">
              <a:lnSpc>
                <a:spcPct val="170000"/>
              </a:lnSpc>
            </a:pPr>
            <a:r>
              <a:rPr lang="fa-IR" sz="11200" b="1" dirty="0">
                <a:cs typeface="B Nazanin" panose="00000400000000000000" pitchFamily="2" charset="-78"/>
              </a:rPr>
              <a:t>نفس های کوتاه</a:t>
            </a:r>
            <a:endParaRPr lang="fa-IR" dirty="0"/>
          </a:p>
        </p:txBody>
      </p:sp>
    </p:spTree>
    <p:extLst>
      <p:ext uri="{BB962C8B-B14F-4D97-AF65-F5344CB8AC3E}">
        <p14:creationId xmlns:p14="http://schemas.microsoft.com/office/powerpoint/2010/main" val="195592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16632"/>
            <a:ext cx="10972800" cy="1399032"/>
          </a:xfrm>
        </p:spPr>
        <p:txBody>
          <a:bodyPr>
            <a:normAutofit/>
          </a:bodyPr>
          <a:lstStyle/>
          <a:p>
            <a:pPr algn="ctr"/>
            <a:r>
              <a:rPr lang="fa-IR" sz="4400" b="1" dirty="0">
                <a:effectLst/>
                <a:cs typeface="B Titr" panose="00000700000000000000" pitchFamily="2" charset="-78"/>
              </a:rPr>
              <a:t>علائم بیماری های قلبی عروقی</a:t>
            </a:r>
          </a:p>
        </p:txBody>
      </p:sp>
      <p:sp>
        <p:nvSpPr>
          <p:cNvPr id="3" name="Content Placeholder 2"/>
          <p:cNvSpPr>
            <a:spLocks noGrp="1"/>
          </p:cNvSpPr>
          <p:nvPr>
            <p:ph idx="1"/>
          </p:nvPr>
        </p:nvSpPr>
        <p:spPr>
          <a:xfrm>
            <a:off x="623392" y="1556792"/>
            <a:ext cx="10972800" cy="4826008"/>
          </a:xfrm>
        </p:spPr>
        <p:txBody>
          <a:bodyPr>
            <a:normAutofit lnSpcReduction="10000"/>
          </a:bodyPr>
          <a:lstStyle/>
          <a:p>
            <a:r>
              <a:rPr lang="fa-IR" b="1" dirty="0">
                <a:cs typeface="B Nazanin" panose="00000400000000000000" pitchFamily="2" charset="-78"/>
              </a:rPr>
              <a:t>خستگی زودرس در طول ورزش یا فعالیت</a:t>
            </a:r>
            <a:endParaRPr lang="en-US" b="1" dirty="0">
              <a:cs typeface="B Nazanin" panose="00000400000000000000" pitchFamily="2" charset="-78"/>
            </a:endParaRPr>
          </a:p>
          <a:p>
            <a:r>
              <a:rPr lang="fa-IR" b="1" dirty="0">
                <a:cs typeface="B Nazanin" panose="00000400000000000000" pitchFamily="2" charset="-78"/>
              </a:rPr>
              <a:t>تغییر در ریتم قلب</a:t>
            </a:r>
            <a:endParaRPr lang="en-US" b="1" dirty="0">
              <a:cs typeface="B Nazanin" panose="00000400000000000000" pitchFamily="2" charset="-78"/>
            </a:endParaRPr>
          </a:p>
          <a:p>
            <a:r>
              <a:rPr lang="fa-IR" b="1" dirty="0">
                <a:cs typeface="B Nazanin" panose="00000400000000000000" pitchFamily="2" charset="-78"/>
              </a:rPr>
              <a:t>ضربان خیلی تند یا کند، تپش قلب یا بال زدن در قفسه سینه</a:t>
            </a:r>
            <a:endParaRPr lang="en-US" b="1" dirty="0">
              <a:cs typeface="B Nazanin" panose="00000400000000000000" pitchFamily="2" charset="-78"/>
            </a:endParaRPr>
          </a:p>
          <a:p>
            <a:r>
              <a:rPr lang="fa-IR" b="1" dirty="0">
                <a:cs typeface="B Nazanin" panose="00000400000000000000" pitchFamily="2" charset="-78"/>
              </a:rPr>
              <a:t>سرگیجه، سبکی سر یا سنکوپ</a:t>
            </a:r>
            <a:endParaRPr lang="en-US" b="1" dirty="0">
              <a:cs typeface="B Nazanin" panose="00000400000000000000" pitchFamily="2" charset="-78"/>
            </a:endParaRPr>
          </a:p>
          <a:p>
            <a:r>
              <a:rPr lang="fa-IR" b="1" dirty="0">
                <a:cs typeface="B Nazanin" panose="00000400000000000000" pitchFamily="2" charset="-78"/>
              </a:rPr>
              <a:t>ضعف یا خستگی</a:t>
            </a:r>
            <a:endParaRPr lang="en-US" b="1" dirty="0">
              <a:cs typeface="B Nazanin" panose="00000400000000000000" pitchFamily="2" charset="-78"/>
            </a:endParaRPr>
          </a:p>
          <a:p>
            <a:r>
              <a:rPr lang="fa-IR" b="1" dirty="0">
                <a:cs typeface="B Nazanin" panose="00000400000000000000" pitchFamily="2" charset="-78"/>
              </a:rPr>
              <a:t>ورم دست ها، پاها، زانوها </a:t>
            </a:r>
          </a:p>
          <a:p>
            <a:r>
              <a:rPr lang="fa-IR" b="1" dirty="0">
                <a:cs typeface="B Nazanin" panose="00000400000000000000" pitchFamily="2" charset="-78"/>
              </a:rPr>
              <a:t>تب</a:t>
            </a:r>
            <a:endParaRPr lang="en-US" b="1" dirty="0">
              <a:cs typeface="B Nazanin" panose="00000400000000000000" pitchFamily="2" charset="-78"/>
            </a:endParaRPr>
          </a:p>
          <a:p>
            <a:r>
              <a:rPr lang="fa-IR" b="1" dirty="0">
                <a:cs typeface="B Nazanin" panose="00000400000000000000" pitchFamily="2" charset="-78"/>
              </a:rPr>
              <a:t>رش های پوستی یا دانه های غیرعادی</a:t>
            </a:r>
            <a:endParaRPr lang="en-US" b="1" dirty="0">
              <a:cs typeface="B Nazanin" panose="00000400000000000000" pitchFamily="2" charset="-78"/>
            </a:endParaRPr>
          </a:p>
          <a:p>
            <a:r>
              <a:rPr lang="fa-IR" b="1" dirty="0">
                <a:cs typeface="B Nazanin" panose="00000400000000000000" pitchFamily="2" charset="-78"/>
              </a:rPr>
              <a:t>سرفه های خشک یا دائمی</a:t>
            </a:r>
          </a:p>
        </p:txBody>
      </p:sp>
    </p:spTree>
    <p:extLst>
      <p:ext uri="{BB962C8B-B14F-4D97-AF65-F5344CB8AC3E}">
        <p14:creationId xmlns:p14="http://schemas.microsoft.com/office/powerpoint/2010/main" val="292773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349" y="404664"/>
            <a:ext cx="11952651" cy="5472608"/>
          </a:xfrm>
        </p:spPr>
        <p:txBody>
          <a:bodyPr>
            <a:normAutofit/>
          </a:bodyPr>
          <a:lstStyle/>
          <a:p>
            <a:pPr algn="justLow">
              <a:lnSpc>
                <a:spcPct val="150000"/>
              </a:lnSpc>
            </a:pPr>
            <a:r>
              <a:rPr lang="fa-IR" sz="2800" b="1" dirty="0">
                <a:cs typeface="B Nazanin" panose="00000400000000000000" pitchFamily="2" charset="-78"/>
              </a:rPr>
              <a:t>علائم سکته قلبی در مردان، درد شدید قفسه سینه، درد در دست چپ یا فک و تنفس سخت است، زن ها ممکن است همین علائم باشد ولی درد آنها ممکنه بیشتر منتشر شود و به شانه ها یا گردن، دست ها و شکم و پشت کشیده شود. زن ها ممکن است دردی که بیشتر شبیه سوء هاضمه است را تجربه کنند و درد ممکن است دائمی نباشد. ممکن است دردی نباشد ولی اضطرابی که نمی تواند توضیحی داشته باشد. تهوع، سرگیجه، تپش و عرق سرد داشته باشند. سکته قلبی در زن ها </a:t>
            </a:r>
            <a:br>
              <a:rPr lang="fa-IR" sz="2800" b="1" dirty="0">
                <a:cs typeface="B Nazanin" panose="00000400000000000000" pitchFamily="2" charset="-78"/>
              </a:rPr>
            </a:br>
            <a:r>
              <a:rPr lang="fa-IR" sz="2800" b="1" dirty="0">
                <a:cs typeface="B Nazanin" panose="00000400000000000000" pitchFamily="2" charset="-78"/>
              </a:rPr>
              <a:t>می تواند با خستگی که قابل توضیح نیست همراه باشد. در زنان اولین سکته ممکن است سخت تر باشد و نسبت به مردها با احتمال بیشتری منجر به مرگ شود</a:t>
            </a:r>
          </a:p>
        </p:txBody>
      </p:sp>
    </p:spTree>
    <p:extLst>
      <p:ext uri="{BB962C8B-B14F-4D97-AF65-F5344CB8AC3E}">
        <p14:creationId xmlns:p14="http://schemas.microsoft.com/office/powerpoint/2010/main" val="321834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332656"/>
            <a:ext cx="11247040" cy="6122152"/>
          </a:xfrm>
        </p:spPr>
        <p:txBody>
          <a:bodyPr>
            <a:normAutofit/>
          </a:bodyPr>
          <a:lstStyle/>
          <a:p>
            <a:pPr algn="justLow">
              <a:lnSpc>
                <a:spcPct val="150000"/>
              </a:lnSpc>
            </a:pPr>
            <a:r>
              <a:rPr lang="fa-IR" b="1" dirty="0">
                <a:cs typeface="B Nazanin" panose="00000400000000000000" pitchFamily="2" charset="-78"/>
              </a:rPr>
              <a:t>اگر درد قفسه سینه، نفس های کوتاه یا سنکوپ را تجربه </a:t>
            </a:r>
            <a:br>
              <a:rPr lang="fa-IR" b="1" dirty="0">
                <a:cs typeface="B Nazanin" panose="00000400000000000000" pitchFamily="2" charset="-78"/>
              </a:rPr>
            </a:br>
            <a:r>
              <a:rPr lang="fa-IR" b="1" dirty="0">
                <a:cs typeface="B Nazanin" panose="00000400000000000000" pitchFamily="2" charset="-78"/>
              </a:rPr>
              <a:t>کرده اید فوراً به دنبال درمان اورژانسی بروید. شما باید همیشه با اورژانس تماس بگیرید.</a:t>
            </a:r>
            <a:endParaRPr lang="en-US" b="1" dirty="0">
              <a:cs typeface="B Nazanin" panose="00000400000000000000" pitchFamily="2" charset="-78"/>
            </a:endParaRPr>
          </a:p>
          <a:p>
            <a:pPr algn="justLow">
              <a:lnSpc>
                <a:spcPct val="150000"/>
              </a:lnSpc>
            </a:pPr>
            <a:r>
              <a:rPr lang="fa-IR" b="1" dirty="0">
                <a:cs typeface="B Nazanin" panose="00000400000000000000" pitchFamily="2" charset="-78"/>
              </a:rPr>
              <a:t>بیماری های قلبی عروقی اگر زودتر تشخیص داده شوند آسان تر درمان می شوند. اگر شما به سلامت قلب خودتان شک دارید با پزشکتان تماس بگیرید تا خطر بیماری قلبی عروقی را برای شما کاهش دهد مخصوصاً اگر سابقه خانوادگی بیماری قلبی را دارید.</a:t>
            </a:r>
            <a:endParaRPr lang="en-US" b="1" dirty="0">
              <a:cs typeface="B Nazanin" panose="00000400000000000000" pitchFamily="2" charset="-78"/>
            </a:endParaRPr>
          </a:p>
          <a:p>
            <a:endParaRPr lang="fa-IR" dirty="0"/>
          </a:p>
        </p:txBody>
      </p:sp>
    </p:spTree>
    <p:extLst>
      <p:ext uri="{BB962C8B-B14F-4D97-AF65-F5344CB8AC3E}">
        <p14:creationId xmlns:p14="http://schemas.microsoft.com/office/powerpoint/2010/main" val="381892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400" b="1" dirty="0">
                <a:effectLst/>
                <a:cs typeface="B Titr" panose="00000700000000000000" pitchFamily="2" charset="-78"/>
              </a:rPr>
              <a:t>تشخیص بیماری قلبی عروقی</a:t>
            </a:r>
            <a:br>
              <a:rPr lang="en-US" dirty="0">
                <a:effectLst/>
              </a:rPr>
            </a:br>
            <a:endParaRPr lang="fa-IR" dirty="0"/>
          </a:p>
        </p:txBody>
      </p:sp>
      <p:sp>
        <p:nvSpPr>
          <p:cNvPr id="3" name="Content Placeholder 2"/>
          <p:cNvSpPr>
            <a:spLocks noGrp="1"/>
          </p:cNvSpPr>
          <p:nvPr>
            <p:ph idx="1"/>
          </p:nvPr>
        </p:nvSpPr>
        <p:spPr>
          <a:xfrm>
            <a:off x="609600" y="1556792"/>
            <a:ext cx="10972800" cy="4898016"/>
          </a:xfrm>
        </p:spPr>
        <p:txBody>
          <a:bodyPr>
            <a:normAutofit/>
          </a:bodyPr>
          <a:lstStyle/>
          <a:p>
            <a:pPr algn="justLow">
              <a:lnSpc>
                <a:spcPct val="150000"/>
              </a:lnSpc>
            </a:pPr>
            <a:r>
              <a:rPr lang="fa-IR" sz="2800" b="1" dirty="0">
                <a:cs typeface="B Nazanin" panose="00000400000000000000" pitchFamily="2" charset="-78"/>
              </a:rPr>
              <a:t>تشخیص بیماری قلبی عروقی به علائم و شرایط شما بستگی دارد.پزشک سابقه بالینی و خانوادگی و عوامل خطر شما را بررسی می کند و معاینات لازم را انجام می دهد و این بررسی ها را با نتایج آزمایشات و تست ها ترکیب می کند.</a:t>
            </a:r>
          </a:p>
        </p:txBody>
      </p:sp>
    </p:spTree>
    <p:extLst>
      <p:ext uri="{BB962C8B-B14F-4D97-AF65-F5344CB8AC3E}">
        <p14:creationId xmlns:p14="http://schemas.microsoft.com/office/powerpoint/2010/main" val="332585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620688"/>
            <a:ext cx="12097344" cy="1399032"/>
          </a:xfrm>
        </p:spPr>
        <p:txBody>
          <a:bodyPr>
            <a:noAutofit/>
          </a:bodyPr>
          <a:lstStyle/>
          <a:p>
            <a:pPr algn="ctr"/>
            <a:r>
              <a:rPr lang="fa-IR" sz="3600" b="1" dirty="0">
                <a:effectLst/>
                <a:cs typeface="B Titr" panose="00000700000000000000" pitchFamily="2" charset="-78"/>
              </a:rPr>
              <a:t>تشخیص بیماری های قلبی عروقی</a:t>
            </a:r>
            <a:endParaRPr lang="fa-IR" sz="4400" b="1" dirty="0">
              <a:effectLst/>
              <a:cs typeface="B Titr" panose="00000700000000000000" pitchFamily="2" charset="-78"/>
            </a:endParaRPr>
          </a:p>
        </p:txBody>
      </p:sp>
      <p:sp>
        <p:nvSpPr>
          <p:cNvPr id="3" name="Content Placeholder 2"/>
          <p:cNvSpPr>
            <a:spLocks noGrp="1"/>
          </p:cNvSpPr>
          <p:nvPr>
            <p:ph idx="1"/>
          </p:nvPr>
        </p:nvSpPr>
        <p:spPr>
          <a:xfrm>
            <a:off x="609600" y="2060848"/>
            <a:ext cx="10972800" cy="4393960"/>
          </a:xfrm>
        </p:spPr>
        <p:txBody>
          <a:bodyPr>
            <a:normAutofit lnSpcReduction="10000"/>
          </a:bodyPr>
          <a:lstStyle/>
          <a:p>
            <a:r>
              <a:rPr lang="fa-IR" sz="2800" b="1" dirty="0">
                <a:cs typeface="B Nazanin" panose="00000400000000000000" pitchFamily="2" charset="-78"/>
              </a:rPr>
              <a:t>آزمایش خون</a:t>
            </a:r>
            <a:endParaRPr lang="en-US" sz="2800" b="1" dirty="0">
              <a:cs typeface="B Nazanin" panose="00000400000000000000" pitchFamily="2" charset="-78"/>
            </a:endParaRPr>
          </a:p>
          <a:p>
            <a:r>
              <a:rPr lang="fa-IR" sz="2800" b="1" dirty="0">
                <a:cs typeface="B Nazanin" panose="00000400000000000000" pitchFamily="2" charset="-78"/>
              </a:rPr>
              <a:t>تست استرس یا تست ورزش</a:t>
            </a:r>
            <a:endParaRPr lang="en-US" sz="2800" b="1" dirty="0">
              <a:cs typeface="B Nazanin" panose="00000400000000000000" pitchFamily="2" charset="-78"/>
            </a:endParaRPr>
          </a:p>
          <a:p>
            <a:r>
              <a:rPr lang="fa-IR" sz="2800" b="1" dirty="0">
                <a:cs typeface="B Nazanin" panose="00000400000000000000" pitchFamily="2" charset="-78"/>
              </a:rPr>
              <a:t>عکس قفسه سینه</a:t>
            </a:r>
            <a:endParaRPr lang="en-US" sz="2800" b="1" dirty="0">
              <a:cs typeface="B Nazanin" panose="00000400000000000000" pitchFamily="2" charset="-78"/>
            </a:endParaRPr>
          </a:p>
          <a:p>
            <a:r>
              <a:rPr lang="fa-IR" sz="2800" b="1" dirty="0">
                <a:cs typeface="B Nazanin" panose="00000400000000000000" pitchFamily="2" charset="-78"/>
              </a:rPr>
              <a:t>نوار قلب</a:t>
            </a:r>
            <a:endParaRPr lang="en-US" sz="2800" b="1" dirty="0">
              <a:cs typeface="B Nazanin" panose="00000400000000000000" pitchFamily="2" charset="-78"/>
            </a:endParaRPr>
          </a:p>
          <a:p>
            <a:r>
              <a:rPr lang="fa-IR" sz="2800" b="1" dirty="0">
                <a:cs typeface="B Nazanin" panose="00000400000000000000" pitchFamily="2" charset="-78"/>
              </a:rPr>
              <a:t>اکو</a:t>
            </a:r>
            <a:endParaRPr lang="en-US" sz="2800" b="1" dirty="0">
              <a:cs typeface="B Nazanin" panose="00000400000000000000" pitchFamily="2" charset="-78"/>
            </a:endParaRPr>
          </a:p>
          <a:p>
            <a:r>
              <a:rPr lang="en-US" sz="2800" b="1" dirty="0">
                <a:cs typeface="B Nazanin" panose="00000400000000000000" pitchFamily="2" charset="-78"/>
              </a:rPr>
              <a:t>CTS</a:t>
            </a:r>
          </a:p>
          <a:p>
            <a:r>
              <a:rPr lang="en-US" sz="2800" b="1" dirty="0">
                <a:cs typeface="B Nazanin" panose="00000400000000000000" pitchFamily="2" charset="-78"/>
              </a:rPr>
              <a:t>MRI</a:t>
            </a:r>
          </a:p>
          <a:p>
            <a:r>
              <a:rPr lang="en-US" sz="2800" b="1" dirty="0">
                <a:cs typeface="B Nazanin" panose="00000400000000000000" pitchFamily="2" charset="-78"/>
              </a:rPr>
              <a:t>EBCT</a:t>
            </a:r>
            <a:r>
              <a:rPr lang="fa-IR" sz="2800" b="1" dirty="0">
                <a:cs typeface="B Nazanin" panose="00000400000000000000" pitchFamily="2" charset="-78"/>
              </a:rPr>
              <a:t> </a:t>
            </a:r>
            <a:r>
              <a:rPr lang="en-US" sz="2800" b="1" dirty="0">
                <a:cs typeface="B Nazanin" panose="00000400000000000000" pitchFamily="2" charset="-78"/>
              </a:rPr>
              <a:t>Electron beam computer tomography</a:t>
            </a:r>
          </a:p>
          <a:p>
            <a:r>
              <a:rPr lang="fa-IR" sz="2800" b="1" dirty="0">
                <a:cs typeface="B Nazanin" panose="00000400000000000000" pitchFamily="2" charset="-78"/>
              </a:rPr>
              <a:t>آنژیو گرافی کرونر و کاتتریزاسیون قلبی</a:t>
            </a:r>
            <a:endParaRPr lang="en-US" sz="2800" b="1" dirty="0">
              <a:cs typeface="B Nazanin" panose="00000400000000000000" pitchFamily="2" charset="-78"/>
            </a:endParaRPr>
          </a:p>
          <a:p>
            <a:endParaRPr lang="fa-IR" dirty="0"/>
          </a:p>
        </p:txBody>
      </p:sp>
    </p:spTree>
    <p:extLst>
      <p:ext uri="{BB962C8B-B14F-4D97-AF65-F5344CB8AC3E}">
        <p14:creationId xmlns:p14="http://schemas.microsoft.com/office/powerpoint/2010/main" val="840496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1" y="260648"/>
            <a:ext cx="11856640" cy="1399032"/>
          </a:xfrm>
        </p:spPr>
        <p:txBody>
          <a:bodyPr>
            <a:normAutofit fontScale="90000"/>
          </a:bodyPr>
          <a:lstStyle/>
          <a:p>
            <a:pPr algn="ctr"/>
            <a:r>
              <a:rPr lang="fa-IR" sz="4400" b="1" dirty="0">
                <a:effectLst/>
                <a:cs typeface="B Titr" panose="00000700000000000000" pitchFamily="2" charset="-78"/>
              </a:rPr>
              <a:t>چطور از بیماری قلبی عروقی پیشگیری کنیم؟ </a:t>
            </a:r>
            <a:br>
              <a:rPr lang="en-US" dirty="0">
                <a:effectLst/>
              </a:rPr>
            </a:br>
            <a:endParaRPr lang="fa-IR" dirty="0"/>
          </a:p>
        </p:txBody>
      </p:sp>
      <p:sp>
        <p:nvSpPr>
          <p:cNvPr id="3" name="Content Placeholder 2"/>
          <p:cNvSpPr>
            <a:spLocks noGrp="1"/>
          </p:cNvSpPr>
          <p:nvPr>
            <p:ph idx="1"/>
          </p:nvPr>
        </p:nvSpPr>
        <p:spPr>
          <a:xfrm>
            <a:off x="623392" y="1700808"/>
            <a:ext cx="10972800" cy="4572000"/>
          </a:xfrm>
        </p:spPr>
        <p:txBody>
          <a:bodyPr>
            <a:normAutofit lnSpcReduction="10000"/>
          </a:bodyPr>
          <a:lstStyle/>
          <a:p>
            <a:pPr algn="justLow">
              <a:lnSpc>
                <a:spcPct val="150000"/>
              </a:lnSpc>
            </a:pPr>
            <a:r>
              <a:rPr lang="fa-IR" sz="2800" b="1" dirty="0">
                <a:cs typeface="B Nazanin" panose="00000400000000000000" pitchFamily="2" charset="-78"/>
              </a:rPr>
              <a:t>اگر سابقه خانوادگی بیماری قلبی عروقی داشته باشیم در این مورد کاری نمی توانیم انجام دهیم اما اگر فشار خون بالا داشته باشیم می توانیم آن را کنترل کنیم و از خطر ابتلا به بیماری قلبی عروقی دور شویم.</a:t>
            </a:r>
            <a:endParaRPr lang="en-US" sz="2800" b="1" dirty="0">
              <a:cs typeface="B Nazanin" panose="00000400000000000000" pitchFamily="2" charset="-78"/>
            </a:endParaRPr>
          </a:p>
          <a:p>
            <a:pPr algn="justLow">
              <a:lnSpc>
                <a:spcPct val="150000"/>
              </a:lnSpc>
            </a:pPr>
            <a:r>
              <a:rPr lang="fa-IR" sz="2800" b="1" dirty="0">
                <a:cs typeface="B Nazanin" panose="00000400000000000000" pitchFamily="2" charset="-78"/>
              </a:rPr>
              <a:t>دولت باید هوای پاک، غذای سالم و محل و فضای فعالیت برای مردم را فراهم کند.</a:t>
            </a:r>
            <a:endParaRPr lang="en-US" sz="2800" b="1" dirty="0">
              <a:cs typeface="B Nazanin" panose="00000400000000000000" pitchFamily="2" charset="-78"/>
            </a:endParaRPr>
          </a:p>
          <a:p>
            <a:pPr algn="justLow">
              <a:lnSpc>
                <a:spcPct val="150000"/>
              </a:lnSpc>
            </a:pPr>
            <a:r>
              <a:rPr lang="fa-IR" sz="2800" b="1" dirty="0">
                <a:cs typeface="B Nazanin" panose="00000400000000000000" pitchFamily="2" charset="-78"/>
              </a:rPr>
              <a:t>سیاست های بهداشتی باید محیط هایی را ایجاد کنند که در آن انتخاب های سالم نه تنها در دسترس باشند، بلکه مقرون به صرفه نیز باشند. محیط ها و شرایط مناسب برای ایجاد انگیزه در افراد برای انتخاب و حفظ زندگی سالم ضروری هستند.</a:t>
            </a:r>
            <a:endParaRPr lang="en-US" sz="2800" b="1" dirty="0">
              <a:cs typeface="B Nazanin" panose="00000400000000000000" pitchFamily="2" charset="-78"/>
            </a:endParaRPr>
          </a:p>
          <a:p>
            <a:endParaRPr lang="fa-IR" dirty="0"/>
          </a:p>
        </p:txBody>
      </p:sp>
    </p:spTree>
    <p:extLst>
      <p:ext uri="{BB962C8B-B14F-4D97-AF65-F5344CB8AC3E}">
        <p14:creationId xmlns:p14="http://schemas.microsoft.com/office/powerpoint/2010/main" val="353307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93" y="267494"/>
            <a:ext cx="12192000" cy="1399032"/>
          </a:xfrm>
        </p:spPr>
        <p:txBody>
          <a:bodyPr>
            <a:normAutofit/>
          </a:bodyPr>
          <a:lstStyle/>
          <a:p>
            <a:pPr algn="ctr"/>
            <a:r>
              <a:rPr lang="fa-IR" sz="4000" b="1" dirty="0">
                <a:effectLst/>
                <a:cs typeface="B Titr" panose="00000700000000000000" pitchFamily="2" charset="-78"/>
              </a:rPr>
              <a:t>چگونه می توان خطر بیماری قلبی عروقی را کم کرد؟</a:t>
            </a:r>
            <a:br>
              <a:rPr lang="en-US" dirty="0">
                <a:effectLst/>
              </a:rPr>
            </a:br>
            <a:endParaRPr lang="fa-IR" dirty="0"/>
          </a:p>
        </p:txBody>
      </p:sp>
      <p:sp>
        <p:nvSpPr>
          <p:cNvPr id="3" name="Content Placeholder 2"/>
          <p:cNvSpPr>
            <a:spLocks noGrp="1"/>
          </p:cNvSpPr>
          <p:nvPr>
            <p:ph idx="1"/>
          </p:nvPr>
        </p:nvSpPr>
        <p:spPr>
          <a:xfrm>
            <a:off x="382688" y="1506960"/>
            <a:ext cx="11809312" cy="5328592"/>
          </a:xfrm>
        </p:spPr>
        <p:txBody>
          <a:bodyPr>
            <a:normAutofit fontScale="40000" lnSpcReduction="20000"/>
          </a:bodyPr>
          <a:lstStyle/>
          <a:p>
            <a:pPr algn="justLow">
              <a:lnSpc>
                <a:spcPct val="120000"/>
              </a:lnSpc>
            </a:pPr>
            <a:r>
              <a:rPr lang="fa-IR" sz="7000" b="1" dirty="0">
                <a:cs typeface="B Nazanin" panose="00000400000000000000" pitchFamily="2" charset="-78"/>
              </a:rPr>
              <a:t>80% از سکته های قلبی و مغزی قابل پیشگیری هستند.</a:t>
            </a:r>
            <a:endParaRPr lang="en-US" sz="7000" b="1" dirty="0">
              <a:cs typeface="B Nazanin" panose="00000400000000000000" pitchFamily="2" charset="-78"/>
            </a:endParaRPr>
          </a:p>
          <a:p>
            <a:pPr algn="justLow">
              <a:lnSpc>
                <a:spcPct val="120000"/>
              </a:lnSpc>
            </a:pPr>
            <a:r>
              <a:rPr lang="fa-IR" sz="7000" b="1" dirty="0">
                <a:cs typeface="B Nazanin" panose="00000400000000000000" pitchFamily="2" charset="-78"/>
              </a:rPr>
              <a:t>مصرف غذای سالم و به اندازه کافی</a:t>
            </a:r>
            <a:endParaRPr lang="en-US" sz="7000" b="1" dirty="0">
              <a:cs typeface="B Nazanin" panose="00000400000000000000" pitchFamily="2" charset="-78"/>
            </a:endParaRPr>
          </a:p>
          <a:p>
            <a:pPr algn="justLow">
              <a:lnSpc>
                <a:spcPct val="120000"/>
              </a:lnSpc>
            </a:pPr>
            <a:r>
              <a:rPr lang="fa-IR" sz="7000" b="1" dirty="0">
                <a:cs typeface="B Nazanin" panose="00000400000000000000" pitchFamily="2" charset="-78"/>
              </a:rPr>
              <a:t>ورزش منظم روزانه حداقل 30 دقیقه با شدت متوسط و 5 روز در هفته </a:t>
            </a:r>
          </a:p>
          <a:p>
            <a:pPr algn="justLow">
              <a:lnSpc>
                <a:spcPct val="120000"/>
              </a:lnSpc>
            </a:pPr>
            <a:r>
              <a:rPr lang="fa-IR" sz="7000" b="1" dirty="0">
                <a:cs typeface="B Nazanin" panose="00000400000000000000" pitchFamily="2" charset="-78"/>
              </a:rPr>
              <a:t>استفاده از پله ها به جای آسانسور، استفاده از اتوبوس و پیاده شدن یک یا چند ایستگاه زودتر برای پیاده روی</a:t>
            </a:r>
            <a:endParaRPr lang="en-US" sz="7000" b="1" dirty="0">
              <a:cs typeface="B Nazanin" panose="00000400000000000000" pitchFamily="2" charset="-78"/>
            </a:endParaRPr>
          </a:p>
          <a:p>
            <a:pPr algn="justLow">
              <a:lnSpc>
                <a:spcPct val="120000"/>
              </a:lnSpc>
            </a:pPr>
            <a:r>
              <a:rPr lang="fa-IR" sz="7000" b="1" dirty="0">
                <a:cs typeface="B Nazanin" panose="00000400000000000000" pitchFamily="2" charset="-78"/>
              </a:rPr>
              <a:t>کاهش استرس، کاهش وزن</a:t>
            </a:r>
            <a:endParaRPr lang="en-US" sz="7000" b="1" dirty="0">
              <a:cs typeface="B Nazanin" panose="00000400000000000000" pitchFamily="2" charset="-78"/>
            </a:endParaRPr>
          </a:p>
          <a:p>
            <a:pPr algn="justLow">
              <a:lnSpc>
                <a:spcPct val="120000"/>
              </a:lnSpc>
            </a:pPr>
            <a:r>
              <a:rPr lang="fa-IR" sz="7000" b="1" dirty="0">
                <a:cs typeface="B Nazanin" panose="00000400000000000000" pitchFamily="2" charset="-78"/>
              </a:rPr>
              <a:t>دوری از مصرف دخانیات، 80% از مصرف کنندگان دخانیات در کشورهای با درآمد اقتصادی کم و متوسط زندگی می کنند.</a:t>
            </a:r>
            <a:endParaRPr lang="en-US" sz="7000" b="1" dirty="0">
              <a:cs typeface="B Nazanin" panose="00000400000000000000" pitchFamily="2" charset="-78"/>
            </a:endParaRPr>
          </a:p>
          <a:p>
            <a:pPr algn="justLow">
              <a:lnSpc>
                <a:spcPct val="120000"/>
              </a:lnSpc>
            </a:pPr>
            <a:r>
              <a:rPr lang="fa-IR" sz="7000" b="1" dirty="0">
                <a:cs typeface="B Nazanin" panose="00000400000000000000" pitchFamily="2" charset="-78"/>
              </a:rPr>
              <a:t>دوری از مصرف الکل</a:t>
            </a:r>
            <a:endParaRPr lang="en-US" sz="7000" b="1" dirty="0">
              <a:cs typeface="B Nazanin" panose="00000400000000000000" pitchFamily="2" charset="-78"/>
            </a:endParaRPr>
          </a:p>
          <a:p>
            <a:pPr algn="justLow">
              <a:lnSpc>
                <a:spcPct val="120000"/>
              </a:lnSpc>
            </a:pPr>
            <a:r>
              <a:rPr lang="fa-IR" sz="7000" b="1" dirty="0">
                <a:cs typeface="B Nazanin" panose="00000400000000000000" pitchFamily="2" charset="-78"/>
              </a:rPr>
              <a:t>مدیریت استرس</a:t>
            </a:r>
            <a:endParaRPr lang="en-US" sz="7000" b="1" dirty="0">
              <a:cs typeface="B Nazanin" panose="00000400000000000000" pitchFamily="2" charset="-78"/>
            </a:endParaRPr>
          </a:p>
          <a:p>
            <a:endParaRPr lang="fa-IR" dirty="0"/>
          </a:p>
        </p:txBody>
      </p:sp>
    </p:spTree>
    <p:extLst>
      <p:ext uri="{BB962C8B-B14F-4D97-AF65-F5344CB8AC3E}">
        <p14:creationId xmlns:p14="http://schemas.microsoft.com/office/powerpoint/2010/main" val="288883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620688"/>
            <a:ext cx="10972800" cy="1399032"/>
          </a:xfrm>
        </p:spPr>
        <p:txBody>
          <a:bodyPr>
            <a:noAutofit/>
          </a:bodyPr>
          <a:lstStyle/>
          <a:p>
            <a:pPr algn="ctr"/>
            <a:r>
              <a:rPr lang="fa-IR" sz="4400" b="1" dirty="0">
                <a:effectLst/>
                <a:cs typeface="B Titr" panose="00000700000000000000" pitchFamily="2" charset="-78"/>
              </a:rPr>
              <a:t>اعداد خود را بدانید:</a:t>
            </a:r>
            <a:br>
              <a:rPr lang="en-US" sz="4400" b="1" dirty="0">
                <a:effectLst/>
                <a:cs typeface="B Titr" panose="00000700000000000000" pitchFamily="2" charset="-78"/>
              </a:rPr>
            </a:br>
            <a:endParaRPr lang="fa-IR" sz="4400" b="1" dirty="0">
              <a:effectLst/>
              <a:cs typeface="B Titr" panose="00000700000000000000" pitchFamily="2" charset="-78"/>
            </a:endParaRPr>
          </a:p>
        </p:txBody>
      </p:sp>
      <p:sp>
        <p:nvSpPr>
          <p:cNvPr id="3" name="Content Placeholder 2"/>
          <p:cNvSpPr>
            <a:spLocks noGrp="1"/>
          </p:cNvSpPr>
          <p:nvPr>
            <p:ph idx="1"/>
          </p:nvPr>
        </p:nvSpPr>
        <p:spPr>
          <a:xfrm>
            <a:off x="623392" y="2282592"/>
            <a:ext cx="10972800" cy="3450664"/>
          </a:xfrm>
        </p:spPr>
        <p:txBody>
          <a:bodyPr/>
          <a:lstStyle/>
          <a:p>
            <a:pPr algn="justLow">
              <a:lnSpc>
                <a:spcPct val="150000"/>
              </a:lnSpc>
            </a:pPr>
            <a:r>
              <a:rPr lang="fa-IR" sz="2800" b="1" dirty="0">
                <a:cs typeface="B Nazanin" panose="00000400000000000000" pitchFamily="2" charset="-78"/>
              </a:rPr>
              <a:t>فشار خون</a:t>
            </a:r>
            <a:endParaRPr lang="en-US" sz="2800" b="1" dirty="0">
              <a:cs typeface="B Nazanin" panose="00000400000000000000" pitchFamily="2" charset="-78"/>
            </a:endParaRPr>
          </a:p>
          <a:p>
            <a:pPr algn="justLow">
              <a:lnSpc>
                <a:spcPct val="150000"/>
              </a:lnSpc>
            </a:pPr>
            <a:r>
              <a:rPr lang="fa-IR" sz="2800" b="1" dirty="0">
                <a:cs typeface="B Nazanin" panose="00000400000000000000" pitchFamily="2" charset="-78"/>
              </a:rPr>
              <a:t>کلسترول</a:t>
            </a:r>
            <a:endParaRPr lang="en-US" sz="2800" b="1" dirty="0">
              <a:cs typeface="B Nazanin" panose="00000400000000000000" pitchFamily="2" charset="-78"/>
            </a:endParaRPr>
          </a:p>
          <a:p>
            <a:pPr algn="justLow">
              <a:lnSpc>
                <a:spcPct val="150000"/>
              </a:lnSpc>
            </a:pPr>
            <a:r>
              <a:rPr lang="fa-IR" sz="2800" b="1" dirty="0">
                <a:cs typeface="B Nazanin" panose="00000400000000000000" pitchFamily="2" charset="-78"/>
              </a:rPr>
              <a:t>قند</a:t>
            </a:r>
            <a:endParaRPr lang="en-US" sz="2800" b="1" dirty="0">
              <a:cs typeface="B Nazanin" panose="00000400000000000000" pitchFamily="2" charset="-78"/>
            </a:endParaRPr>
          </a:p>
          <a:p>
            <a:pPr marL="64008" indent="0">
              <a:buNone/>
            </a:pPr>
            <a:endParaRPr lang="fa-IR" dirty="0"/>
          </a:p>
        </p:txBody>
      </p:sp>
    </p:spTree>
    <p:extLst>
      <p:ext uri="{BB962C8B-B14F-4D97-AF65-F5344CB8AC3E}">
        <p14:creationId xmlns:p14="http://schemas.microsoft.com/office/powerpoint/2010/main" val="3634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5" y="1753495"/>
            <a:ext cx="8596668" cy="4287867"/>
          </a:xfrm>
        </p:spPr>
        <p:txBody>
          <a:bodyPr>
            <a:normAutofit/>
          </a:bodyPr>
          <a:lstStyle/>
          <a:p>
            <a:pPr marL="0" indent="0" algn="ctr" rtl="1">
              <a:buNone/>
            </a:pPr>
            <a:r>
              <a:rPr lang="fa-IR" sz="3600" dirty="0">
                <a:cs typeface="B Titr" panose="00000700000000000000" pitchFamily="2" charset="-78"/>
              </a:rPr>
              <a:t>روز جهانی قلب</a:t>
            </a:r>
          </a:p>
          <a:p>
            <a:pPr marL="0" indent="0" algn="ctr" rtl="1">
              <a:buNone/>
            </a:pPr>
            <a:r>
              <a:rPr lang="fa-IR" sz="3600" dirty="0">
                <a:cs typeface="B Titr" panose="00000700000000000000" pitchFamily="2" charset="-78"/>
              </a:rPr>
              <a:t> </a:t>
            </a:r>
          </a:p>
          <a:p>
            <a:pPr marL="0" indent="0" algn="ctr" rtl="1">
              <a:buNone/>
            </a:pPr>
            <a:r>
              <a:rPr lang="fa-IR" sz="3600" dirty="0">
                <a:cs typeface="B Titr" panose="00000700000000000000" pitchFamily="2" charset="-78"/>
              </a:rPr>
              <a:t>7 مهر</a:t>
            </a:r>
            <a:r>
              <a:rPr lang="en-US" sz="3600" dirty="0">
                <a:cs typeface="B Titr" panose="00000700000000000000" pitchFamily="2" charset="-78"/>
              </a:rPr>
              <a:t> 1402</a:t>
            </a:r>
          </a:p>
        </p:txBody>
      </p:sp>
    </p:spTree>
    <p:extLst>
      <p:ext uri="{BB962C8B-B14F-4D97-AF65-F5344CB8AC3E}">
        <p14:creationId xmlns:p14="http://schemas.microsoft.com/office/powerpoint/2010/main" val="252414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268760"/>
            <a:ext cx="11425269" cy="4572000"/>
          </a:xfrm>
        </p:spPr>
        <p:txBody>
          <a:bodyPr>
            <a:normAutofit/>
          </a:bodyPr>
          <a:lstStyle/>
          <a:p>
            <a:pPr>
              <a:lnSpc>
                <a:spcPct val="150000"/>
              </a:lnSpc>
            </a:pPr>
            <a:r>
              <a:rPr lang="fa-IR" sz="2800" b="1" dirty="0">
                <a:cs typeface="B Nazanin" panose="00000400000000000000" pitchFamily="2" charset="-78"/>
              </a:rPr>
              <a:t>داروهای خود را طبق دستور مصرف کنید.</a:t>
            </a:r>
          </a:p>
          <a:p>
            <a:pPr marL="64008" indent="0">
              <a:lnSpc>
                <a:spcPct val="150000"/>
              </a:lnSpc>
              <a:buNone/>
            </a:pPr>
            <a:endParaRPr lang="fa-IR" sz="2400" b="1" dirty="0">
              <a:cs typeface="B Nazanin" panose="00000400000000000000" pitchFamily="2" charset="-78"/>
            </a:endParaRPr>
          </a:p>
          <a:p>
            <a:pPr>
              <a:lnSpc>
                <a:spcPct val="150000"/>
              </a:lnSpc>
            </a:pPr>
            <a:r>
              <a:rPr lang="fa-IR" sz="2800" b="1" dirty="0">
                <a:cs typeface="B Nazanin" panose="00000400000000000000" pitchFamily="2" charset="-78"/>
              </a:rPr>
              <a:t>علائم خطر را بشناسید و در صورت پیدا کردن علائم هر چه زودتر به دنبال کمک باشید شانس بهبودی کامل، بیشتر می شود.   </a:t>
            </a:r>
            <a:endParaRPr lang="en-US" sz="2800" b="1" dirty="0">
              <a:cs typeface="B Nazanin" panose="00000400000000000000" pitchFamily="2" charset="-78"/>
            </a:endParaRPr>
          </a:p>
        </p:txBody>
      </p:sp>
    </p:spTree>
    <p:extLst>
      <p:ext uri="{BB962C8B-B14F-4D97-AF65-F5344CB8AC3E}">
        <p14:creationId xmlns:p14="http://schemas.microsoft.com/office/powerpoint/2010/main" val="135792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5" y="613187"/>
            <a:ext cx="8596668" cy="5428176"/>
          </a:xfrm>
        </p:spPr>
        <p:txBody>
          <a:bodyPr/>
          <a:lstStyle/>
          <a:p>
            <a:pPr algn="ctr" rtl="1"/>
            <a:r>
              <a:rPr lang="fa-IR" dirty="0"/>
              <a:t>روز جهانی قلب</a:t>
            </a:r>
          </a:p>
          <a:p>
            <a:pPr marL="0" indent="0" algn="ctr" rtl="1">
              <a:buNone/>
            </a:pPr>
            <a:r>
              <a:rPr lang="fa-IR" dirty="0"/>
              <a:t>7 مهر</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459" y="129092"/>
            <a:ext cx="7777780" cy="684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50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126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76"/>
            <a:ext cx="12138387" cy="6843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995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04523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90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2021"/>
            <a:ext cx="9940067" cy="1948459"/>
          </a:xfrm>
          <a:solidFill>
            <a:schemeClr val="accent1">
              <a:lumMod val="20000"/>
              <a:lumOff val="80000"/>
            </a:schemeClr>
          </a:solidFill>
        </p:spPr>
        <p:txBody>
          <a:bodyPr>
            <a:normAutofit fontScale="90000"/>
          </a:bodyPr>
          <a:lstStyle/>
          <a:p>
            <a:pPr algn="ctr">
              <a:lnSpc>
                <a:spcPct val="200000"/>
              </a:lnSpc>
            </a:pPr>
            <a:r>
              <a:rPr lang="fa-IR" sz="4000" b="1" dirty="0">
                <a:solidFill>
                  <a:schemeClr val="accent1">
                    <a:lumMod val="50000"/>
                  </a:schemeClr>
                </a:solidFill>
                <a:effectLst/>
                <a:cs typeface="B Titr" panose="00000700000000000000" pitchFamily="2" charset="-78"/>
              </a:rPr>
              <a:t>بیماران هر چه بیشتر بدانند بهتر می توانند خودمراقبتی کنند</a:t>
            </a:r>
            <a:br>
              <a:rPr lang="en-US" dirty="0">
                <a:effectLst/>
              </a:rPr>
            </a:br>
            <a:endParaRPr lang="fa-IR" dirty="0"/>
          </a:p>
        </p:txBody>
      </p:sp>
    </p:spTree>
    <p:extLst>
      <p:ext uri="{BB962C8B-B14F-4D97-AF65-F5344CB8AC3E}">
        <p14:creationId xmlns:p14="http://schemas.microsoft.com/office/powerpoint/2010/main" val="216485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AA602B-9BB5-40B9-91FD-5001B676FA3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4926" y="139850"/>
            <a:ext cx="4998302" cy="6664404"/>
          </a:xfrm>
        </p:spPr>
      </p:pic>
    </p:spTree>
    <p:extLst>
      <p:ext uri="{BB962C8B-B14F-4D97-AF65-F5344CB8AC3E}">
        <p14:creationId xmlns:p14="http://schemas.microsoft.com/office/powerpoint/2010/main" val="143700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F8E74-CDE6-446F-B94E-962DEA0FD6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5816" y="0"/>
            <a:ext cx="4800368" cy="6858000"/>
          </a:xfrm>
          <a:prstGeom prst="rect">
            <a:avLst/>
          </a:prstGeom>
        </p:spPr>
      </p:pic>
    </p:spTree>
    <p:extLst>
      <p:ext uri="{BB962C8B-B14F-4D97-AF65-F5344CB8AC3E}">
        <p14:creationId xmlns:p14="http://schemas.microsoft.com/office/powerpoint/2010/main" val="192817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0"/>
            <a:ext cx="8596668" cy="842683"/>
          </a:xfrm>
        </p:spPr>
        <p:txBody>
          <a:bodyPr/>
          <a:lstStyle/>
          <a:p>
            <a:pPr algn="ctr" rtl="1"/>
            <a:r>
              <a:rPr lang="fa-IR" dirty="0"/>
              <a:t>برگزاري کمپين روز جهاني قلب (7-14 مهر) </a:t>
            </a:r>
            <a:endParaRPr lang="en-US" dirty="0"/>
          </a:p>
        </p:txBody>
      </p:sp>
      <p:sp>
        <p:nvSpPr>
          <p:cNvPr id="3" name="Content Placeholder 2"/>
          <p:cNvSpPr>
            <a:spLocks noGrp="1"/>
          </p:cNvSpPr>
          <p:nvPr>
            <p:ph idx="1"/>
          </p:nvPr>
        </p:nvSpPr>
        <p:spPr>
          <a:xfrm>
            <a:off x="376518" y="849854"/>
            <a:ext cx="9326879" cy="5862918"/>
          </a:xfrm>
        </p:spPr>
        <p:txBody>
          <a:bodyPr>
            <a:normAutofit fontScale="92500" lnSpcReduction="20000"/>
          </a:bodyPr>
          <a:lstStyle/>
          <a:p>
            <a:pPr algn="r" rtl="1"/>
            <a:r>
              <a:rPr lang="fa-IR" b="1" dirty="0"/>
              <a:t>برپایی غرفه های آموزشی: </a:t>
            </a:r>
          </a:p>
          <a:p>
            <a:pPr algn="r" rtl="1"/>
            <a:r>
              <a:rPr lang="fa-IR" dirty="0"/>
              <a:t>شیوه زندگی سالم، تغذیه سالم و تعیین </a:t>
            </a:r>
            <a:r>
              <a:rPr lang="en-US" dirty="0"/>
              <a:t>BMI</a:t>
            </a:r>
            <a:r>
              <a:rPr lang="fa-IR" dirty="0"/>
              <a:t>، ورزش، پیشگیری و ترک دخانیات، کنترل استرس و خواب، غرفه عوامل خطر فشارخون، غرفه اندازه گیری فشارخون، غرفه فشارخون بالا، غرفه سکته های قلبی و مغزی، غرفه نارسایی مزمن کلیه و .... (10 غرفه آموزشی)</a:t>
            </a:r>
          </a:p>
          <a:p>
            <a:pPr algn="r" rtl="1"/>
            <a:r>
              <a:rPr lang="fa-IR" dirty="0"/>
              <a:t>چهارباغ، جاده سلامت، باغ غدیر، باغ گلها و کوه صفه</a:t>
            </a:r>
          </a:p>
          <a:p>
            <a:pPr algn="r" rtl="1"/>
            <a:r>
              <a:rPr lang="fa-IR" dirty="0"/>
              <a:t>7 روز از 3 تا 6 عصر</a:t>
            </a:r>
          </a:p>
          <a:p>
            <a:pPr algn="r" rtl="1"/>
            <a:r>
              <a:rPr lang="fa-IR" dirty="0"/>
              <a:t>مربیان آموزش دهنده ( هزینه مربی )، همکاری داوطلبانه انجمن قلب، خیریه ها، هیات ورزشی بیماران خاص و ... </a:t>
            </a:r>
          </a:p>
          <a:p>
            <a:pPr algn="r" rtl="1"/>
            <a:r>
              <a:rPr lang="fa-IR" b="1" dirty="0"/>
              <a:t>توزیع و چاپ پوستر و پمفلت </a:t>
            </a:r>
          </a:p>
          <a:p>
            <a:pPr algn="r" rtl="1"/>
            <a:r>
              <a:rPr lang="fa-IR" b="1" dirty="0"/>
              <a:t>تبلیغات پوستر و بنر:</a:t>
            </a:r>
          </a:p>
          <a:p>
            <a:pPr marL="0" indent="0" algn="r" rtl="1">
              <a:buNone/>
            </a:pPr>
            <a:r>
              <a:rPr lang="fa-IR" dirty="0"/>
              <a:t>تک پایه، پایه بتنی، دیوار تبلیغاتی ارگ جهان نما، اتوبوس و ایستگاه های اتوبوس، مترو </a:t>
            </a:r>
            <a:endParaRPr lang="en-US" dirty="0"/>
          </a:p>
          <a:p>
            <a:pPr algn="r" rtl="1"/>
            <a:r>
              <a:rPr lang="fa-IR" b="1" dirty="0"/>
              <a:t>برپایی تئاتر خیابانی</a:t>
            </a:r>
          </a:p>
          <a:p>
            <a:pPr algn="r" rtl="1"/>
            <a:r>
              <a:rPr lang="fa-IR" b="1" dirty="0"/>
              <a:t>تهیه کلیپ و ویدیو و انتشار و پخش آن ها</a:t>
            </a:r>
          </a:p>
          <a:p>
            <a:pPr algn="r" rtl="1"/>
            <a:r>
              <a:rPr lang="fa-IR" b="1" dirty="0"/>
              <a:t>همایش پیاده روی 11 مهر:</a:t>
            </a:r>
            <a:r>
              <a:rPr lang="fa-IR" dirty="0"/>
              <a:t>تعیین مسیر، پذیرایی، جایزه، اجرای برنامه </a:t>
            </a:r>
          </a:p>
          <a:p>
            <a:pPr algn="r" rtl="1"/>
            <a:r>
              <a:rPr lang="fa-IR" dirty="0"/>
              <a:t>هماهنگی با اداره ورزش و جوانان، مدارس و کلیه ادارات جهت اطلاع رسانی، انجمن قلب و سایر انجمن ها، صدا و سیما و پوشش خبری</a:t>
            </a:r>
          </a:p>
          <a:p>
            <a:pPr algn="r" rtl="1"/>
            <a:r>
              <a:rPr lang="fa-IR" dirty="0"/>
              <a:t>برنامه ریزی برپایی غرفه های اندازه گیری و آموزشی در مسیر همایش پیاده روی</a:t>
            </a:r>
          </a:p>
          <a:p>
            <a:pPr algn="r" rtl="1"/>
            <a:r>
              <a:rPr lang="fa-IR" b="1" dirty="0"/>
              <a:t>اجرای برنامه حرف های به درد بخور</a:t>
            </a:r>
          </a:p>
          <a:p>
            <a:pPr algn="r" rtl="1"/>
            <a:r>
              <a:rPr lang="fa-IR" dirty="0"/>
              <a:t>هماهنگی با آموزش و پرورش</a:t>
            </a:r>
            <a:endParaRPr lang="en-US" b="1" dirty="0"/>
          </a:p>
        </p:txBody>
      </p:sp>
    </p:spTree>
    <p:extLst>
      <p:ext uri="{BB962C8B-B14F-4D97-AF65-F5344CB8AC3E}">
        <p14:creationId xmlns:p14="http://schemas.microsoft.com/office/powerpoint/2010/main" val="11833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692696"/>
            <a:ext cx="11521280" cy="5762112"/>
          </a:xfrm>
        </p:spPr>
        <p:txBody>
          <a:bodyPr>
            <a:normAutofit/>
          </a:bodyPr>
          <a:lstStyle/>
          <a:p>
            <a:pPr algn="justLow">
              <a:lnSpc>
                <a:spcPct val="150000"/>
              </a:lnSpc>
            </a:pPr>
            <a:r>
              <a:rPr lang="fa-IR" sz="2800" b="1" dirty="0">
                <a:cs typeface="B Nazanin" panose="00000400000000000000" pitchFamily="2" charset="-78"/>
              </a:rPr>
              <a:t>بیماری های قلبی عروقی قاتل شماره یک در جهان هستند و سالانه 18/6 میلیون نفر را به کام خود می کشند.</a:t>
            </a:r>
            <a:endParaRPr lang="en-US" sz="2800" dirty="0">
              <a:cs typeface="B Nazanin" panose="00000400000000000000" pitchFamily="2" charset="-78"/>
            </a:endParaRPr>
          </a:p>
          <a:p>
            <a:pPr algn="justLow">
              <a:lnSpc>
                <a:spcPct val="150000"/>
              </a:lnSpc>
            </a:pPr>
            <a:r>
              <a:rPr lang="fa-IR" sz="2800" b="1" dirty="0">
                <a:cs typeface="B Nazanin" panose="00000400000000000000" pitchFamily="2" charset="-78"/>
              </a:rPr>
              <a:t>بیماری های قلبی عروقی دسته ای از بیماری ها هستند که قلب و عروق آن را تحت تاثیر قرار می دهند. شایعترین علت مرگ در جهان بیماری های قلبی عروقی می باشد. 18/6 میلیون نفر در سال، از بین این مرگ ها 80% به علت بیماری عروق کرونری قلب است (سکته های قلبی و سکته های مغزی) و بیشتر آنها در کشورهای با درآمد اقتصادی کم یا متوسط می باشند.</a:t>
            </a:r>
            <a:endParaRPr lang="en-US" sz="2800" dirty="0">
              <a:cs typeface="B Nazanin" panose="00000400000000000000" pitchFamily="2" charset="-78"/>
            </a:endParaRPr>
          </a:p>
          <a:p>
            <a:endParaRPr lang="fa-IR" dirty="0"/>
          </a:p>
        </p:txBody>
      </p:sp>
    </p:spTree>
    <p:extLst>
      <p:ext uri="{BB962C8B-B14F-4D97-AF65-F5344CB8AC3E}">
        <p14:creationId xmlns:p14="http://schemas.microsoft.com/office/powerpoint/2010/main" val="301794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2656"/>
            <a:ext cx="10972800" cy="6122152"/>
          </a:xfrm>
        </p:spPr>
        <p:txBody>
          <a:bodyPr>
            <a:normAutofit/>
          </a:bodyPr>
          <a:lstStyle/>
          <a:p>
            <a:pPr algn="justLow">
              <a:lnSpc>
                <a:spcPct val="160000"/>
              </a:lnSpc>
            </a:pPr>
            <a:r>
              <a:rPr lang="fa-IR" b="1" dirty="0">
                <a:cs typeface="B Nazanin" panose="00000400000000000000" pitchFamily="2" charset="-78"/>
              </a:rPr>
              <a:t>می دانید قلب شما اندازه مشت شماست و قوی ترین عضله بدن است؟ در هفته سوم از تشکیل نطفه قلب شروع به زدن می کند اگر 70 ساله باشید تا کنون 2/5 میلیارد بار زده است. ولی هر چند که عضو قوی و مهمی است اما تحت تاثیر عادات شما و عوامل خطر مثل سیگار، دیابت، چربی خون، خوردن غذاهای ناسالم یا داشتن فشار خون بالا آسیب می بیند. سیستم قلبی عروقی می تواند به علت وجود فشار خون بالا یا افزایش چربی های خون هم ضعیف شود. وقتی عملکرد قلب شما در معرض خطر قرار می گیرد به معنی وجود بیماری قلبی عروقی است.</a:t>
            </a:r>
            <a:endParaRPr lang="en-US" b="1" dirty="0">
              <a:solidFill>
                <a:srgbClr val="FF0000"/>
              </a:solidFill>
              <a:cs typeface="B Nazanin" panose="00000400000000000000" pitchFamily="2" charset="-78"/>
            </a:endParaRPr>
          </a:p>
          <a:p>
            <a:endParaRPr lang="fa-IR" dirty="0"/>
          </a:p>
        </p:txBody>
      </p:sp>
    </p:spTree>
    <p:extLst>
      <p:ext uri="{BB962C8B-B14F-4D97-AF65-F5344CB8AC3E}">
        <p14:creationId xmlns:p14="http://schemas.microsoft.com/office/powerpoint/2010/main" val="283352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900" b="1" dirty="0">
                <a:solidFill>
                  <a:srgbClr val="FF0000"/>
                </a:solidFill>
                <a:effectLst/>
                <a:cs typeface="B Titr" panose="00000700000000000000" pitchFamily="2" charset="-78"/>
              </a:rPr>
              <a:t>بیماری های قلبی عروقی</a:t>
            </a:r>
            <a:br>
              <a:rPr lang="en-US" dirty="0">
                <a:solidFill>
                  <a:srgbClr val="FF0000"/>
                </a:solidFill>
                <a:effectLst/>
              </a:rPr>
            </a:br>
            <a:endParaRPr lang="fa-IR" dirty="0">
              <a:solidFill>
                <a:srgbClr val="FF0000"/>
              </a:solidFill>
            </a:endParaRPr>
          </a:p>
        </p:txBody>
      </p:sp>
      <p:sp>
        <p:nvSpPr>
          <p:cNvPr id="3" name="Content Placeholder 2"/>
          <p:cNvSpPr>
            <a:spLocks noGrp="1"/>
          </p:cNvSpPr>
          <p:nvPr>
            <p:ph idx="1"/>
          </p:nvPr>
        </p:nvSpPr>
        <p:spPr>
          <a:xfrm>
            <a:off x="623393" y="1556792"/>
            <a:ext cx="11329259" cy="4572000"/>
          </a:xfrm>
        </p:spPr>
        <p:txBody>
          <a:bodyPr/>
          <a:lstStyle/>
          <a:p>
            <a:pPr algn="justLow">
              <a:lnSpc>
                <a:spcPct val="150000"/>
              </a:lnSpc>
            </a:pPr>
            <a:r>
              <a:rPr lang="fa-IR" sz="2800" b="1" dirty="0">
                <a:cs typeface="B Nazanin" panose="00000400000000000000" pitchFamily="2" charset="-78"/>
              </a:rPr>
              <a:t>بیماری های قلبی عروقی به علت ترکیبی از علل اقتصادی اجتماعی، رفتاری و محیطی و عوامل خطر شامل فشار خون بالا، رژیم غذایی ناسالم، کلسترول بالا، دیابت، آلودگی هوا، چاقی، مصرف دخانیات، بیماری کلیه، کم تحرکی، مصرف الکل و استرس ایحاد می شود. سابقه فامیلی، زمینه ژنتیکی، جنس و سن هم عوامل خطری هستند که باعث بیماری قلبی عروقی می شوند که نمی شود آن ها را اصلاح کرد.</a:t>
            </a:r>
            <a:endParaRPr lang="en-US" sz="2800" b="1" dirty="0">
              <a:cs typeface="B Nazanin" panose="00000400000000000000" pitchFamily="2" charset="-78"/>
            </a:endParaRPr>
          </a:p>
          <a:p>
            <a:endParaRPr lang="fa-IR" dirty="0"/>
          </a:p>
        </p:txBody>
      </p:sp>
    </p:spTree>
    <p:extLst>
      <p:ext uri="{BB962C8B-B14F-4D97-AF65-F5344CB8AC3E}">
        <p14:creationId xmlns:p14="http://schemas.microsoft.com/office/powerpoint/2010/main" val="59102096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7300</TotalTime>
  <Words>1330</Words>
  <Application>Microsoft Office PowerPoint</Application>
  <PresentationFormat>Widescreen</PresentationFormat>
  <Paragraphs>83</Paragraphs>
  <Slides>24</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Century Gothic</vt:lpstr>
      <vt:lpstr>Trebuchet MS</vt:lpstr>
      <vt:lpstr>Verdana</vt:lpstr>
      <vt:lpstr>Wingdings 2</vt:lpstr>
      <vt:lpstr>Wingdings 3</vt:lpstr>
      <vt:lpstr>Facet</vt:lpstr>
      <vt:lpstr>Verve</vt:lpstr>
      <vt:lpstr>1_Verve</vt:lpstr>
      <vt:lpstr>2_Verve</vt:lpstr>
      <vt:lpstr>PowerPoint Presentation</vt:lpstr>
      <vt:lpstr>PowerPoint Presentation</vt:lpstr>
      <vt:lpstr>بیماران هر چه بیشتر بدانند بهتر می توانند خودمراقبتی کنند </vt:lpstr>
      <vt:lpstr>PowerPoint Presentation</vt:lpstr>
      <vt:lpstr>PowerPoint Presentation</vt:lpstr>
      <vt:lpstr>برگزاري کمپين روز جهاني قلب (7-14 مهر) </vt:lpstr>
      <vt:lpstr>PowerPoint Presentation</vt:lpstr>
      <vt:lpstr>PowerPoint Presentation</vt:lpstr>
      <vt:lpstr>بیماری های قلبی عروقی </vt:lpstr>
      <vt:lpstr>PowerPoint Presentation</vt:lpstr>
      <vt:lpstr>علائم بیماری های قلبی عروقی </vt:lpstr>
      <vt:lpstr>علائم بیماری های قلبی عروقی</vt:lpstr>
      <vt:lpstr>PowerPoint Presentation</vt:lpstr>
      <vt:lpstr>PowerPoint Presentation</vt:lpstr>
      <vt:lpstr>تشخیص بیماری قلبی عروقی </vt:lpstr>
      <vt:lpstr>تشخیص بیماری های قلبی عروقی</vt:lpstr>
      <vt:lpstr>چطور از بیماری قلبی عروقی پیشگیری کنیم؟  </vt:lpstr>
      <vt:lpstr>چگونه می توان خطر بیماری قلبی عروقی را کم کرد؟ </vt:lpstr>
      <vt:lpstr>اعداد خود را بدانید: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کارگروه پیشگیری و کنترل دیابت</dc:title>
  <dc:creator>gs</dc:creator>
  <cp:lastModifiedBy>A.R.I</cp:lastModifiedBy>
  <cp:revision>436</cp:revision>
  <cp:lastPrinted>2023-09-10T08:41:35Z</cp:lastPrinted>
  <dcterms:created xsi:type="dcterms:W3CDTF">2019-03-04T06:18:27Z</dcterms:created>
  <dcterms:modified xsi:type="dcterms:W3CDTF">2023-09-23T07:42:15Z</dcterms:modified>
</cp:coreProperties>
</file>