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49"/>
  </p:notesMasterIdLst>
  <p:handoutMasterIdLst>
    <p:handoutMasterId r:id="rId50"/>
  </p:handoutMasterIdLst>
  <p:sldIdLst>
    <p:sldId id="275" r:id="rId2"/>
    <p:sldId id="513" r:id="rId3"/>
    <p:sldId id="510" r:id="rId4"/>
    <p:sldId id="541" r:id="rId5"/>
    <p:sldId id="542" r:id="rId6"/>
    <p:sldId id="543" r:id="rId7"/>
    <p:sldId id="547" r:id="rId8"/>
    <p:sldId id="553" r:id="rId9"/>
    <p:sldId id="548" r:id="rId10"/>
    <p:sldId id="555" r:id="rId11"/>
    <p:sldId id="549" r:id="rId12"/>
    <p:sldId id="550" r:id="rId13"/>
    <p:sldId id="551" r:id="rId14"/>
    <p:sldId id="552" r:id="rId15"/>
    <p:sldId id="462" r:id="rId16"/>
    <p:sldId id="463" r:id="rId17"/>
    <p:sldId id="464" r:id="rId18"/>
    <p:sldId id="467" r:id="rId19"/>
    <p:sldId id="520" r:id="rId20"/>
    <p:sldId id="518" r:id="rId21"/>
    <p:sldId id="468" r:id="rId22"/>
    <p:sldId id="545" r:id="rId23"/>
    <p:sldId id="526" r:id="rId24"/>
    <p:sldId id="521" r:id="rId25"/>
    <p:sldId id="471" r:id="rId26"/>
    <p:sldId id="472" r:id="rId27"/>
    <p:sldId id="469" r:id="rId28"/>
    <p:sldId id="470" r:id="rId29"/>
    <p:sldId id="554" r:id="rId30"/>
    <p:sldId id="473" r:id="rId31"/>
    <p:sldId id="523" r:id="rId32"/>
    <p:sldId id="474" r:id="rId33"/>
    <p:sldId id="475" r:id="rId34"/>
    <p:sldId id="476" r:id="rId35"/>
    <p:sldId id="477" r:id="rId36"/>
    <p:sldId id="528" r:id="rId37"/>
    <p:sldId id="530" r:id="rId38"/>
    <p:sldId id="531" r:id="rId39"/>
    <p:sldId id="527" r:id="rId40"/>
    <p:sldId id="529" r:id="rId41"/>
    <p:sldId id="533" r:id="rId42"/>
    <p:sldId id="557" r:id="rId43"/>
    <p:sldId id="535" r:id="rId44"/>
    <p:sldId id="536" r:id="rId45"/>
    <p:sldId id="537" r:id="rId46"/>
    <p:sldId id="556" r:id="rId47"/>
    <p:sldId id="508" r:id="rId48"/>
  </p:sldIdLst>
  <p:sldSz cx="12188825" cy="6858000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orient="horz" pos="1008">
          <p15:clr>
            <a:srgbClr val="A4A3A4"/>
          </p15:clr>
        </p15:guide>
        <p15:guide id="3" orient="horz" pos="3792">
          <p15:clr>
            <a:srgbClr val="A4A3A4"/>
          </p15:clr>
        </p15:guide>
        <p15:guide id="4" orient="horz" pos="1152">
          <p15:clr>
            <a:srgbClr val="A4A3A4"/>
          </p15:clr>
        </p15:guide>
        <p15:guide id="5" orient="horz" pos="3360">
          <p15:clr>
            <a:srgbClr val="A4A3A4"/>
          </p15:clr>
        </p15:guide>
        <p15:guide id="6" orient="horz" pos="3072">
          <p15:clr>
            <a:srgbClr val="A4A3A4"/>
          </p15:clr>
        </p15:guide>
        <p15:guide id="7" orient="horz" pos="864">
          <p15:clr>
            <a:srgbClr val="A4A3A4"/>
          </p15:clr>
        </p15:guide>
        <p15:guide id="8" orient="horz" pos="528">
          <p15:clr>
            <a:srgbClr val="A4A3A4"/>
          </p15:clr>
        </p15:guide>
        <p15:guide id="9" orient="horz" pos="2784">
          <p15:clr>
            <a:srgbClr val="A4A3A4"/>
          </p15:clr>
        </p15:guide>
        <p15:guide id="10" pos="3839">
          <p15:clr>
            <a:srgbClr val="A4A3A4"/>
          </p15:clr>
        </p15:guide>
        <p15:guide id="11" pos="959">
          <p15:clr>
            <a:srgbClr val="A4A3A4"/>
          </p15:clr>
        </p15:guide>
        <p15:guide id="12" pos="7007">
          <p15:clr>
            <a:srgbClr val="A4A3A4"/>
          </p15:clr>
        </p15:guide>
        <p15:guide id="13" pos="6719">
          <p15:clr>
            <a:srgbClr val="A4A3A4"/>
          </p15:clr>
        </p15:guide>
        <p15:guide id="14" pos="6143">
          <p15:clr>
            <a:srgbClr val="A4A3A4"/>
          </p15:clr>
        </p15:guide>
        <p15:guide id="15" pos="3983">
          <p15:clr>
            <a:srgbClr val="A4A3A4"/>
          </p15:clr>
        </p15:guide>
        <p15:guide id="16" pos="527">
          <p15:clr>
            <a:srgbClr val="A4A3A4"/>
          </p15:clr>
        </p15:guide>
        <p15:guide id="17" pos="715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.R.I" initials="A" lastIdx="1" clrIdx="0">
    <p:extLst>
      <p:ext uri="{19B8F6BF-5375-455C-9EA6-DF929625EA0E}">
        <p15:presenceInfo xmlns:p15="http://schemas.microsoft.com/office/powerpoint/2012/main" userId="A.R.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518"/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F5AB1C69-6EDB-4FF4-983F-18BD219EF322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24" autoAdjust="0"/>
    <p:restoredTop sz="93466" autoAdjust="0"/>
  </p:normalViewPr>
  <p:slideViewPr>
    <p:cSldViewPr>
      <p:cViewPr varScale="1">
        <p:scale>
          <a:sx n="85" d="100"/>
          <a:sy n="85" d="100"/>
        </p:scale>
        <p:origin x="96" y="90"/>
      </p:cViewPr>
      <p:guideLst>
        <p:guide orient="horz" pos="2160"/>
        <p:guide orient="horz" pos="1008"/>
        <p:guide orient="horz" pos="3792"/>
        <p:guide orient="horz" pos="1152"/>
        <p:guide orient="horz" pos="3360"/>
        <p:guide orient="horz" pos="3072"/>
        <p:guide orient="horz" pos="864"/>
        <p:guide orient="horz" pos="528"/>
        <p:guide orient="horz" pos="2784"/>
        <p:guide pos="3839"/>
        <p:guide pos="959"/>
        <p:guide pos="7007"/>
        <p:guide pos="6719"/>
        <p:guide pos="6143"/>
        <p:guide pos="3983"/>
        <p:guide pos="527"/>
        <p:guide pos="7151"/>
      </p:guideLst>
    </p:cSldViewPr>
  </p:slideViewPr>
  <p:outlineViewPr>
    <p:cViewPr>
      <p:scale>
        <a:sx n="33" d="100"/>
        <a:sy n="33" d="100"/>
      </p:scale>
      <p:origin x="0" y="-9592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4" d="100"/>
          <a:sy n="84" d="100"/>
        </p:scale>
        <p:origin x="1002" y="60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commentAuthors" Target="commentAuthor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/>
          <a:lstStyle>
            <a:lvl1pPr algn="r">
              <a:defRPr sz="1200"/>
            </a:lvl1pPr>
          </a:lstStyle>
          <a:p>
            <a:fld id="{004A8D02-4E65-4CCD-8312-4AB164C6C77D}" type="datetimeFigureOut">
              <a:rPr lang="en-US"/>
              <a:t>7/22/2023</a:t>
            </a:fld>
            <a:endParaRPr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 anchor="b"/>
          <a:lstStyle>
            <a:lvl1pPr algn="r">
              <a:defRPr sz="1200"/>
            </a:lvl1pPr>
          </a:lstStyle>
          <a:p>
            <a:fld id="{7C119DBA-4540-49B3-8FA9-6259387ECF9E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876198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/>
          <a:lstStyle>
            <a:lvl1pPr algn="r">
              <a:defRPr sz="1200"/>
            </a:lvl1pPr>
          </a:lstStyle>
          <a:p>
            <a:fld id="{67A755D9-D361-47B8-9652-3B4EA9776CE5}" type="datetimeFigureOut">
              <a:rPr lang="en-US"/>
              <a:t>7/22/2023</a:t>
            </a:fld>
            <a:endParaRPr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07988" y="696913"/>
            <a:ext cx="6194425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2" tIns="46587" rIns="93172" bIns="46587" rtlCol="0" anchor="ctr"/>
          <a:lstStyle/>
          <a:p>
            <a:endParaRPr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2" tIns="46587" rIns="93172" bIns="46587" rtlCol="0"/>
          <a:lstStyle/>
          <a:p>
            <a:pPr lvl="0"/>
            <a:r>
              <a:t>Click to edit Master text styles</a:t>
            </a:r>
          </a:p>
          <a:p>
            <a:pPr lvl="1"/>
            <a:r>
              <a:t>Second level</a:t>
            </a:r>
          </a:p>
          <a:p>
            <a:pPr lvl="2"/>
            <a:r>
              <a:t>Third level</a:t>
            </a:r>
          </a:p>
          <a:p>
            <a:pPr lvl="3"/>
            <a:r>
              <a:t>Fourth level</a:t>
            </a:r>
          </a:p>
          <a:p>
            <a:pPr lvl="4"/>
            <a:r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 anchor="b"/>
          <a:lstStyle>
            <a:lvl1pPr algn="l">
              <a:defRPr sz="1200"/>
            </a:lvl1pPr>
          </a:lstStyle>
          <a:p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2" tIns="46587" rIns="93172" bIns="46587" rtlCol="0" anchor="b"/>
          <a:lstStyle>
            <a:lvl1pPr algn="r">
              <a:defRPr sz="1200"/>
            </a:lvl1pPr>
          </a:lstStyle>
          <a:p>
            <a:fld id="{E3B36274-F2B9-4C45-BBB4-0EDF4CD651A7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147688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3505200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2413" y="4953000"/>
            <a:ext cx="8229600" cy="1066800"/>
          </a:xfrm>
        </p:spPr>
        <p:txBody>
          <a:bodyPr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7/22/2023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828879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7/22/2023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27045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752012" y="533400"/>
            <a:ext cx="1371600" cy="5592764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522411" y="533400"/>
            <a:ext cx="8077201" cy="5592764"/>
          </a:xfrm>
        </p:spPr>
        <p:txBody>
          <a:bodyPr vert="eaVert"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7/22/2023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270168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" y="0"/>
            <a:ext cx="12188825" cy="1179288"/>
          </a:xfrm>
          <a:prstGeom prst="rect">
            <a:avLst/>
          </a:prstGeom>
        </p:spPr>
        <p:txBody>
          <a:bodyPr anchor="ctr"/>
          <a:lstStyle>
            <a:lvl1pPr algn="l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 Click to edit title</a:t>
            </a:r>
            <a:endParaRPr lang="ko-KR" alt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527249" y="1508788"/>
            <a:ext cx="11326309" cy="614197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idx="10"/>
          </p:nvPr>
        </p:nvSpPr>
        <p:spPr>
          <a:xfrm>
            <a:off x="541035" y="2411015"/>
            <a:ext cx="11326309" cy="3994316"/>
          </a:xfrm>
          <a:prstGeom prst="rect">
            <a:avLst/>
          </a:prstGeom>
        </p:spPr>
        <p:txBody>
          <a:bodyPr lIns="396000" anchor="t"/>
          <a:lstStyle>
            <a:lvl1pPr marL="0" indent="0">
              <a:buNone/>
              <a:defRPr sz="1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altLang="ko-KR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42638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 baseline="0"/>
            </a:lvl6pPr>
            <a:lvl7pPr>
              <a:defRPr baseline="0"/>
            </a:lvl7pPr>
            <a:lvl8pPr>
              <a:defRPr baseline="0"/>
            </a:lvl8pPr>
            <a:lvl9pPr>
              <a:defRPr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7/22/2023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759239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2514601"/>
            <a:ext cx="9144000" cy="2819400"/>
          </a:xfrm>
        </p:spPr>
        <p:txBody>
          <a:bodyPr anchor="b">
            <a:noAutofit/>
          </a:bodyPr>
          <a:lstStyle>
            <a:lvl1pPr algn="l">
              <a:defRPr sz="6600" b="0" i="0" cap="none" baseline="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3" y="990600"/>
            <a:ext cx="8229600" cy="1143000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7/22/2023</a:t>
            </a:fld>
            <a:endParaRPr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28000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22414" y="1828800"/>
            <a:ext cx="4645152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75412" y="1828800"/>
            <a:ext cx="4648201" cy="41910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5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7/22/2023</a:t>
            </a:fld>
            <a:endParaRPr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448385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2414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 baseline="0"/>
            </a:lvl6pPr>
            <a:lvl7pPr>
              <a:defRPr sz="1400" baseline="0"/>
            </a:lvl7pPr>
            <a:lvl8pPr>
              <a:defRPr sz="1400" baseline="0"/>
            </a:lvl8pPr>
            <a:lvl9pPr>
              <a:defRPr sz="1400" baseline="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78462" y="1828800"/>
            <a:ext cx="4645152" cy="76200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78462" y="2667000"/>
            <a:ext cx="4645152" cy="3352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/>
          </a:p>
        </p:txBody>
      </p:sp>
      <p:sp>
        <p:nvSpPr>
          <p:cNvPr id="8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7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7/22/2023</a:t>
            </a:fld>
            <a:endParaRPr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591428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7/22/2023</a:t>
            </a:fld>
            <a:endParaRPr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34674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2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t>7/22/2023</a:t>
            </a:fld>
            <a:endParaRPr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492952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Content Placeholder 3"/>
          <p:cNvSpPr>
            <a:spLocks noGrp="1"/>
          </p:cNvSpPr>
          <p:nvPr>
            <p:ph idx="1"/>
          </p:nvPr>
        </p:nvSpPr>
        <p:spPr>
          <a:xfrm>
            <a:off x="5180012" y="838200"/>
            <a:ext cx="6172201" cy="5181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dirty="0"/>
          </a:p>
        </p:txBody>
      </p:sp>
      <p:sp>
        <p:nvSpPr>
          <p:cNvPr id="8" name="Date Placeholder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829175-527E-46A3-863C-1BB1F163B849}" type="datetimeFigureOut">
              <a:rPr lang="en-US"/>
              <a:pPr/>
              <a:t>7/22/2023</a:t>
            </a:fld>
            <a:endParaRPr dirty="0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37D0E-4A4F-4307-8994-C1891D747D59}" type="slidenum">
              <a:rPr/>
              <a:pPr/>
              <a:t>‹#›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36971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bg bwMode="auto"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6613" y="2590800"/>
            <a:ext cx="3276599" cy="1924050"/>
          </a:xfrm>
        </p:spPr>
        <p:txBody>
          <a:bodyPr anchor="b">
            <a:normAutofit/>
          </a:bodyPr>
          <a:lstStyle>
            <a:lvl1pPr algn="l">
              <a:defRPr sz="3200" b="0"/>
            </a:lvl1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4" name="Text Placeholder 2"/>
          <p:cNvSpPr>
            <a:spLocks noGrp="1"/>
          </p:cNvSpPr>
          <p:nvPr>
            <p:ph type="body" sz="half" idx="2"/>
          </p:nvPr>
        </p:nvSpPr>
        <p:spPr>
          <a:xfrm>
            <a:off x="836613" y="4648200"/>
            <a:ext cx="3276599" cy="13716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Picture Placeholder 3"/>
          <p:cNvSpPr>
            <a:spLocks noGrp="1"/>
          </p:cNvSpPr>
          <p:nvPr>
            <p:ph type="pic" idx="1"/>
          </p:nvPr>
        </p:nvSpPr>
        <p:spPr>
          <a:xfrm>
            <a:off x="5484812" y="836610"/>
            <a:ext cx="5867401" cy="5183190"/>
          </a:xfrm>
          <a:solidFill>
            <a:schemeClr val="bg2"/>
          </a:solidFill>
        </p:spPr>
        <p:txBody>
          <a:bodyPr tIns="914400">
            <a:normAutofit/>
          </a:bodyPr>
          <a:lstStyle>
            <a:lvl1pPr marL="0" indent="0" algn="ctr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  <a:endParaRPr dirty="0"/>
          </a:p>
        </p:txBody>
      </p:sp>
      <p:pic>
        <p:nvPicPr>
          <p:cNvPr id="9" name="Picture 4" descr="An empty placeholder to add an image. Click on the placeholder and select the image that you wish to ad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3812" y="458787"/>
            <a:ext cx="6626225" cy="5938837"/>
          </a:xfrm>
          <a:prstGeom prst="rect">
            <a:avLst/>
          </a:prstGeom>
          <a:noFill/>
          <a:ln>
            <a:noFill/>
          </a:ln>
          <a:effectLst>
            <a:outerShdw blurRad="292100" algn="ctr" rotWithShape="0">
              <a:prstClr val="black">
                <a:alpha val="36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99499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522414" y="5334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2414" y="1828800"/>
            <a:ext cx="9601200" cy="4191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517950" y="6172200"/>
            <a:ext cx="6862462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4"/>
          <p:cNvSpPr>
            <a:spLocks noGrp="1"/>
          </p:cNvSpPr>
          <p:nvPr>
            <p:ph type="dt" sz="half" idx="2"/>
          </p:nvPr>
        </p:nvSpPr>
        <p:spPr>
          <a:xfrm>
            <a:off x="8609012" y="6172200"/>
            <a:ext cx="1320059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83829175-527E-46A3-863C-1BB1F163B849}" type="datetimeFigureOut">
              <a:rPr lang="en-US" smtClean="0"/>
              <a:pPr/>
              <a:t>7/22/2023</a:t>
            </a:fld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133012" y="6172200"/>
            <a:ext cx="990601" cy="27304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/>
                </a:solidFill>
              </a:defRPr>
            </a:lvl1pPr>
          </a:lstStyle>
          <a:p>
            <a:fld id="{E5137D0E-4A4F-4307-8994-C1891D747D59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0466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73" r:id="rId12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3838" algn="l" defTabSz="914400" rtl="0" eaLnBrk="1" latinLnBrk="0" hangingPunct="1">
        <a:lnSpc>
          <a:spcPct val="90000"/>
        </a:lnSpc>
        <a:spcBef>
          <a:spcPts val="18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3838" algn="l" defTabSz="914400" rtl="0" eaLnBrk="1" latinLnBrk="0" hangingPunct="1">
        <a:lnSpc>
          <a:spcPct val="90000"/>
        </a:lnSpc>
        <a:spcBef>
          <a:spcPts val="800"/>
        </a:spcBef>
        <a:buFont typeface="Arial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741363" indent="-171450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9667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208088" indent="-173038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444752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82496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–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157984" indent="-173736" algn="l" defTabSz="914400" rtl="0" eaLnBrk="1" latinLnBrk="0" hangingPunct="1">
        <a:lnSpc>
          <a:spcPct val="90000"/>
        </a:lnSpc>
        <a:spcBef>
          <a:spcPts val="600"/>
        </a:spcBef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3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1412" y="0"/>
            <a:ext cx="9862457" cy="6903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99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141412" y="76202"/>
            <a:ext cx="10515600" cy="689734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2- نیازهای </a:t>
            </a:r>
            <a:r>
              <a:rPr lang="fa-IR" altLang="fa-IR" sz="3199" b="1" dirty="0">
                <a:solidFill>
                  <a:srgbClr val="003296"/>
                </a:solidFill>
                <a:cs typeface="B Nazanin" panose="00000400000000000000" pitchFamily="2" charset="-78"/>
              </a:rPr>
              <a:t>غذایی اساسی </a:t>
            </a: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سالمندان</a:t>
            </a:r>
            <a:endParaRPr lang="fa-IR" altLang="fa-IR" sz="3199" b="1" dirty="0">
              <a:solidFill>
                <a:srgbClr val="003296"/>
              </a:solidFill>
              <a:cs typeface="B Nazanin" panose="00000400000000000000" pitchFamily="2" charset="-78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91357" y="1828800"/>
            <a:ext cx="11602558" cy="3890367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990600"/>
            <a:ext cx="12038012" cy="571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383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1363" indent="-1714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67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80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44752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82496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57984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itchFamily="34" charset="0"/>
              <a:buNone/>
            </a:pPr>
            <a:endParaRPr lang="fa-IR" altLang="fa-IR" sz="2400" dirty="0">
              <a:cs typeface="B Nazanin" panose="00000400000000000000" pitchFamily="2" charset="-78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567479"/>
              </p:ext>
            </p:extLst>
          </p:nvPr>
        </p:nvGraphicFramePr>
        <p:xfrm>
          <a:off x="0" y="990601"/>
          <a:ext cx="12188825" cy="5714997"/>
        </p:xfrm>
        <a:graphic>
          <a:graphicData uri="http://schemas.openxmlformats.org/drawingml/2006/table">
            <a:tbl>
              <a:tblPr rtl="1" firstRow="1" firstCol="1" bandRow="1"/>
              <a:tblGrid>
                <a:gridCol w="4967993">
                  <a:extLst>
                    <a:ext uri="{9D8B030D-6E8A-4147-A177-3AD203B41FA5}">
                      <a16:colId xmlns:a16="http://schemas.microsoft.com/office/drawing/2014/main" val="3638002423"/>
                    </a:ext>
                  </a:extLst>
                </a:gridCol>
                <a:gridCol w="3539066">
                  <a:extLst>
                    <a:ext uri="{9D8B030D-6E8A-4147-A177-3AD203B41FA5}">
                      <a16:colId xmlns:a16="http://schemas.microsoft.com/office/drawing/2014/main" val="860267430"/>
                    </a:ext>
                  </a:extLst>
                </a:gridCol>
                <a:gridCol w="3681766">
                  <a:extLst>
                    <a:ext uri="{9D8B030D-6E8A-4147-A177-3AD203B41FA5}">
                      <a16:colId xmlns:a16="http://schemas.microsoft.com/office/drawing/2014/main" val="2751715059"/>
                    </a:ext>
                  </a:extLst>
                </a:gridCol>
              </a:tblGrid>
              <a:tr h="52577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آب 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51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درشت مغذی ها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ریز مغذی ها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603913"/>
                  </a:ext>
                </a:extLst>
              </a:tr>
              <a:tr h="1154604"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fa-IR" altLang="fa-IR" sz="2000" b="1" dirty="0" smtClean="0">
                          <a:cs typeface="B Nazanin" panose="00000400000000000000" pitchFamily="2" charset="-78"/>
                        </a:rPr>
                        <a:t>علل عدم مصرف کافی آب و مایعات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dirty="0" smtClean="0">
                          <a:cs typeface="B Nazanin" panose="00000400000000000000" pitchFamily="2" charset="-78"/>
                        </a:rPr>
                        <a:t>پروتئین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ویتامین ها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A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، 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C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 ، 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D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 ، 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E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، گروه 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B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)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022517"/>
                  </a:ext>
                </a:extLst>
              </a:tr>
              <a:tr h="1154604"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fa-IR" altLang="fa-IR" sz="2000" b="1" dirty="0" smtClean="0">
                          <a:cs typeface="B Nazanin" panose="00000400000000000000" pitchFamily="2" charset="-78"/>
                        </a:rPr>
                        <a:t>علایم کم آبی در سالمندان 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کربوهیدات</a:t>
                      </a:r>
                      <a:endParaRPr lang="fa-IR" sz="2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altLang="fa-IR" sz="2000" b="1" dirty="0" smtClean="0"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423833"/>
                  </a:ext>
                </a:extLst>
              </a:tr>
              <a:tr h="1154604"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fa-IR" altLang="fa-IR" sz="2000" b="1" dirty="0" smtClean="0">
                          <a:cs typeface="B Nazanin" panose="00000400000000000000" pitchFamily="2" charset="-78"/>
                        </a:rPr>
                        <a:t>عوارض کم آبی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چربی </a:t>
                      </a:r>
                      <a:endParaRPr lang="fa-IR" sz="2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dirty="0" smtClean="0">
                          <a:cs typeface="B Nazanin" panose="00000400000000000000" pitchFamily="2" charset="-78"/>
                        </a:rPr>
                        <a:t>مواد معدنی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600" b="1" dirty="0" smtClean="0">
                          <a:cs typeface="B Nazanin" panose="00000400000000000000" pitchFamily="2" charset="-78"/>
                        </a:rPr>
                        <a:t>(آهن، کلسیم، فسفر، سدیم، پتاسیم، منیزیم و روی)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106753"/>
                  </a:ext>
                </a:extLst>
              </a:tr>
              <a:tr h="1154604">
                <a:tc>
                  <a:txBody>
                    <a:bodyPr/>
                    <a:lstStyle/>
                    <a:p>
                      <a:pPr marL="0" indent="0" algn="ct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fa-IR" altLang="fa-IR" sz="2000" b="1" dirty="0" smtClean="0">
                          <a:cs typeface="B Nazanin" panose="00000400000000000000" pitchFamily="2" charset="-78"/>
                        </a:rPr>
                        <a:t>مقدار آب مورد نیاز بدن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فیبر</a:t>
                      </a:r>
                      <a:endParaRPr lang="fa-IR" sz="2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007670"/>
                  </a:ext>
                </a:extLst>
              </a:tr>
              <a:tr h="570803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  <a:tabLst/>
                        <a:defRPr/>
                      </a:pP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روش های تامین آب مورد نیاز سالمندان 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انرژی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830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00844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141412" y="76202"/>
            <a:ext cx="10515600" cy="689734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2- نیازهای </a:t>
            </a:r>
            <a:r>
              <a:rPr lang="fa-IR" altLang="fa-IR" sz="3199" b="1" dirty="0">
                <a:solidFill>
                  <a:srgbClr val="003296"/>
                </a:solidFill>
                <a:cs typeface="B Nazanin" panose="00000400000000000000" pitchFamily="2" charset="-78"/>
              </a:rPr>
              <a:t>غذایی اساسی </a:t>
            </a: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سالمندان</a:t>
            </a:r>
            <a:endParaRPr lang="fa-IR" altLang="fa-IR" sz="3199" b="1" dirty="0">
              <a:solidFill>
                <a:srgbClr val="003296"/>
              </a:solidFill>
              <a:cs typeface="B Nazanin" panose="00000400000000000000" pitchFamily="2" charset="-78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91357" y="1828800"/>
            <a:ext cx="11602558" cy="3890367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990600"/>
            <a:ext cx="12038012" cy="5715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383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1363" indent="-1714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67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80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44752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82496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57984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buFont typeface="Arial" pitchFamily="34" charset="0"/>
              <a:buNone/>
            </a:pPr>
            <a:endParaRPr lang="fa-IR" altLang="fa-IR" sz="2400" dirty="0">
              <a:cs typeface="B Nazanin" panose="00000400000000000000" pitchFamily="2" charset="-78"/>
            </a:endParaRPr>
          </a:p>
        </p:txBody>
      </p:sp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340232147"/>
              </p:ext>
            </p:extLst>
          </p:nvPr>
        </p:nvGraphicFramePr>
        <p:xfrm>
          <a:off x="0" y="990601"/>
          <a:ext cx="12188825" cy="5851461"/>
        </p:xfrm>
        <a:graphic>
          <a:graphicData uri="http://schemas.openxmlformats.org/drawingml/2006/table">
            <a:tbl>
              <a:tblPr rtl="1" firstRow="1" firstCol="1" bandRow="1"/>
              <a:tblGrid>
                <a:gridCol w="7185747">
                  <a:extLst>
                    <a:ext uri="{9D8B030D-6E8A-4147-A177-3AD203B41FA5}">
                      <a16:colId xmlns:a16="http://schemas.microsoft.com/office/drawing/2014/main" val="3638002423"/>
                    </a:ext>
                  </a:extLst>
                </a:gridCol>
                <a:gridCol w="3144980">
                  <a:extLst>
                    <a:ext uri="{9D8B030D-6E8A-4147-A177-3AD203B41FA5}">
                      <a16:colId xmlns:a16="http://schemas.microsoft.com/office/drawing/2014/main" val="860267430"/>
                    </a:ext>
                  </a:extLst>
                </a:gridCol>
                <a:gridCol w="1858098">
                  <a:extLst>
                    <a:ext uri="{9D8B030D-6E8A-4147-A177-3AD203B41FA5}">
                      <a16:colId xmlns:a16="http://schemas.microsoft.com/office/drawing/2014/main" val="2751715059"/>
                    </a:ext>
                  </a:extLst>
                </a:gridCol>
              </a:tblGrid>
              <a:tr h="525778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آب 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ED518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درشت مغذی ها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dirty="0" smtClean="0">
                          <a:solidFill>
                            <a:srgbClr val="FF0000"/>
                          </a:solidFill>
                          <a:cs typeface="B Titr" panose="00000700000000000000" pitchFamily="2" charset="-78"/>
                        </a:rPr>
                        <a:t>ریز مغذی ها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603913"/>
                  </a:ext>
                </a:extLst>
              </a:tr>
              <a:tr h="1154604">
                <a:tc>
                  <a:txBody>
                    <a:bodyPr/>
                    <a:lstStyle/>
                    <a:p>
                      <a:pPr marL="342900" indent="-342900" algn="r" rtl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fa-IR" altLang="fa-IR" sz="2000" b="1" dirty="0" smtClean="0">
                          <a:cs typeface="B Nazanin" panose="00000400000000000000" pitchFamily="2" charset="-78"/>
                        </a:rPr>
                        <a:t>علل عدم مصرف کافی آب و مایعات</a:t>
                      </a:r>
                    </a:p>
                    <a:p>
                      <a:pPr marL="0" indent="0" algn="r" rtl="1">
                        <a:lnSpc>
                          <a:spcPct val="150000"/>
                        </a:lnSpc>
                        <a:buNone/>
                      </a:pPr>
                      <a:r>
                        <a:rPr lang="fa-IR" altLang="fa-IR" sz="1600" b="1" dirty="0" smtClean="0">
                          <a:cs typeface="B Nazanin" panose="00000400000000000000" pitchFamily="2" charset="-78"/>
                        </a:rPr>
                        <a:t>(کاهش</a:t>
                      </a:r>
                      <a:r>
                        <a:rPr lang="fa-IR" altLang="fa-IR" sz="1600" b="1" baseline="0" dirty="0" smtClean="0">
                          <a:cs typeface="B Nazanin" panose="00000400000000000000" pitchFamily="2" charset="-78"/>
                        </a:rPr>
                        <a:t> حس تشنگی، مشکلات ادراری، داروهای مدر، بیماری های گوارشی، محدودیت دسترسی به توالت و ...)</a:t>
                      </a:r>
                      <a:endParaRPr lang="fa-IR" altLang="fa-IR" sz="1600" b="1" dirty="0" smtClean="0"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dirty="0" smtClean="0">
                          <a:cs typeface="B Nazanin" panose="00000400000000000000" pitchFamily="2" charset="-78"/>
                        </a:rPr>
                        <a:t>پروتئین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600" b="1" dirty="0" smtClean="0">
                          <a:cs typeface="B Nazanin" panose="00000400000000000000" pitchFamily="2" charset="-78"/>
                        </a:rPr>
                        <a:t>بزرگسالان 0/8 گرم به ازای هر کیلو وزن بدن</a:t>
                      </a:r>
                    </a:p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600" b="1" dirty="0" smtClean="0">
                          <a:cs typeface="B Nazanin" panose="00000400000000000000" pitchFamily="2" charset="-78"/>
                        </a:rPr>
                        <a:t>سالمندان 1 تا 1/2 گرم به ازای هر کیلو وزن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ویتامین ها </a:t>
                      </a:r>
                    </a:p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(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A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، 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C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 ، 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D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 ، 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E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، گروه </a:t>
                      </a:r>
                      <a:r>
                        <a:rPr lang="en-US" altLang="fa-IR" sz="1400" b="1" dirty="0" smtClean="0">
                          <a:cs typeface="B Nazanin" panose="00000400000000000000" pitchFamily="2" charset="-78"/>
                        </a:rPr>
                        <a:t>B</a:t>
                      </a:r>
                      <a:r>
                        <a:rPr lang="fa-IR" altLang="fa-IR" sz="1400" b="1" dirty="0" smtClean="0">
                          <a:cs typeface="B Nazanin" panose="00000400000000000000" pitchFamily="2" charset="-78"/>
                        </a:rPr>
                        <a:t>)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022517"/>
                  </a:ext>
                </a:extLst>
              </a:tr>
              <a:tr h="1154604">
                <a:tc>
                  <a:txBody>
                    <a:bodyPr/>
                    <a:lstStyle/>
                    <a:p>
                      <a:pPr marL="342900" indent="-342900" algn="r" rtl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fa-IR" altLang="fa-IR" sz="2000" b="1" dirty="0" smtClean="0">
                          <a:cs typeface="B Nazanin" panose="00000400000000000000" pitchFamily="2" charset="-78"/>
                        </a:rPr>
                        <a:t>علایم کم آبی در سالمندان </a:t>
                      </a:r>
                    </a:p>
                    <a:p>
                      <a:pPr marL="0" indent="0" algn="r" rtl="1">
                        <a:lnSpc>
                          <a:spcPct val="150000"/>
                        </a:lnSpc>
                        <a:buNone/>
                      </a:pPr>
                      <a:r>
                        <a:rPr lang="fa-IR" altLang="fa-IR" sz="1600" b="1" dirty="0" smtClean="0">
                          <a:cs typeface="B Nazanin" panose="00000400000000000000" pitchFamily="2" charset="-78"/>
                        </a:rPr>
                        <a:t>(خشکی مخاط دهان و زبان، ترک لبها، ادرار بسیار کم و تیره، کاهش تعریق، تغییرات اخیر در هوشیاری ، ضعف و بی حالی) 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کربوهیدات</a:t>
                      </a:r>
                      <a:endParaRPr lang="fa-IR" sz="2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altLang="fa-IR" sz="2000" b="1" dirty="0" smtClean="0"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423833"/>
                  </a:ext>
                </a:extLst>
              </a:tr>
              <a:tr h="1154604">
                <a:tc>
                  <a:txBody>
                    <a:bodyPr/>
                    <a:lstStyle/>
                    <a:p>
                      <a:pPr marL="342900" indent="-342900" algn="r" rtl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fa-IR" altLang="fa-IR" sz="2000" b="1" dirty="0" smtClean="0">
                          <a:cs typeface="B Nazanin" panose="00000400000000000000" pitchFamily="2" charset="-78"/>
                        </a:rPr>
                        <a:t>عوارض کم آبی</a:t>
                      </a:r>
                    </a:p>
                    <a:p>
                      <a:pPr marL="0" indent="0" algn="r" rtl="1">
                        <a:lnSpc>
                          <a:spcPct val="150000"/>
                        </a:lnSpc>
                        <a:buNone/>
                      </a:pPr>
                      <a:r>
                        <a:rPr lang="fa-IR" altLang="fa-IR" sz="1600" b="1" dirty="0" smtClean="0">
                          <a:cs typeface="B Nazanin" panose="00000400000000000000" pitchFamily="2" charset="-78"/>
                        </a:rPr>
                        <a:t>(یبوست، عفونت های ادراری و سنگ کلیه،  زخم</a:t>
                      </a:r>
                      <a:r>
                        <a:rPr lang="fa-IR" altLang="fa-IR" sz="1600" b="1" baseline="0" dirty="0" smtClean="0">
                          <a:cs typeface="B Nazanin" panose="00000400000000000000" pitchFamily="2" charset="-78"/>
                        </a:rPr>
                        <a:t> فشاری و زخم بستر، افت فشارخون و سرگیجه، خستگی و ضعف، اختلال اثر داروها)</a:t>
                      </a:r>
                      <a:endParaRPr lang="fa-IR" altLang="fa-IR" sz="1600" b="1" dirty="0" smtClean="0"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چربی </a:t>
                      </a:r>
                      <a:endParaRPr lang="fa-IR" sz="2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400" b="1" dirty="0" smtClean="0">
                          <a:cs typeface="B Nazanin" panose="00000400000000000000" pitchFamily="2" charset="-78"/>
                        </a:rPr>
                        <a:t>مواد معدنی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600" b="1" dirty="0" smtClean="0">
                          <a:cs typeface="B Nazanin" panose="00000400000000000000" pitchFamily="2" charset="-78"/>
                        </a:rPr>
                        <a:t>(آهن، کلسیم، فسفر، سدیم، پتاسیم، منیزیم و روی)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106753"/>
                  </a:ext>
                </a:extLst>
              </a:tr>
              <a:tr h="1154604">
                <a:tc>
                  <a:txBody>
                    <a:bodyPr/>
                    <a:lstStyle/>
                    <a:p>
                      <a:pPr marL="285750" indent="-285750" algn="r" rtl="1">
                        <a:lnSpc>
                          <a:spcPct val="150000"/>
                        </a:lnSpc>
                        <a:buFont typeface="Wingdings" panose="05000000000000000000" pitchFamily="2" charset="2"/>
                        <a:buChar char="ü"/>
                      </a:pPr>
                      <a:r>
                        <a:rPr lang="fa-IR" altLang="fa-IR" sz="2000" b="1" dirty="0" smtClean="0">
                          <a:cs typeface="B Nazanin" panose="00000400000000000000" pitchFamily="2" charset="-78"/>
                        </a:rPr>
                        <a:t>مقدار آب مورد نیاز بدن</a:t>
                      </a:r>
                    </a:p>
                    <a:p>
                      <a:pPr marL="0" indent="0" algn="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fa-IR" altLang="fa-IR" sz="1600" b="1" dirty="0" smtClean="0">
                          <a:cs typeface="B Nazanin" panose="00000400000000000000" pitchFamily="2" charset="-78"/>
                        </a:rPr>
                        <a:t>1.5 تا 2 لیتر</a:t>
                      </a:r>
                      <a:r>
                        <a:rPr lang="fa-IR" altLang="fa-IR" sz="1600" b="1" baseline="0" dirty="0" smtClean="0">
                          <a:cs typeface="B Nazanin" panose="00000400000000000000" pitchFamily="2" charset="-78"/>
                        </a:rPr>
                        <a:t> در روز (معادل </a:t>
                      </a:r>
                      <a:r>
                        <a:rPr lang="fa-IR" altLang="fa-IR" sz="1600" b="1" dirty="0" smtClean="0">
                          <a:cs typeface="B Nazanin" panose="00000400000000000000" pitchFamily="2" charset="-78"/>
                        </a:rPr>
                        <a:t>6 تا 8 لیوان)-توصیه</a:t>
                      </a:r>
                      <a:r>
                        <a:rPr lang="fa-IR" altLang="fa-IR" sz="1600" b="1" baseline="0" dirty="0" smtClean="0"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altLang="fa-IR" sz="1600" b="1" baseline="0" dirty="0" smtClean="0">
                          <a:cs typeface="B Nazanin" panose="00000400000000000000" pitchFamily="2" charset="-78"/>
                        </a:rPr>
                        <a:t>who</a:t>
                      </a:r>
                      <a:r>
                        <a:rPr lang="fa-IR" altLang="fa-IR" sz="1600" b="1" baseline="0" dirty="0" smtClean="0">
                          <a:cs typeface="B Nazanin" panose="00000400000000000000" pitchFamily="2" charset="-78"/>
                        </a:rPr>
                        <a:t>: 30 میلی لیتر به ازای هر کیلو وزن بدن در روز</a:t>
                      </a:r>
                    </a:p>
                    <a:p>
                      <a:pPr marL="0" indent="0" algn="r" rtl="1">
                        <a:lnSpc>
                          <a:spcPct val="150000"/>
                        </a:lnSpc>
                        <a:buFont typeface="Wingdings" panose="05000000000000000000" pitchFamily="2" charset="2"/>
                        <a:buNone/>
                      </a:pPr>
                      <a:r>
                        <a:rPr lang="fa-IR" altLang="fa-IR" sz="1600" b="1" baseline="0" dirty="0" smtClean="0">
                          <a:cs typeface="B Nazanin" panose="00000400000000000000" pitchFamily="2" charset="-78"/>
                        </a:rPr>
                        <a:t>محدودیت مصرف در بیماری قلبی، کلیوی، کبدی و تیروئید</a:t>
                      </a:r>
                      <a:endParaRPr lang="fa-IR" altLang="fa-IR" sz="1600" b="1" dirty="0" smtClean="0"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فیبر</a:t>
                      </a:r>
                      <a:endParaRPr lang="fa-IR" sz="2200" b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6007670"/>
                  </a:ext>
                </a:extLst>
              </a:tr>
              <a:tr h="570803">
                <a:tc>
                  <a:txBody>
                    <a:bodyPr/>
                    <a:lstStyle/>
                    <a:p>
                      <a:pPr marL="285750" marR="0" indent="-285750" algn="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anose="05000000000000000000" pitchFamily="2" charset="2"/>
                        <a:buChar char="ü"/>
                        <a:tabLst/>
                        <a:defRPr/>
                      </a:pP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روشهای تامین آب مورد نیاز سالمندان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2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انرژی</a:t>
                      </a: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683073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15554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141412" y="76201"/>
            <a:ext cx="10515600" cy="914400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3- </a:t>
            </a:r>
            <a:r>
              <a:rPr lang="fa-IR" altLang="fa-IR" sz="3199" b="1" dirty="0">
                <a:solidFill>
                  <a:srgbClr val="003296"/>
                </a:solidFill>
                <a:cs typeface="B Nazanin" panose="00000400000000000000" pitchFamily="2" charset="-78"/>
              </a:rPr>
              <a:t>تفاوت های تغذیه ای مردان و </a:t>
            </a: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زنان</a:t>
            </a:r>
            <a:endParaRPr lang="fa-IR" altLang="fa-IR" sz="3199" b="1" dirty="0">
              <a:solidFill>
                <a:srgbClr val="003296"/>
              </a:solidFill>
              <a:cs typeface="B Nazanin" panose="000004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1295400"/>
            <a:ext cx="1203801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383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1363" indent="-1714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67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80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44752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82496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57984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انرژی:</a:t>
            </a:r>
            <a:r>
              <a:rPr lang="fa-IR" altLang="fa-IR" b="1" dirty="0">
                <a:cs typeface="B Nazanin" panose="00000400000000000000" pitchFamily="2" charset="-78"/>
              </a:rPr>
              <a:t> </a:t>
            </a:r>
            <a:r>
              <a:rPr lang="fa-IR" altLang="fa-IR" b="1" dirty="0" smtClean="0">
                <a:cs typeface="B Nazanin" panose="00000400000000000000" pitchFamily="2" charset="-78"/>
              </a:rPr>
              <a:t>انرژی روزانه مورد نیاز مردان400 </a:t>
            </a:r>
            <a:r>
              <a:rPr lang="fa-IR" altLang="fa-IR" b="1" dirty="0">
                <a:cs typeface="B Nazanin" panose="00000400000000000000" pitchFamily="2" charset="-78"/>
              </a:rPr>
              <a:t>کیلو کالری </a:t>
            </a:r>
            <a:r>
              <a:rPr lang="fa-IR" altLang="fa-IR" b="1" dirty="0" smtClean="0">
                <a:cs typeface="B Nazanin" panose="00000400000000000000" pitchFamily="2" charset="-78"/>
              </a:rPr>
              <a:t>بیشتر </a:t>
            </a:r>
            <a:r>
              <a:rPr lang="fa-IR" altLang="fa-IR" b="1" dirty="0">
                <a:cs typeface="B Nazanin" panose="00000400000000000000" pitchFamily="2" charset="-78"/>
              </a:rPr>
              <a:t>از </a:t>
            </a:r>
            <a:r>
              <a:rPr lang="fa-IR" altLang="fa-IR" b="1" dirty="0" smtClean="0">
                <a:cs typeface="B Nazanin" panose="00000400000000000000" pitchFamily="2" charset="-78"/>
              </a:rPr>
              <a:t>زنان</a:t>
            </a:r>
            <a:endParaRPr lang="fa-IR" altLang="fa-IR" b="1" dirty="0">
              <a:cs typeface="B 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ویتامین ها و مواد معدنی: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altLang="fa-IR" b="1" dirty="0" smtClean="0">
                <a:cs typeface="B Nazanin" panose="00000400000000000000" pitchFamily="2" charset="-78"/>
              </a:rPr>
              <a:t>مردان پروتئین، ویتامین </a:t>
            </a:r>
            <a:r>
              <a:rPr lang="en-US" altLang="fa-IR" b="1" dirty="0" smtClean="0">
                <a:cs typeface="B Nazanin" panose="00000400000000000000" pitchFamily="2" charset="-78"/>
              </a:rPr>
              <a:t>A</a:t>
            </a:r>
            <a:r>
              <a:rPr lang="fa-IR" altLang="fa-IR" b="1" dirty="0">
                <a:cs typeface="B Nazanin" panose="00000400000000000000" pitchFamily="2" charset="-78"/>
              </a:rPr>
              <a:t> </a:t>
            </a:r>
            <a:r>
              <a:rPr lang="fa-IR" altLang="fa-IR" b="1" dirty="0" smtClean="0">
                <a:cs typeface="B Nazanin" panose="00000400000000000000" pitchFamily="2" charset="-78"/>
              </a:rPr>
              <a:t>و</a:t>
            </a:r>
            <a:r>
              <a:rPr lang="en-US" altLang="fa-IR" b="1" dirty="0" smtClean="0">
                <a:cs typeface="B Nazanin" panose="00000400000000000000" pitchFamily="2" charset="-78"/>
              </a:rPr>
              <a:t> C </a:t>
            </a:r>
            <a:r>
              <a:rPr lang="fa-IR" altLang="fa-IR" b="1" dirty="0" smtClean="0">
                <a:cs typeface="B Nazanin" panose="00000400000000000000" pitchFamily="2" charset="-78"/>
              </a:rPr>
              <a:t> و روی بیشتری نسبت به زنان نیاز دارند </a:t>
            </a:r>
          </a:p>
          <a:p>
            <a:pPr marL="0" indent="0" algn="r" rtl="1">
              <a:lnSpc>
                <a:spcPct val="150000"/>
              </a:lnSpc>
              <a:buNone/>
            </a:pPr>
            <a:r>
              <a:rPr lang="fa-IR" altLang="fa-IR" b="1" dirty="0" smtClean="0">
                <a:cs typeface="B Nazanin" panose="00000400000000000000" pitchFamily="2" charset="-78"/>
              </a:rPr>
              <a:t>زنان کلسیم، آهن و اسید فولیک بیستری نسبت به مردان نیاز دارند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بیماری های مزمن</a:t>
            </a:r>
          </a:p>
          <a:p>
            <a:pPr marL="0" indent="0" algn="r" rtl="1">
              <a:buFont typeface="Arial" pitchFamily="34" charset="0"/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طول عمر بالاتر زنان و بروز بالاتر بیماری ها</a:t>
            </a:r>
          </a:p>
          <a:p>
            <a:pPr marL="0" indent="0" algn="r" rtl="1">
              <a:buFont typeface="Arial" pitchFamily="34" charset="0"/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اضافه وزن و چاقی در زنان بیشتر از مردان</a:t>
            </a:r>
          </a:p>
          <a:p>
            <a:pPr marL="0" indent="0" algn="r" rtl="1">
              <a:buFont typeface="Arial" pitchFamily="34" charset="0"/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بیماری های مرتبط با جنس مثل استئوپروز</a:t>
            </a:r>
            <a:endParaRPr lang="fa-IR" alt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1072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141412" y="76200"/>
            <a:ext cx="10515600" cy="766167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4- </a:t>
            </a:r>
            <a:r>
              <a:rPr lang="fa-IR" altLang="fa-IR" sz="3199" b="1" dirty="0">
                <a:solidFill>
                  <a:srgbClr val="003296"/>
                </a:solidFill>
                <a:cs typeface="B Nazanin" panose="00000400000000000000" pitchFamily="2" charset="-78"/>
              </a:rPr>
              <a:t>ترکیب و ارزش مواد </a:t>
            </a: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غذایی</a:t>
            </a:r>
            <a:endParaRPr lang="fa-IR" altLang="fa-IR" sz="3199" b="1" dirty="0">
              <a:solidFill>
                <a:srgbClr val="003296"/>
              </a:solidFill>
              <a:cs typeface="B Nazanin" panose="00000400000000000000" pitchFamily="2" charset="-78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91357" y="1828800"/>
            <a:ext cx="11602558" cy="3890367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1295400"/>
            <a:ext cx="12038012" cy="541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383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1363" indent="-1714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67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80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44752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82496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57984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endParaRPr lang="fa-IR" altLang="fa-IR" sz="2400" b="1" dirty="0" smtClean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333760"/>
              </p:ext>
            </p:extLst>
          </p:nvPr>
        </p:nvGraphicFramePr>
        <p:xfrm>
          <a:off x="684210" y="1295400"/>
          <a:ext cx="10972802" cy="4646025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5029202">
                  <a:extLst>
                    <a:ext uri="{9D8B030D-6E8A-4147-A177-3AD203B41FA5}">
                      <a16:colId xmlns:a16="http://schemas.microsoft.com/office/drawing/2014/main" val="3728037047"/>
                    </a:ext>
                  </a:extLst>
                </a:gridCol>
                <a:gridCol w="5943600">
                  <a:extLst>
                    <a:ext uri="{9D8B030D-6E8A-4147-A177-3AD203B41FA5}">
                      <a16:colId xmlns:a16="http://schemas.microsoft.com/office/drawing/2014/main" val="3739284749"/>
                    </a:ext>
                  </a:extLst>
                </a:gridCol>
              </a:tblGrid>
              <a:tr h="740229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ترشی ها و شوری ها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روغن ها</a:t>
                      </a:r>
                      <a:r>
                        <a:rPr lang="fa-IR" altLang="fa-IR" sz="2000" b="1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altLang="fa-IR" sz="1800" b="1" baseline="0" dirty="0" smtClean="0">
                          <a:cs typeface="B Nazanin" panose="00000400000000000000" pitchFamily="2" charset="-78"/>
                        </a:rPr>
                        <a:t>(تفاوت چربی و روغن، اسیدهای چرب اشباع و غیر اشباع، ترانس، ضروری، کلسترول، مقایسه انواع روغن ها</a:t>
                      </a:r>
                      <a:endParaRPr lang="fa-IR" altLang="fa-IR" sz="1800" b="1" dirty="0" smtClean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77206672"/>
                  </a:ext>
                </a:extLst>
              </a:tr>
              <a:tr h="740229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غذاهای آماده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لبنیات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9581609"/>
                  </a:ext>
                </a:extLst>
              </a:tr>
              <a:tr h="740229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قندهای ساده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نمک</a:t>
                      </a: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 (عوامل موثر بر مصرف نمک در</a:t>
                      </a:r>
                      <a:r>
                        <a:rPr lang="fa-IR" altLang="fa-IR" sz="1800" b="1" baseline="0" dirty="0" smtClean="0">
                          <a:cs typeface="B Nazanin" panose="00000400000000000000" pitchFamily="2" charset="-78"/>
                        </a:rPr>
                        <a:t> ایران مانند: خاک و نان و پنیر، نمکدان، شوریجات و ...)</a:t>
                      </a:r>
                      <a:endParaRPr lang="fa-IR" altLang="fa-IR" sz="1800" b="1" dirty="0" smtClean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5461793"/>
                  </a:ext>
                </a:extLst>
              </a:tr>
              <a:tr h="740229">
                <a:tc rowSpan="2"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نان</a:t>
                      </a: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 (انواع آرد</a:t>
                      </a:r>
                      <a:r>
                        <a:rPr lang="fa-IR" altLang="fa-IR" sz="1800" b="1" baseline="0" dirty="0" smtClean="0">
                          <a:cs typeface="B Nazanin" panose="00000400000000000000" pitchFamily="2" charset="-78"/>
                        </a:rPr>
                        <a:t> و انواع نان و خواص آنها، نان چاودار، نان غنی شده، نان خشک، نان چند غله و نان سوخاری)</a:t>
                      </a:r>
                      <a:endParaRPr lang="fa-IR" altLang="fa-IR" sz="1800" b="1" dirty="0" smtClean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تخم مرغ </a:t>
                      </a: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(پروتئین</a:t>
                      </a:r>
                      <a:r>
                        <a:rPr lang="fa-IR" altLang="fa-IR" sz="1800" b="1" baseline="0" dirty="0" smtClean="0">
                          <a:cs typeface="B Nazanin" panose="00000400000000000000" pitchFamily="2" charset="-78"/>
                        </a:rPr>
                        <a:t> با کیفیت بالا، راحتی در طبخ، بلع و هضم، حاوی لوسین، کولین، تریپتوفان، ویتامین </a:t>
                      </a:r>
                      <a:r>
                        <a:rPr lang="en-US" altLang="fa-IR" sz="1800" b="1" baseline="0" dirty="0" smtClean="0">
                          <a:cs typeface="B Nazanin" panose="00000400000000000000" pitchFamily="2" charset="-78"/>
                        </a:rPr>
                        <a:t>D</a:t>
                      </a:r>
                      <a:r>
                        <a:rPr lang="fa-IR" altLang="fa-IR" sz="1800" b="1" baseline="0" dirty="0" smtClean="0">
                          <a:cs typeface="B Nazanin" panose="00000400000000000000" pitchFamily="2" charset="-78"/>
                        </a:rPr>
                        <a:t>، امگا 3، سلنیوم و ...)</a:t>
                      </a:r>
                      <a:endParaRPr lang="fa-IR" altLang="fa-IR" sz="1800" b="1" dirty="0" smtClean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8786271"/>
                  </a:ext>
                </a:extLst>
              </a:tr>
              <a:tr h="740229">
                <a:tc vMerge="1"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a-IR" altLang="fa-IR" sz="2000" b="1" kern="1200" dirty="0" smtClean="0">
                        <a:solidFill>
                          <a:srgbClr val="FF0000"/>
                        </a:solidFill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نوشیدنی ها </a:t>
                      </a: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(آب،</a:t>
                      </a:r>
                      <a:r>
                        <a:rPr lang="fa-IR" altLang="fa-IR" sz="1800" b="1" baseline="0" dirty="0" smtClean="0">
                          <a:cs typeface="B Nazanin" panose="00000400000000000000" pitchFamily="2" charset="-78"/>
                        </a:rPr>
                        <a:t> ـآبمیوه، نوشابه، سودا، دوغ، </a:t>
                      </a:r>
                      <a:endParaRPr lang="fa-IR" altLang="fa-IR" sz="1800" b="1" dirty="0" smtClean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2723740"/>
                  </a:ext>
                </a:extLst>
              </a:tr>
              <a:tr h="740229"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8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مواد تراریخته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2000" b="1" kern="1200" dirty="0" smtClean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ادویه ها و چاشنی ها </a:t>
                      </a:r>
                      <a:r>
                        <a:rPr lang="fa-IR" altLang="fa-IR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(پونه، </a:t>
                      </a: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نعنا، رزماری، رازیانه، زردچوبه،</a:t>
                      </a:r>
                      <a:r>
                        <a:rPr lang="fa-IR" altLang="fa-IR" sz="1800" b="1" baseline="0" dirty="0" smtClean="0">
                          <a:cs typeface="B Nazanin" panose="00000400000000000000" pitchFamily="2" charset="-78"/>
                        </a:rPr>
                        <a:t> زیره سبز و سیاه، بادیان، گشنیز، فلفل سیاه، زعفران، دارچین وزنجبیل</a:t>
                      </a:r>
                      <a:endParaRPr lang="fa-IR" altLang="fa-IR" sz="1800" b="1" dirty="0" smtClean="0">
                        <a:solidFill>
                          <a:srgbClr val="0070C0"/>
                        </a:solidFill>
                        <a:cs typeface="B Nazanin" panose="00000400000000000000" pitchFamily="2" charset="-78"/>
                      </a:endParaRPr>
                    </a:p>
                    <a:p>
                      <a:pPr algn="r" rtl="1"/>
                      <a:endParaRPr lang="en-US" b="1" dirty="0">
                        <a:cs typeface="B Nazanin" panose="00000400000000000000" pitchFamily="2" charset="-78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3285626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97001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141412" y="1"/>
            <a:ext cx="10515600" cy="838200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5- </a:t>
            </a:r>
            <a:r>
              <a:rPr lang="fa-IR" altLang="fa-IR" sz="3199" b="1" dirty="0">
                <a:solidFill>
                  <a:srgbClr val="003296"/>
                </a:solidFill>
                <a:cs typeface="B Nazanin" panose="00000400000000000000" pitchFamily="2" charset="-78"/>
              </a:rPr>
              <a:t>تداخلات دارو و غذا </a:t>
            </a: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91357" y="1828800"/>
            <a:ext cx="11602558" cy="3890367"/>
          </a:xfrm>
        </p:spPr>
        <p:txBody>
          <a:bodyPr>
            <a:normAutofit/>
          </a:bodyPr>
          <a:lstStyle/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0" y="838201"/>
            <a:ext cx="12038012" cy="58673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3838" indent="-22383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02920" indent="-223838" algn="l" defTabSz="914400" rtl="0" eaLnBrk="1" latinLnBrk="0" hangingPunct="1">
              <a:lnSpc>
                <a:spcPct val="90000"/>
              </a:lnSpc>
              <a:spcBef>
                <a:spcPts val="800"/>
              </a:spcBef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41363" indent="-17145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667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08088" indent="-173038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44752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82496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–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57984" indent="-173736" algn="l" defTabSz="914400" rtl="0" eaLnBrk="1" latinLnBrk="0" hangingPunct="1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600" b="1" dirty="0">
                <a:solidFill>
                  <a:srgbClr val="0070C0"/>
                </a:solidFill>
                <a:cs typeface="B Nazanin" panose="00000400000000000000" pitchFamily="2" charset="-78"/>
              </a:rPr>
              <a:t>تاثیر غذا بر </a:t>
            </a:r>
            <a:r>
              <a:rPr lang="fa-IR" altLang="fa-IR" sz="2600" b="1" u="sng" dirty="0">
                <a:solidFill>
                  <a:srgbClr val="0070C0"/>
                </a:solidFill>
                <a:cs typeface="B Nazanin" panose="00000400000000000000" pitchFamily="2" charset="-78"/>
              </a:rPr>
              <a:t>جذب داروها </a:t>
            </a:r>
            <a:r>
              <a:rPr lang="fa-IR" altLang="fa-IR" sz="2600" b="1" dirty="0">
                <a:solidFill>
                  <a:srgbClr val="0070C0"/>
                </a:solidFill>
                <a:cs typeface="B Nazanin" panose="00000400000000000000" pitchFamily="2" charset="-78"/>
              </a:rPr>
              <a:t>در دستگاه گوارش:</a:t>
            </a: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قانون اول: </a:t>
            </a:r>
            <a:r>
              <a:rPr lang="fa-IR" altLang="fa-IR" b="1" dirty="0">
                <a:cs typeface="B Nazanin" panose="00000400000000000000" pitchFamily="2" charset="-78"/>
              </a:rPr>
              <a:t>زمان مناسب مصرف دارو حداقل یک ساعت قبل و دو ساعت پس از غذا خوردن (پنی سیلین و آموکسی سیلین)  </a:t>
            </a: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قانون دوم </a:t>
            </a:r>
            <a:r>
              <a:rPr lang="fa-IR" alt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: </a:t>
            </a:r>
            <a:r>
              <a:rPr lang="fa-IR" altLang="fa-IR" b="1" dirty="0" smtClean="0">
                <a:cs typeface="B Nazanin" panose="00000400000000000000" pitchFamily="2" charset="-78"/>
              </a:rPr>
              <a:t>در </a:t>
            </a:r>
            <a:r>
              <a:rPr lang="fa-IR" altLang="fa-IR" b="1" dirty="0">
                <a:cs typeface="B Nazanin" panose="00000400000000000000" pitchFamily="2" charset="-78"/>
              </a:rPr>
              <a:t>برخی موارد که لازم به مصرف همزمان دارو و غذاست، ساعت غذا باید با دارو هماهنگ شود نه </a:t>
            </a:r>
            <a:r>
              <a:rPr lang="fa-IR" altLang="fa-IR" b="1" dirty="0" smtClean="0">
                <a:cs typeface="B Nazanin" panose="00000400000000000000" pitchFamily="2" charset="-78"/>
              </a:rPr>
              <a:t>برعکس</a:t>
            </a: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endParaRPr lang="fa-IR" altLang="fa-IR" b="1" dirty="0" smtClean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600" b="1" dirty="0">
                <a:solidFill>
                  <a:srgbClr val="0070C0"/>
                </a:solidFill>
                <a:cs typeface="B Nazanin" panose="00000400000000000000" pitchFamily="2" charset="-78"/>
              </a:rPr>
              <a:t>تاثیر غذا بر </a:t>
            </a:r>
            <a:r>
              <a:rPr lang="fa-IR" altLang="fa-IR" sz="2600" b="1" u="sng" dirty="0">
                <a:solidFill>
                  <a:srgbClr val="0070C0"/>
                </a:solidFill>
                <a:cs typeface="B Nazanin" panose="00000400000000000000" pitchFamily="2" charset="-78"/>
              </a:rPr>
              <a:t>سرعت سوخت و ساز </a:t>
            </a:r>
            <a:r>
              <a:rPr lang="fa-IR" altLang="fa-IR" sz="26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داروها:</a:t>
            </a: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کاهش اثر داروها: </a:t>
            </a:r>
          </a:p>
          <a:p>
            <a:pPr algn="r" rtl="1">
              <a:lnSpc>
                <a:spcPct val="12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ترکیبات </a:t>
            </a:r>
            <a:r>
              <a:rPr lang="fa-IR" altLang="fa-IR" sz="2400" b="1" dirty="0">
                <a:cs typeface="B Nazanin" panose="00000400000000000000" pitchFamily="2" charset="-78"/>
              </a:rPr>
              <a:t>اسیدی آب میوه ها سبب کاهش اثر بخشی آنتی بیوتیک ها مثلا پنی سیلین</a:t>
            </a:r>
          </a:p>
          <a:p>
            <a:pPr algn="r" rtl="1">
              <a:lnSpc>
                <a:spcPct val="12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موز، شکلات، پنیر، انجیر، جگر، ماهی، ترشی، آناناس، مخمر، مالت کاهش اثر داروهای فشارخون</a:t>
            </a:r>
          </a:p>
          <a:p>
            <a:pPr algn="r" rtl="1">
              <a:lnSpc>
                <a:spcPct val="12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مایعات داغ</a:t>
            </a:r>
          </a:p>
          <a:p>
            <a:pPr algn="r" rtl="1">
              <a:lnSpc>
                <a:spcPct val="12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کربوهیدرات زیاد</a:t>
            </a:r>
          </a:p>
          <a:p>
            <a:pPr algn="r" rtl="1">
              <a:lnSpc>
                <a:spcPct val="12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سبزیجات برگ سبز (کاهو، اسفناج، کلم، شلغم و سویا) و وارفارین</a:t>
            </a: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افزایش اثر داروها: </a:t>
            </a:r>
          </a:p>
          <a:p>
            <a:pPr algn="r" rtl="1">
              <a:lnSpc>
                <a:spcPct val="12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گریپ </a:t>
            </a:r>
            <a:r>
              <a:rPr lang="fa-IR" altLang="fa-IR" sz="2400" b="1" dirty="0">
                <a:cs typeface="B Nazanin" panose="00000400000000000000" pitchFamily="2" charset="-78"/>
              </a:rPr>
              <a:t>فورت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(از طریق کاهش </a:t>
            </a:r>
            <a:r>
              <a:rPr lang="fa-IR" altLang="fa-IR" sz="2400" b="1" dirty="0">
                <a:cs typeface="B Nazanin" panose="00000400000000000000" pitchFamily="2" charset="-78"/>
              </a:rPr>
              <a:t>سرعت سوخت و ساز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دارو)</a:t>
            </a:r>
          </a:p>
          <a:p>
            <a:pPr algn="r" rtl="1">
              <a:lnSpc>
                <a:spcPct val="12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وارفارین </a:t>
            </a:r>
            <a:r>
              <a:rPr lang="fa-IR" altLang="fa-IR" sz="2400" b="1" dirty="0">
                <a:cs typeface="B Nazanin" panose="00000400000000000000" pitchFamily="2" charset="-78"/>
              </a:rPr>
              <a:t>: قهوه زیاد و دگزامتازون و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فنوتیازین</a:t>
            </a:r>
          </a:p>
          <a:p>
            <a:pPr algn="r" rtl="1">
              <a:lnSpc>
                <a:spcPct val="12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نوشابه </a:t>
            </a:r>
            <a:r>
              <a:rPr lang="fa-IR" altLang="fa-IR" sz="2400" b="1" dirty="0">
                <a:cs typeface="B Nazanin" panose="00000400000000000000" pitchFamily="2" charset="-78"/>
              </a:rPr>
              <a:t>های الکلی و داروهای آرام بخش و خواب آور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alt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765534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191357" y="782802"/>
            <a:ext cx="11806111" cy="2646197"/>
          </a:xfrm>
        </p:spPr>
        <p:txBody>
          <a:bodyPr>
            <a:noAutofit/>
          </a:bodyPr>
          <a:lstStyle/>
          <a:p>
            <a:pPr algn="ctr" rtl="1"/>
            <a:r>
              <a:rPr lang="fa-IR" sz="5400" b="1" dirty="0" smtClean="0">
                <a:cs typeface="B Nazanin" panose="00000400000000000000" pitchFamily="2" charset="-78"/>
              </a:rPr>
              <a:t>مراقبت </a:t>
            </a:r>
            <a:r>
              <a:rPr lang="fa-IR" sz="5400" b="1" dirty="0">
                <a:cs typeface="B Nazanin" panose="00000400000000000000" pitchFamily="2" charset="-78"/>
              </a:rPr>
              <a:t>های ادغام یافته و جامع سالمندان</a:t>
            </a:r>
          </a:p>
        </p:txBody>
      </p:sp>
    </p:spTree>
    <p:extLst>
      <p:ext uri="{BB962C8B-B14F-4D97-AF65-F5344CB8AC3E}">
        <p14:creationId xmlns:p14="http://schemas.microsoft.com/office/powerpoint/2010/main" val="4216068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6993" y="405452"/>
            <a:ext cx="7327931" cy="572495"/>
          </a:xfrm>
        </p:spPr>
        <p:txBody>
          <a:bodyPr>
            <a:noAutofit/>
          </a:bodyPr>
          <a:lstStyle/>
          <a:p>
            <a:pPr algn="ctr"/>
            <a:r>
              <a:rPr lang="fa-IR" sz="3199" b="1" dirty="0">
                <a:solidFill>
                  <a:srgbClr val="003296"/>
                </a:solidFill>
                <a:latin typeface="+mn-lt"/>
                <a:ea typeface="+mn-ea"/>
                <a:cs typeface="B Titr" panose="00000700000000000000" pitchFamily="2" charset="-78"/>
              </a:rPr>
              <a:t>بسته های خدمتی برنامه سلامت سالمندان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3604" y="1557279"/>
            <a:ext cx="10066756" cy="4823280"/>
          </a:xfrm>
        </p:spPr>
        <p:txBody>
          <a:bodyPr>
            <a:noAutofit/>
          </a:bodyPr>
          <a:lstStyle/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r>
              <a:rPr lang="fa-IR" sz="2400" b="1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مراقب سلامت و بهورز (آخرین ویرایش سال 1398)</a:t>
            </a:r>
          </a:p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r>
              <a:rPr lang="fa-IR" sz="2400" b="1" dirty="0">
                <a:solidFill>
                  <a:prstClr val="black"/>
                </a:solidFill>
                <a:latin typeface="Century Gothic"/>
                <a:cs typeface="B Nazanin" panose="00000400000000000000" pitchFamily="2" charset="-78"/>
              </a:rPr>
              <a:t>پزشک (آخرین ویرایش سال 1396)</a:t>
            </a:r>
          </a:p>
          <a:p>
            <a:pPr marL="0" indent="0" algn="r" rtl="1">
              <a:lnSpc>
                <a:spcPct val="150000"/>
              </a:lnSpc>
              <a:buClr>
                <a:srgbClr val="00C6BB"/>
              </a:buClr>
              <a:buNone/>
            </a:pPr>
            <a:endParaRPr lang="en-US" dirty="0">
              <a:solidFill>
                <a:prstClr val="black"/>
              </a:solidFill>
              <a:latin typeface="Century Gothic"/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48271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Content Placeholder 2"/>
          <p:cNvSpPr>
            <a:spLocks noGrp="1"/>
          </p:cNvSpPr>
          <p:nvPr>
            <p:ph idx="4294967295"/>
          </p:nvPr>
        </p:nvSpPr>
        <p:spPr>
          <a:xfrm>
            <a:off x="191357" y="375696"/>
            <a:ext cx="11584264" cy="5902376"/>
          </a:xfrm>
        </p:spPr>
        <p:txBody>
          <a:bodyPr/>
          <a:lstStyle/>
          <a:p>
            <a:pPr marL="0" indent="0" algn="ctr" rtl="1">
              <a:buNone/>
            </a:pPr>
            <a:r>
              <a:rPr lang="fa-IR" altLang="fa-IR" sz="2399" b="1" dirty="0">
                <a:solidFill>
                  <a:srgbClr val="003296"/>
                </a:solidFill>
                <a:cs typeface="B Nazanin" panose="00000400000000000000" pitchFamily="2" charset="-78"/>
              </a:rPr>
              <a:t> مراقبت های ادغام یافته سلامت سالمندان غیر پزشک:</a:t>
            </a:r>
          </a:p>
          <a:p>
            <a:pPr marL="0" indent="0" algn="ctr" rtl="1">
              <a:buFont typeface="Wingdings" panose="05000000000000000000" pitchFamily="2" charset="2"/>
              <a:buChar char="ü"/>
            </a:pPr>
            <a:endParaRPr lang="fa-IR" altLang="fa-IR" sz="2399" b="1" dirty="0">
              <a:solidFill>
                <a:srgbClr val="003296"/>
              </a:solidFill>
              <a:cs typeface="B Nazanin" panose="00000400000000000000" pitchFamily="2" charset="-78"/>
            </a:endParaRPr>
          </a:p>
          <a:p>
            <a:pPr marL="0" indent="0" algn="r" rtl="1">
              <a:buFontTx/>
              <a:buAutoNum type="arabicPeriod"/>
            </a:pPr>
            <a:r>
              <a:rPr lang="fa-IR" altLang="fa-IR" sz="1800" b="1" dirty="0">
                <a:cs typeface="B Nazanin" panose="00000400000000000000" pitchFamily="2" charset="-78"/>
              </a:rPr>
              <a:t>پیشگیری از سکته </a:t>
            </a:r>
            <a:r>
              <a:rPr lang="fa-IR" altLang="fa-IR" sz="1600" b="1" dirty="0">
                <a:cs typeface="B Nazanin" panose="00000400000000000000" pitchFamily="2" charset="-78"/>
              </a:rPr>
              <a:t>های قلبی و مغزی از طریق </a:t>
            </a:r>
            <a:r>
              <a:rPr lang="fa-IR" altLang="fa-IR" sz="1800" b="1" dirty="0">
                <a:cs typeface="B Nazanin" panose="00000400000000000000" pitchFamily="2" charset="-78"/>
              </a:rPr>
              <a:t>خطر سنجی </a:t>
            </a:r>
            <a:r>
              <a:rPr lang="fa-IR" altLang="fa-IR" sz="1600" b="1" dirty="0">
                <a:cs typeface="B Nazanin" panose="00000400000000000000" pitchFamily="2" charset="-78"/>
              </a:rPr>
              <a:t>و مراقبت ادغام یافته دیابت، فشارخون بالا و اختلالات چربی خون</a:t>
            </a:r>
          </a:p>
          <a:p>
            <a:pPr marL="0" indent="0" algn="r" rtl="1">
              <a:buFontTx/>
              <a:buAutoNum type="arabicPeriod"/>
            </a:pPr>
            <a:r>
              <a:rPr lang="fa-IR" alt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اختلالات تغذیه ای</a:t>
            </a:r>
          </a:p>
          <a:p>
            <a:pPr marL="0" indent="0" algn="r" rtl="1">
              <a:buFontTx/>
              <a:buAutoNum type="arabicPeriod"/>
            </a:pPr>
            <a:r>
              <a:rPr lang="fa-IR" altLang="fa-IR" sz="1800" b="1" dirty="0">
                <a:solidFill>
                  <a:srgbClr val="FF0000"/>
                </a:solidFill>
                <a:cs typeface="B Nazanin" panose="00000400000000000000" pitchFamily="2" charset="-78"/>
              </a:rPr>
              <a:t>سقوط و عدم تعادل</a:t>
            </a:r>
          </a:p>
          <a:p>
            <a:pPr marL="0" indent="0" algn="r" rtl="1">
              <a:buFontTx/>
              <a:buAutoNum type="arabicPeriod"/>
            </a:pPr>
            <a:r>
              <a:rPr lang="fa-IR" altLang="fa-IR" sz="1800" b="1" dirty="0">
                <a:cs typeface="B Nazanin" panose="00000400000000000000" pitchFamily="2" charset="-78"/>
              </a:rPr>
              <a:t>افسردگی</a:t>
            </a:r>
          </a:p>
          <a:p>
            <a:pPr marL="0" indent="0" algn="r" rtl="1">
              <a:buFontTx/>
              <a:buAutoNum type="arabicPeriod"/>
            </a:pPr>
            <a:r>
              <a:rPr lang="fa-IR" altLang="fa-IR" sz="1800" b="1" dirty="0">
                <a:cs typeface="B Nazanin" panose="00000400000000000000" pitchFamily="2" charset="-78"/>
              </a:rPr>
              <a:t>تشخیص زود هنگام و غربالگری سرطان برست</a:t>
            </a:r>
          </a:p>
          <a:p>
            <a:pPr marL="0" indent="0" algn="r" rtl="1">
              <a:buFontTx/>
              <a:buAutoNum type="arabicPeriod"/>
            </a:pPr>
            <a:r>
              <a:rPr lang="fa-IR" altLang="fa-IR" sz="1800" b="1" dirty="0">
                <a:cs typeface="B Nazanin" panose="00000400000000000000" pitchFamily="2" charset="-78"/>
              </a:rPr>
              <a:t>تشخیص زود هنگام و غربالگری سرطان کولورکتال</a:t>
            </a:r>
          </a:p>
          <a:p>
            <a:pPr marL="0" indent="0" algn="r" rtl="1">
              <a:buFontTx/>
              <a:buAutoNum type="arabicPeriod"/>
            </a:pPr>
            <a:r>
              <a:rPr lang="fa-IR" altLang="fa-IR" sz="1800" b="1" dirty="0">
                <a:cs typeface="B Nazanin" panose="00000400000000000000" pitchFamily="2" charset="-78"/>
              </a:rPr>
              <a:t>فشار خون</a:t>
            </a:r>
          </a:p>
          <a:p>
            <a:pPr marL="0" indent="0" algn="r" rtl="1">
              <a:buFontTx/>
              <a:buAutoNum type="arabicPeriod"/>
            </a:pPr>
            <a:r>
              <a:rPr lang="fa-IR" altLang="fa-IR" sz="1800" b="1" dirty="0">
                <a:cs typeface="B Nazanin" panose="00000400000000000000" pitchFamily="2" charset="-78"/>
              </a:rPr>
              <a:t>شناسایی و طبقه بندی خطر پذیری </a:t>
            </a:r>
            <a:r>
              <a:rPr lang="fa-IR" altLang="fa-IR" sz="1800" b="1" dirty="0" smtClean="0">
                <a:cs typeface="B Nazanin" panose="00000400000000000000" pitchFamily="2" charset="-78"/>
              </a:rPr>
              <a:t>سالمندان</a:t>
            </a:r>
            <a:endParaRPr lang="fa-IR" altLang="fa-IR" sz="1800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r>
              <a:rPr lang="fa-IR" altLang="fa-IR" sz="1800" b="1" dirty="0" smtClean="0">
                <a:latin typeface="B Titr" panose="00000700000000000000" pitchFamily="2" charset="-78"/>
                <a:cs typeface="B Nazanin" panose="00000400000000000000" pitchFamily="2" charset="-78"/>
              </a:rPr>
              <a:t>9. واکسیناسیون </a:t>
            </a:r>
            <a:r>
              <a:rPr lang="fa-IR" altLang="fa-IR" sz="1800" b="1" dirty="0">
                <a:latin typeface="B Titr" panose="00000700000000000000" pitchFamily="2" charset="-78"/>
                <a:cs typeface="B Nazanin" panose="00000400000000000000" pitchFamily="2" charset="-78"/>
              </a:rPr>
              <a:t>تاخیری افراد بالای 18 سال (فاقد سابقه ایمن سازی) نوبت اول، دوم و سوم </a:t>
            </a:r>
          </a:p>
          <a:p>
            <a:pPr marL="0" indent="0" algn="r" rtl="1">
              <a:buNone/>
            </a:pPr>
            <a:r>
              <a:rPr lang="fa-IR" altLang="fa-IR" sz="1800" b="1" dirty="0" smtClean="0">
                <a:latin typeface="B Titr" panose="00000700000000000000" pitchFamily="2" charset="-78"/>
                <a:cs typeface="B Nazanin" panose="00000400000000000000" pitchFamily="2" charset="-78"/>
              </a:rPr>
              <a:t>10. ارزیابی </a:t>
            </a:r>
            <a:r>
              <a:rPr lang="fa-IR" altLang="fa-IR" sz="1800" b="1" dirty="0">
                <a:latin typeface="B Titr" panose="00000700000000000000" pitchFamily="2" charset="-78"/>
                <a:cs typeface="B Nazanin" panose="00000400000000000000" pitchFamily="2" charset="-78"/>
              </a:rPr>
              <a:t>آمادگی خانوار در برابر بلایا</a:t>
            </a:r>
          </a:p>
        </p:txBody>
      </p:sp>
    </p:spTree>
    <p:extLst>
      <p:ext uri="{BB962C8B-B14F-4D97-AF65-F5344CB8AC3E}">
        <p14:creationId xmlns:p14="http://schemas.microsoft.com/office/powerpoint/2010/main" val="2338385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684212" y="1676400"/>
            <a:ext cx="10703656" cy="2514600"/>
          </a:xfrm>
        </p:spPr>
        <p:txBody>
          <a:bodyPr>
            <a:normAutofit/>
          </a:bodyPr>
          <a:lstStyle/>
          <a:p>
            <a:pPr algn="ctr" rtl="1"/>
            <a:r>
              <a:rPr lang="fa-IR" sz="5400" b="1" dirty="0">
                <a:cs typeface="B Nazanin" panose="00000400000000000000" pitchFamily="2" charset="-78"/>
              </a:rPr>
              <a:t>غربالگری تغذیه در سالمندان (غیرپزشک)</a:t>
            </a:r>
          </a:p>
        </p:txBody>
      </p:sp>
    </p:spTree>
    <p:extLst>
      <p:ext uri="{BB962C8B-B14F-4D97-AF65-F5344CB8AC3E}">
        <p14:creationId xmlns:p14="http://schemas.microsoft.com/office/powerpoint/2010/main" val="3769055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56039916"/>
              </p:ext>
            </p:extLst>
          </p:nvPr>
        </p:nvGraphicFramePr>
        <p:xfrm>
          <a:off x="1065211" y="1600200"/>
          <a:ext cx="10058401" cy="3959324"/>
        </p:xfrm>
        <a:graphic>
          <a:graphicData uri="http://schemas.openxmlformats.org/drawingml/2006/table">
            <a:tbl>
              <a:tblPr rtl="1" firstRow="1" firstCol="1" bandRow="1"/>
              <a:tblGrid>
                <a:gridCol w="3616949">
                  <a:extLst>
                    <a:ext uri="{9D8B030D-6E8A-4147-A177-3AD203B41FA5}">
                      <a16:colId xmlns:a16="http://schemas.microsoft.com/office/drawing/2014/main" val="3638002423"/>
                    </a:ext>
                  </a:extLst>
                </a:gridCol>
                <a:gridCol w="3220726">
                  <a:extLst>
                    <a:ext uri="{9D8B030D-6E8A-4147-A177-3AD203B41FA5}">
                      <a16:colId xmlns:a16="http://schemas.microsoft.com/office/drawing/2014/main" val="860267430"/>
                    </a:ext>
                  </a:extLst>
                </a:gridCol>
                <a:gridCol w="3220726">
                  <a:extLst>
                    <a:ext uri="{9D8B030D-6E8A-4147-A177-3AD203B41FA5}">
                      <a16:colId xmlns:a16="http://schemas.microsoft.com/office/drawing/2014/main" val="2751715059"/>
                    </a:ext>
                  </a:extLst>
                </a:gridCol>
              </a:tblGrid>
              <a:tr h="1219200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9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دسته بندی از نظر نمایه توده بدنی </a:t>
                      </a:r>
                      <a:endParaRPr lang="en-US" sz="1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19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نمایه توده بدنی در سالمندان </a:t>
                      </a:r>
                      <a:endParaRPr lang="en-US" sz="1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9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نمایه توده بدنی در سایر گروه های سنی  </a:t>
                      </a:r>
                      <a:endParaRPr lang="en-US" sz="1900" b="1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603913"/>
                  </a:ext>
                </a:extLst>
              </a:tr>
              <a:tr h="68713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لاغری</a:t>
                      </a:r>
                      <a:endParaRPr lang="en-US" sz="1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kern="120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کمتر از 21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کمتر</a:t>
                      </a:r>
                      <a:r>
                        <a:rPr lang="fa-IR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از 18/5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2022517"/>
                  </a:ext>
                </a:extLst>
              </a:tr>
              <a:tr h="68713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طبیعی</a:t>
                      </a:r>
                      <a:endParaRPr lang="en-US" sz="1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0" u="non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26/9</a:t>
                      </a:r>
                      <a:r>
                        <a:rPr lang="fa-IR" sz="2400" b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- 21</a:t>
                      </a:r>
                      <a:endParaRPr lang="fa-I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24/9 -</a:t>
                      </a:r>
                      <a:r>
                        <a:rPr lang="fa-IR" sz="2400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18/5</a:t>
                      </a:r>
                      <a:endParaRPr lang="fa-I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03423833"/>
                  </a:ext>
                </a:extLst>
              </a:tr>
              <a:tr h="687139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اضافه</a:t>
                      </a:r>
                      <a:r>
                        <a:rPr lang="fa-IR" sz="20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وزن</a:t>
                      </a:r>
                      <a:endParaRPr lang="fa-IR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b="0" u="non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29/9</a:t>
                      </a:r>
                      <a:r>
                        <a:rPr lang="fa-IR" sz="2400" b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- 27</a:t>
                      </a:r>
                      <a:endParaRPr lang="fa-I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29/9 - 25</a:t>
                      </a:r>
                      <a:endParaRPr lang="fa-IR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8106753"/>
                  </a:ext>
                </a:extLst>
              </a:tr>
              <a:tr h="678707">
                <a:tc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0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چاقی</a:t>
                      </a:r>
                      <a:endParaRPr lang="en-US" sz="19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a-IR" sz="2400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30 و بالاتر</a:t>
                      </a: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algn="ctr" rtl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400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75754" marR="75754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6812904"/>
                  </a:ext>
                </a:extLst>
              </a:tr>
            </a:tbl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69E95-3433-4847-BC5F-48425251AC2B}" type="slidenum">
              <a:rPr lang="fa-IR" smtClean="0"/>
              <a:t>19</a:t>
            </a:fld>
            <a:endParaRPr lang="fa-IR"/>
          </a:p>
        </p:txBody>
      </p:sp>
      <p:sp>
        <p:nvSpPr>
          <p:cNvPr id="7" name="Title 1"/>
          <p:cNvSpPr>
            <a:spLocks noGrp="1" noChangeArrowheads="1"/>
          </p:cNvSpPr>
          <p:nvPr>
            <p:ph type="title"/>
          </p:nvPr>
        </p:nvSpPr>
        <p:spPr>
          <a:xfrm>
            <a:off x="1217612" y="405601"/>
            <a:ext cx="8498532" cy="6110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4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تعاریف و </a:t>
            </a:r>
            <a:r>
              <a:rPr lang="en-US" altLang="fa-IR" sz="24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Cut Of Point</a:t>
            </a:r>
            <a:r>
              <a:rPr lang="fa-IR" altLang="fa-IR" sz="24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  نمایه توده بدنی (</a:t>
            </a:r>
            <a:r>
              <a:rPr lang="en-US" altLang="fa-IR" sz="24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BMI</a:t>
            </a:r>
            <a:r>
              <a:rPr lang="fa-IR" altLang="fa-IR" sz="24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) در سالمندان </a:t>
            </a:r>
            <a:endParaRPr lang="fa-IR" altLang="fa-IR" sz="24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31459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2413" y="1371600"/>
            <a:ext cx="9144000" cy="4572000"/>
          </a:xfrm>
        </p:spPr>
        <p:txBody>
          <a:bodyPr/>
          <a:lstStyle/>
          <a:p>
            <a:pPr lvl="0" algn="ctr" rtl="1">
              <a:lnSpc>
                <a:spcPct val="150000"/>
              </a:lnSpc>
              <a:spcBef>
                <a:spcPts val="0"/>
              </a:spcBef>
            </a:pPr>
            <a:r>
              <a:rPr lang="en-US" sz="1400" b="1" dirty="0">
                <a:solidFill>
                  <a:prstClr val="black"/>
                </a:solidFill>
                <a:ea typeface="+mn-ea"/>
                <a:cs typeface="B Titr" panose="00000700000000000000" pitchFamily="2" charset="-78"/>
              </a:rPr>
              <a:t/>
            </a:r>
            <a:br>
              <a:rPr lang="en-US" sz="1400" b="1" dirty="0">
                <a:solidFill>
                  <a:prstClr val="black"/>
                </a:solidFill>
                <a:ea typeface="+mn-ea"/>
                <a:cs typeface="B Titr" panose="00000700000000000000" pitchFamily="2" charset="-78"/>
              </a:rPr>
            </a:br>
            <a:r>
              <a:rPr lang="fa-IR" sz="4000" b="1" dirty="0">
                <a:solidFill>
                  <a:prstClr val="black"/>
                </a:solidFill>
                <a:ea typeface="+mn-ea"/>
                <a:cs typeface="B Titr" panose="00000700000000000000" pitchFamily="2" charset="-78"/>
              </a:rPr>
              <a:t>کارگاه باز آموزی بسته خدمتی </a:t>
            </a:r>
            <a:r>
              <a:rPr lang="fa-IR" sz="4000" b="1" dirty="0" smtClean="0">
                <a:solidFill>
                  <a:prstClr val="black"/>
                </a:solidFill>
                <a:ea typeface="+mn-ea"/>
                <a:cs typeface="B Titr" panose="00000700000000000000" pitchFamily="2" charset="-78"/>
              </a:rPr>
              <a:t>سالمندان و کتاب جدید تغذیه در سالمندان</a:t>
            </a:r>
            <a:r>
              <a:rPr lang="en-US" sz="4800" b="1" dirty="0">
                <a:solidFill>
                  <a:srgbClr val="00B050"/>
                </a:solidFill>
                <a:ea typeface="+mn-ea"/>
                <a:cs typeface="B Titr" panose="00000700000000000000" pitchFamily="2" charset="-78"/>
              </a:rPr>
              <a:t/>
            </a:r>
            <a:br>
              <a:rPr lang="en-US" sz="4800" b="1" dirty="0">
                <a:solidFill>
                  <a:srgbClr val="00B050"/>
                </a:solidFill>
                <a:ea typeface="+mn-ea"/>
                <a:cs typeface="B Titr" panose="00000700000000000000" pitchFamily="2" charset="-78"/>
              </a:rPr>
            </a:br>
            <a:r>
              <a:rPr lang="fa-IR" sz="3200" b="1" dirty="0">
                <a:solidFill>
                  <a:prstClr val="black"/>
                </a:solidFill>
                <a:latin typeface="Arial"/>
                <a:ea typeface="+mn-ea"/>
                <a:cs typeface="B Nazanin" panose="00000400000000000000" pitchFamily="2" charset="-78"/>
              </a:rPr>
              <a:t>ویژه</a:t>
            </a:r>
            <a:r>
              <a:rPr lang="fa-IR" sz="4400" b="1" dirty="0" smtClean="0">
                <a:solidFill>
                  <a:srgbClr val="00B050"/>
                </a:solidFill>
                <a:ea typeface="+mn-ea"/>
                <a:cs typeface="B Nazanin" panose="00000400000000000000" pitchFamily="2" charset="-78"/>
              </a:rPr>
              <a:t> </a:t>
            </a:r>
            <a:r>
              <a:rPr lang="fa-IR" sz="3200" b="1" dirty="0" smtClean="0">
                <a:solidFill>
                  <a:prstClr val="black"/>
                </a:solidFill>
                <a:latin typeface="Arial"/>
                <a:ea typeface="+mn-ea"/>
                <a:cs typeface="B Nazanin" panose="00000400000000000000" pitchFamily="2" charset="-78"/>
              </a:rPr>
              <a:t>مسئولین </a:t>
            </a:r>
            <a:r>
              <a:rPr lang="fa-IR" sz="3200" b="1" dirty="0">
                <a:solidFill>
                  <a:prstClr val="black"/>
                </a:solidFill>
                <a:latin typeface="Arial"/>
                <a:ea typeface="+mn-ea"/>
                <a:cs typeface="B Nazanin" panose="00000400000000000000" pitchFamily="2" charset="-78"/>
              </a:rPr>
              <a:t>سلامت </a:t>
            </a:r>
            <a:r>
              <a:rPr lang="fa-IR" sz="3200" b="1" dirty="0" smtClean="0">
                <a:solidFill>
                  <a:prstClr val="black"/>
                </a:solidFill>
                <a:latin typeface="Arial"/>
                <a:ea typeface="+mn-ea"/>
                <a:cs typeface="B Nazanin" panose="00000400000000000000" pitchFamily="2" charset="-78"/>
              </a:rPr>
              <a:t>خانواده، کارشناسان </a:t>
            </a:r>
            <a:r>
              <a:rPr lang="fa-IR" sz="3200" b="1" dirty="0">
                <a:solidFill>
                  <a:prstClr val="black"/>
                </a:solidFill>
                <a:latin typeface="Arial"/>
                <a:ea typeface="+mn-ea"/>
                <a:cs typeface="B Nazanin" panose="00000400000000000000" pitchFamily="2" charset="-78"/>
              </a:rPr>
              <a:t>سلامت </a:t>
            </a:r>
            <a:r>
              <a:rPr lang="fa-IR" sz="3200" b="1" dirty="0" smtClean="0">
                <a:solidFill>
                  <a:prstClr val="black"/>
                </a:solidFill>
                <a:latin typeface="Arial"/>
                <a:ea typeface="+mn-ea"/>
                <a:cs typeface="B Nazanin" panose="00000400000000000000" pitchFamily="2" charset="-78"/>
              </a:rPr>
              <a:t>سالمندان </a:t>
            </a:r>
            <a:br>
              <a:rPr lang="fa-IR" sz="3200" b="1" dirty="0" smtClean="0">
                <a:solidFill>
                  <a:prstClr val="black"/>
                </a:solidFill>
                <a:latin typeface="Arial"/>
                <a:ea typeface="+mn-ea"/>
                <a:cs typeface="B Nazanin" panose="00000400000000000000" pitchFamily="2" charset="-78"/>
              </a:rPr>
            </a:br>
            <a:r>
              <a:rPr lang="fa-IR" sz="3200" b="1" dirty="0" smtClean="0">
                <a:solidFill>
                  <a:prstClr val="black"/>
                </a:solidFill>
                <a:latin typeface="Arial"/>
                <a:ea typeface="+mn-ea"/>
                <a:cs typeface="B Nazanin" panose="00000400000000000000" pitchFamily="2" charset="-78"/>
              </a:rPr>
              <a:t>و مربیان </a:t>
            </a:r>
            <a:r>
              <a:rPr lang="fa-IR" sz="3200" b="1" dirty="0">
                <a:solidFill>
                  <a:prstClr val="black"/>
                </a:solidFill>
                <a:latin typeface="Arial"/>
                <a:ea typeface="+mn-ea"/>
                <a:cs typeface="B Nazanin" panose="00000400000000000000" pitchFamily="2" charset="-78"/>
              </a:rPr>
              <a:t>بهورزی</a:t>
            </a:r>
            <a:r>
              <a:rPr lang="fa-IR" sz="2800" dirty="0">
                <a:solidFill>
                  <a:prstClr val="black"/>
                </a:solidFill>
                <a:latin typeface="Arial"/>
                <a:ea typeface="+mn-ea"/>
                <a:cs typeface="B Titr" panose="00000700000000000000" pitchFamily="2" charset="-78"/>
              </a:rPr>
              <a:t/>
            </a:r>
            <a:br>
              <a:rPr lang="fa-IR" sz="2800" dirty="0">
                <a:solidFill>
                  <a:prstClr val="black"/>
                </a:solidFill>
                <a:latin typeface="Arial"/>
                <a:ea typeface="+mn-ea"/>
                <a:cs typeface="B Titr" panose="00000700000000000000" pitchFamily="2" charset="-78"/>
              </a:rPr>
            </a:br>
            <a:r>
              <a:rPr lang="fa-IR" sz="1400" dirty="0">
                <a:solidFill>
                  <a:prstClr val="black"/>
                </a:solidFill>
                <a:latin typeface="Arial"/>
                <a:ea typeface="+mn-ea"/>
                <a:cs typeface="B Titr" panose="00000700000000000000" pitchFamily="2" charset="-78"/>
              </a:rPr>
              <a:t/>
            </a:r>
            <a:br>
              <a:rPr lang="fa-IR" sz="1400" dirty="0">
                <a:solidFill>
                  <a:prstClr val="black"/>
                </a:solidFill>
                <a:latin typeface="Arial"/>
                <a:ea typeface="+mn-ea"/>
                <a:cs typeface="B Titr" panose="00000700000000000000" pitchFamily="2" charset="-78"/>
              </a:rPr>
            </a:br>
            <a:r>
              <a:rPr lang="fa-IR" sz="1400" dirty="0">
                <a:solidFill>
                  <a:prstClr val="black"/>
                </a:solidFill>
                <a:latin typeface="Arial"/>
                <a:ea typeface="+mn-ea"/>
                <a:cs typeface="B Titr" panose="00000700000000000000" pitchFamily="2" charset="-78"/>
              </a:rPr>
              <a:t> </a:t>
            </a:r>
            <a:r>
              <a:rPr lang="en-US" sz="1400" dirty="0" smtClean="0">
                <a:solidFill>
                  <a:prstClr val="black"/>
                </a:solidFill>
                <a:latin typeface="Arial"/>
                <a:ea typeface="+mn-ea"/>
                <a:cs typeface="B Titr" panose="00000700000000000000" pitchFamily="2" charset="-78"/>
              </a:rPr>
              <a:t> </a:t>
            </a:r>
            <a:r>
              <a:rPr lang="fa-IR" sz="2400" b="1" dirty="0" smtClean="0">
                <a:solidFill>
                  <a:prstClr val="black"/>
                </a:solidFill>
                <a:ea typeface="+mn-ea"/>
                <a:cs typeface="B Titr" panose="00000700000000000000" pitchFamily="2" charset="-78"/>
              </a:rPr>
              <a:t>19 و 20  </a:t>
            </a:r>
            <a:r>
              <a:rPr lang="fa-IR" sz="2400" b="1" dirty="0">
                <a:solidFill>
                  <a:prstClr val="black"/>
                </a:solidFill>
                <a:ea typeface="+mn-ea"/>
                <a:cs typeface="B Titr" panose="00000700000000000000" pitchFamily="2" charset="-78"/>
              </a:rPr>
              <a:t>تیرماه </a:t>
            </a:r>
            <a:r>
              <a:rPr lang="fa-IR" sz="2400" b="1" dirty="0" smtClean="0">
                <a:solidFill>
                  <a:prstClr val="black"/>
                </a:solidFill>
                <a:ea typeface="+mn-ea"/>
                <a:cs typeface="B Titr" panose="00000700000000000000" pitchFamily="2" charset="-78"/>
              </a:rPr>
              <a:t>1402</a:t>
            </a:r>
            <a:endParaRPr lang="fa-IR" sz="28700" dirty="0"/>
          </a:p>
        </p:txBody>
      </p:sp>
      <p:pic>
        <p:nvPicPr>
          <p:cNvPr id="4" name="Picture 4" descr="F:\trustees\overal\arm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" y="0"/>
            <a:ext cx="1301671" cy="130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Subtitle 3"/>
          <p:cNvSpPr txBox="1">
            <a:spLocks/>
          </p:cNvSpPr>
          <p:nvPr/>
        </p:nvSpPr>
        <p:spPr bwMode="auto">
          <a:xfrm>
            <a:off x="-26987" y="1301670"/>
            <a:ext cx="1930400" cy="37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B Mitra" pitchFamily="2" charset="-78"/>
              </a:rPr>
              <a:t>گروه سلامت خانواده و جمعیت </a:t>
            </a:r>
            <a:br>
              <a:rPr kumimoji="0" lang="fa-I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B Mitra" pitchFamily="2" charset="-78"/>
              </a:rPr>
            </a:br>
            <a:r>
              <a:rPr kumimoji="0" lang="fa-I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B Mitra" pitchFamily="2" charset="-78"/>
              </a:rPr>
              <a:t>معاونت بهداشتی استان اصفهان 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B Mitra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44940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>
          <a:xfrm>
            <a:off x="2999594" y="405601"/>
            <a:ext cx="6716550" cy="611028"/>
          </a:xfrm>
          <a:solidFill>
            <a:schemeClr val="bg1"/>
          </a:solidFill>
        </p:spPr>
        <p:txBody>
          <a:bodyPr/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18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تفاوت ارزیابی اختلالات تغذیه و پرسشنامه های مربوطه در سالمندان  </a:t>
            </a:r>
            <a:endParaRPr lang="fa-IR" altLang="fa-IR" sz="18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939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" y="1413400"/>
            <a:ext cx="11997468" cy="4458244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200000"/>
              </a:lnSpc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ارزیابی و پرسشنامه بر اساس </a:t>
            </a:r>
            <a:r>
              <a:rPr lang="fa-IR" altLang="fa-IR" sz="2400" u="sng" dirty="0" smtClean="0">
                <a:cs typeface="B Nazanin" panose="00000400000000000000" pitchFamily="2" charset="-78"/>
              </a:rPr>
              <a:t>نمایه توده بدنی </a:t>
            </a:r>
            <a:r>
              <a:rPr lang="fa-IR" altLang="fa-IR" sz="2400" dirty="0" smtClean="0">
                <a:cs typeface="B Nazanin" panose="00000400000000000000" pitchFamily="2" charset="-78"/>
              </a:rPr>
              <a:t>سالمندان متفاوت است: </a:t>
            </a: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- </a:t>
            </a: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سالمندان لاغر </a:t>
            </a:r>
            <a:r>
              <a:rPr lang="fa-IR" altLang="fa-IR" sz="2400" dirty="0" smtClean="0">
                <a:cs typeface="B Nazanin" panose="00000400000000000000" pitchFamily="2" charset="-78"/>
              </a:rPr>
              <a:t>: با نمایه توده بدنی کمتر از 21        پرسشنامه شماره 1 (</a:t>
            </a:r>
            <a:r>
              <a:rPr lang="en-US" alt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MNA</a:t>
            </a:r>
            <a:r>
              <a:rPr lang="en-US" altLang="fa-IR" sz="2400" dirty="0" smtClean="0">
                <a:cs typeface="B Nazanin" panose="00000400000000000000" pitchFamily="2" charset="-78"/>
              </a:rPr>
              <a:t> : </a:t>
            </a:r>
            <a:r>
              <a:rPr lang="en-US" alt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M</a:t>
            </a:r>
            <a:r>
              <a:rPr lang="en-US" altLang="fa-IR" dirty="0" smtClean="0">
                <a:cs typeface="B Nazanin" panose="00000400000000000000" pitchFamily="2" charset="-78"/>
              </a:rPr>
              <a:t>ini </a:t>
            </a:r>
            <a:r>
              <a:rPr lang="en-US" alt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N</a:t>
            </a:r>
            <a:r>
              <a:rPr lang="en-US" altLang="fa-IR" dirty="0" smtClean="0">
                <a:cs typeface="B Nazanin" panose="00000400000000000000" pitchFamily="2" charset="-78"/>
              </a:rPr>
              <a:t>utritional </a:t>
            </a:r>
            <a:r>
              <a:rPr lang="en-US" altLang="fa-IR" dirty="0" smtClean="0">
                <a:solidFill>
                  <a:srgbClr val="FF0000"/>
                </a:solidFill>
                <a:cs typeface="B Nazanin" panose="00000400000000000000" pitchFamily="2" charset="-78"/>
              </a:rPr>
              <a:t>A</a:t>
            </a:r>
            <a:r>
              <a:rPr lang="en-US" altLang="fa-IR" dirty="0" smtClean="0">
                <a:cs typeface="B Nazanin" panose="00000400000000000000" pitchFamily="2" charset="-78"/>
              </a:rPr>
              <a:t>ssessment</a:t>
            </a:r>
            <a:r>
              <a:rPr lang="fa-IR" altLang="fa-IR" dirty="0" smtClean="0">
                <a:cs typeface="B Nazanin" panose="00000400000000000000" pitchFamily="2" charset="-78"/>
              </a:rPr>
              <a:t>)</a:t>
            </a: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- </a:t>
            </a: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سالمندان غیر لاغر </a:t>
            </a:r>
            <a:r>
              <a:rPr lang="fa-IR" altLang="fa-IR" sz="2400" dirty="0" smtClean="0">
                <a:cs typeface="B Nazanin" panose="00000400000000000000" pitchFamily="2" charset="-78"/>
              </a:rPr>
              <a:t>(طبیعی، اضافه وزن، چاق) : با نمایه تود ه بدنی 21 و بالاتر            پرسشنامه </a:t>
            </a:r>
            <a:r>
              <a:rPr lang="fa-IR" altLang="fa-IR" sz="2400" dirty="0">
                <a:cs typeface="B Nazanin" panose="00000400000000000000" pitchFamily="2" charset="-78"/>
              </a:rPr>
              <a:t>شماره 2</a:t>
            </a:r>
          </a:p>
        </p:txBody>
      </p:sp>
      <p:sp>
        <p:nvSpPr>
          <p:cNvPr id="2" name="Left Arrow 1"/>
          <p:cNvSpPr/>
          <p:nvPr/>
        </p:nvSpPr>
        <p:spPr>
          <a:xfrm>
            <a:off x="6780212" y="2743200"/>
            <a:ext cx="4572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  <p:sp>
        <p:nvSpPr>
          <p:cNvPr id="5" name="Left Arrow 4"/>
          <p:cNvSpPr/>
          <p:nvPr/>
        </p:nvSpPr>
        <p:spPr>
          <a:xfrm>
            <a:off x="3656012" y="3733800"/>
            <a:ext cx="457200" cy="3048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59262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0066987"/>
              </p:ext>
            </p:extLst>
          </p:nvPr>
        </p:nvGraphicFramePr>
        <p:xfrm>
          <a:off x="1" y="-152399"/>
          <a:ext cx="12188824" cy="7043199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12188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8321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dirty="0">
                          <a:effectLst/>
                          <a:cs typeface="B Nazanin" panose="00000400000000000000" pitchFamily="2" charset="-78"/>
                        </a:rPr>
                        <a:t>   ارزيابي </a:t>
                      </a:r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سالمند ب</a:t>
                      </a:r>
                      <a:r>
                        <a:rPr lang="ar-SA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ا </a:t>
                      </a:r>
                      <a:r>
                        <a:rPr lang="ar-SA" sz="2400" b="1" kern="1200" dirty="0" smtClean="0">
                          <a:solidFill>
                            <a:srgbClr val="FF0000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نمايه توده بدني کمتر از 21 </a:t>
                      </a:r>
                      <a:r>
                        <a:rPr lang="ar-SA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پرسشنامه</a:t>
                      </a:r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شماره یک (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MNA</a:t>
                      </a:r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)</a:t>
                      </a:r>
                      <a:r>
                        <a:rPr lang="en-US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را تکميل نموده و بر اساس امتياز حاصله، طبقه بندي </a:t>
                      </a:r>
                      <a:r>
                        <a:rPr lang="fa-IR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و اقدام </a:t>
                      </a:r>
                      <a:r>
                        <a:rPr lang="ar-SA" sz="20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B Nazanin" panose="00000400000000000000" pitchFamily="2" charset="-78"/>
                        </a:rPr>
                        <a:t>نماييد</a:t>
                      </a:r>
                      <a:endParaRPr lang="en-US" sz="2000" b="1" kern="1200" dirty="0" smtClean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18830">
                <a:tc>
                  <a:txBody>
                    <a:bodyPr/>
                    <a:lstStyle/>
                    <a:p>
                      <a:pPr marL="381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1- آيا مصرف غذا طي 3 ماه اخير به علت </a:t>
                      </a:r>
                      <a:r>
                        <a:rPr lang="fa-IR" sz="1600" b="1" i="0" dirty="0">
                          <a:effectLst/>
                          <a:cs typeface="B Nazanin" panose="00000400000000000000" pitchFamily="2" charset="-78"/>
                        </a:rPr>
                        <a:t> کاهش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 اشتها، مشكلات گوارشي، مشکلات دنداني و جويدن يا اختلال در بلع، كاهش يافته است؟                   </a:t>
                      </a:r>
                      <a:endParaRPr lang="en-US" sz="1600" b="1" i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381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0= كاهش شديد مصرف غذا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    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 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1= كاهش متوسط مصرف غذا  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                                                        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2= كاهش نيافتن مصرف غذا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5830">
                <a:tc>
                  <a:txBody>
                    <a:bodyPr/>
                    <a:lstStyle/>
                    <a:p>
                      <a:pPr marL="381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2- آيا كاهش وزن ناخواسته طي 3 ماه گذشته داشته ايد؟</a:t>
                      </a:r>
                      <a:endParaRPr lang="en-US" sz="1600" b="1" i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381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0= بيش از 3 كيلو گرم كاهش وزن      </a:t>
                      </a:r>
                      <a:r>
                        <a:rPr lang="en-US" sz="1600" b="1" i="0" dirty="0" smtClean="0">
                          <a:effectLst/>
                          <a:cs typeface="B Nazanin" panose="00000400000000000000" pitchFamily="2" charset="-78"/>
                        </a:rPr>
                        <a:t>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     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1= نمي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داند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  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2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= بين 1 تا 3 كيلو گرم كاهش وزن  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en-US" sz="1600" b="1" i="0" dirty="0" smtClean="0">
                          <a:effectLst/>
                          <a:cs typeface="B Nazanin" panose="00000400000000000000" pitchFamily="2" charset="-78"/>
                        </a:rPr>
                        <a:t>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    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3= بدون كاهش وزن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18830">
                <a:tc>
                  <a:txBody>
                    <a:bodyPr/>
                    <a:lstStyle/>
                    <a:p>
                      <a:pPr marL="381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3- ميزان تحرك معمول شما چقدر است؟</a:t>
                      </a:r>
                      <a:endParaRPr lang="en-US" sz="1600" b="1" i="0" dirty="0">
                        <a:effectLst/>
                        <a:cs typeface="B Nazanin" panose="00000400000000000000" pitchFamily="2" charset="-78"/>
                      </a:endParaRPr>
                    </a:p>
                    <a:p>
                      <a:pPr marL="381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0= وابسته به تخت يا صندلي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 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1= قادر به ترك كردن تخت يا صندلي است اما قادر به بيرون رفتن نيست</a:t>
                      </a:r>
                      <a:r>
                        <a:rPr lang="en-US" sz="1600" b="1" i="0" dirty="0">
                          <a:effectLst/>
                          <a:cs typeface="B Nazanin" panose="00000400000000000000" pitchFamily="2" charset="-78"/>
                        </a:rPr>
                        <a:t>  </a:t>
                      </a:r>
                      <a:r>
                        <a:rPr lang="en-US" sz="1600" b="1" i="0" dirty="0" smtClean="0">
                          <a:effectLst/>
                          <a:cs typeface="B Nazanin" panose="00000400000000000000" pitchFamily="2" charset="-78"/>
                        </a:rPr>
                        <a:t>       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</a:t>
                      </a:r>
                      <a:r>
                        <a:rPr lang="en-US" sz="1600" b="1" i="0" dirty="0" smtClean="0">
                          <a:effectLst/>
                          <a:cs typeface="B Nazanin" panose="00000400000000000000" pitchFamily="2" charset="-78"/>
                        </a:rPr>
                        <a:t> 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2= بيرون مي رود                                                                       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00418">
                <a:tc>
                  <a:txBody>
                    <a:bodyPr/>
                    <a:lstStyle/>
                    <a:p>
                      <a:pPr marL="31115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121285" algn="l"/>
                        </a:tabLst>
                      </a:pP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4- آيا طي 3 ماه اخير استرس روحي رواني يا يك بيماري حاد به شما وارد شده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است؟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 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= بلي            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             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2= خير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6770">
                <a:tc>
                  <a:txBody>
                    <a:bodyPr/>
                    <a:lstStyle/>
                    <a:p>
                      <a:pPr marL="381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5- آيا مبتلا به مشكلات عصبي – رواني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هستيد؟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0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= فراموشي شديد</a:t>
                      </a:r>
                      <a:r>
                        <a:rPr lang="en-US" sz="1600" b="1" i="0" dirty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يا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افسردگي شديد  </a:t>
                      </a:r>
                      <a:r>
                        <a:rPr lang="en-US" sz="1600" b="1" i="0" dirty="0" smtClean="0">
                          <a:effectLst/>
                          <a:cs typeface="B Nazanin" panose="00000400000000000000" pitchFamily="2" charset="-78"/>
                        </a:rPr>
                        <a:t>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1= فراموشي خفيف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 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2= فاقد مشكلات رواني 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00418">
                <a:tc>
                  <a:txBody>
                    <a:bodyPr/>
                    <a:lstStyle/>
                    <a:p>
                      <a:pPr marL="381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fa-IR" sz="1600" b="1" i="0" dirty="0">
                          <a:effectLst/>
                          <a:cs typeface="B Nazanin" panose="00000400000000000000" pitchFamily="2" charset="-78"/>
                        </a:rPr>
                        <a:t>6- دور عضله ساق پا را اندازه بگيريد.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اندازه دور  عضله ساق پا :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      </a:t>
                      </a:r>
                      <a:r>
                        <a:rPr lang="fa-IR" sz="1600" b="1" i="0" baseline="0" dirty="0" smtClean="0">
                          <a:effectLst/>
                          <a:cs typeface="B Nazanin" panose="00000400000000000000" pitchFamily="2" charset="-78"/>
                        </a:rPr>
                        <a:t>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 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0= كمتر از 31 سانتي متر   </a:t>
                      </a:r>
                      <a:r>
                        <a:rPr lang="fa-IR" sz="1600" b="1" i="0" dirty="0" smtClean="0">
                          <a:effectLst/>
                          <a:cs typeface="B Nazanin" panose="00000400000000000000" pitchFamily="2" charset="-78"/>
                        </a:rPr>
                        <a:t>            </a:t>
                      </a:r>
                      <a:r>
                        <a:rPr lang="ar-SA" sz="1600" b="1" i="0" dirty="0" smtClean="0">
                          <a:effectLst/>
                          <a:cs typeface="B Nazanin" panose="00000400000000000000" pitchFamily="2" charset="-78"/>
                        </a:rPr>
                        <a:t>     </a:t>
                      </a: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3= 31 سانتي متر يا بيشتر</a:t>
                      </a:r>
                      <a:endParaRPr lang="en-US" sz="1600" b="1" i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9413">
                <a:tc>
                  <a:txBody>
                    <a:bodyPr/>
                    <a:lstStyle/>
                    <a:p>
                      <a:pPr marL="3810" algn="r" rtl="1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600" b="1" i="0" dirty="0">
                          <a:effectLst/>
                          <a:cs typeface="B Nazanin" panose="00000400000000000000" pitchFamily="2" charset="-78"/>
                        </a:rPr>
                        <a:t>مجموع امتيازات: </a:t>
                      </a:r>
                      <a:r>
                        <a:rPr lang="fa-IR" sz="1600" b="1" i="0" dirty="0" smtClean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14</a:t>
                      </a:r>
                      <a:r>
                        <a:rPr lang="fa-IR" sz="1600" b="1" i="0" baseline="0" dirty="0" smtClean="0">
                          <a:solidFill>
                            <a:srgbClr val="FF0000"/>
                          </a:solidFill>
                          <a:effectLst/>
                          <a:cs typeface="B Nazanin" panose="00000400000000000000" pitchFamily="2" charset="-78"/>
                        </a:rPr>
                        <a:t> امتیاز</a:t>
                      </a:r>
                      <a:endParaRPr lang="en-US" sz="1600" b="1" i="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1570">
                <a:tc>
                  <a:txBody>
                    <a:bodyPr/>
                    <a:lstStyle/>
                    <a:p>
                      <a:pPr marL="3810" algn="ctr" rtl="1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900" b="1" i="0" dirty="0">
                          <a:solidFill>
                            <a:srgbClr val="00B050"/>
                          </a:solidFill>
                          <a:effectLst/>
                          <a:cs typeface="B Nazanin" panose="00000400000000000000" pitchFamily="2" charset="-78"/>
                        </a:rPr>
                        <a:t>اقدام کنيد: </a:t>
                      </a:r>
                      <a:r>
                        <a:rPr lang="ar-SA" sz="1900" b="1" i="0" dirty="0">
                          <a:solidFill>
                            <a:srgbClr val="002060"/>
                          </a:solidFill>
                          <a:effectLst/>
                          <a:cs typeface="B Nazanin" panose="00000400000000000000" pitchFamily="2" charset="-78"/>
                        </a:rPr>
                        <a:t>سه عدد مگا دوز ويتامين </a:t>
                      </a:r>
                      <a:r>
                        <a:rPr lang="en-US" sz="1900" b="1" i="0" dirty="0">
                          <a:solidFill>
                            <a:srgbClr val="002060"/>
                          </a:solidFill>
                          <a:effectLst/>
                          <a:cs typeface="B Nazanin" panose="00000400000000000000" pitchFamily="2" charset="-78"/>
                        </a:rPr>
                        <a:t>D</a:t>
                      </a:r>
                      <a:r>
                        <a:rPr lang="fa-IR" sz="1900" b="1" i="0" dirty="0">
                          <a:solidFill>
                            <a:srgbClr val="002060"/>
                          </a:solidFill>
                          <a:effectLst/>
                          <a:cs typeface="B Nazanin" panose="00000400000000000000" pitchFamily="2" charset="-78"/>
                        </a:rPr>
                        <a:t> و 90 عدد مکمل کلسيم، يا کلسيم </a:t>
                      </a:r>
                      <a:r>
                        <a:rPr lang="en-US" sz="1900" b="1" i="0" dirty="0">
                          <a:solidFill>
                            <a:srgbClr val="002060"/>
                          </a:solidFill>
                          <a:effectLst/>
                          <a:cs typeface="B Nazanin" panose="00000400000000000000" pitchFamily="2" charset="-78"/>
                        </a:rPr>
                        <a:t>D</a:t>
                      </a:r>
                      <a:r>
                        <a:rPr lang="fa-IR" sz="1900" b="1" i="0" dirty="0">
                          <a:solidFill>
                            <a:srgbClr val="002060"/>
                          </a:solidFill>
                          <a:effectLst/>
                          <a:cs typeface="B Nazanin" panose="00000400000000000000" pitchFamily="2" charset="-78"/>
                        </a:rPr>
                        <a:t> را براي مصرف سه ماه به سالمند تحويل دهيد.</a:t>
                      </a:r>
                      <a:endParaRPr lang="en-US" sz="1900" b="1" i="0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7870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>
          <a:xfrm>
            <a:off x="2999594" y="405601"/>
            <a:ext cx="6716550" cy="6110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8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شرح حال گیری برخی سوالات پرسشنامه </a:t>
            </a:r>
            <a:r>
              <a:rPr lang="en-US" altLang="fa-IR" sz="28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MNA</a:t>
            </a:r>
            <a:endParaRPr lang="fa-IR" altLang="fa-IR" sz="28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939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" y="1413400"/>
            <a:ext cx="11997468" cy="4458244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200000"/>
              </a:lnSpc>
              <a:buNone/>
            </a:pPr>
            <a:endParaRPr lang="fa-IR" altLang="fa-IR" sz="2400" dirty="0">
              <a:cs typeface="B Nazanin" panose="00000400000000000000" pitchFamily="2" charset="-78"/>
            </a:endParaRPr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3742620"/>
              </p:ext>
            </p:extLst>
          </p:nvPr>
        </p:nvGraphicFramePr>
        <p:xfrm>
          <a:off x="265907" y="1506521"/>
          <a:ext cx="11465656" cy="4056079"/>
        </p:xfrm>
        <a:graphic>
          <a:graphicData uri="http://schemas.openxmlformats.org/drawingml/2006/table">
            <a:tbl>
              <a:tblPr rtl="1" firstRow="1" bandRow="1">
                <a:tableStyleId>{7DF18680-E054-41AD-8BC1-D1AEF772440D}</a:tableStyleId>
              </a:tblPr>
              <a:tblGrid>
                <a:gridCol w="1235610">
                  <a:extLst>
                    <a:ext uri="{9D8B030D-6E8A-4147-A177-3AD203B41FA5}">
                      <a16:colId xmlns:a16="http://schemas.microsoft.com/office/drawing/2014/main" val="3222299211"/>
                    </a:ext>
                  </a:extLst>
                </a:gridCol>
                <a:gridCol w="3588780">
                  <a:extLst>
                    <a:ext uri="{9D8B030D-6E8A-4147-A177-3AD203B41FA5}">
                      <a16:colId xmlns:a16="http://schemas.microsoft.com/office/drawing/2014/main" val="23328193"/>
                    </a:ext>
                  </a:extLst>
                </a:gridCol>
                <a:gridCol w="6641266">
                  <a:extLst>
                    <a:ext uri="{9D8B030D-6E8A-4147-A177-3AD203B41FA5}">
                      <a16:colId xmlns:a16="http://schemas.microsoft.com/office/drawing/2014/main" val="4253638093"/>
                    </a:ext>
                  </a:extLst>
                </a:gridCol>
              </a:tblGrid>
              <a:tr h="673825"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شماره سوال</a:t>
                      </a:r>
                      <a:endParaRPr lang="fa-IR" sz="2400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متن</a:t>
                      </a:r>
                      <a:r>
                        <a:rPr lang="fa-IR" sz="2400" b="1" baseline="0" dirty="0" smtClean="0">
                          <a:cs typeface="B Nazanin" panose="00000400000000000000" pitchFamily="2" charset="-78"/>
                        </a:rPr>
                        <a:t> سوال در سامانه سیب </a:t>
                      </a:r>
                      <a:endParaRPr lang="fa-IR" sz="2400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400" b="1" dirty="0" smtClean="0">
                          <a:cs typeface="B Nazanin" panose="00000400000000000000" pitchFamily="2" charset="-78"/>
                        </a:rPr>
                        <a:t>سوالات کمکی </a:t>
                      </a:r>
                      <a:endParaRPr lang="fa-IR" sz="2400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31579535"/>
                  </a:ext>
                </a:extLst>
              </a:tr>
              <a:tr h="947119">
                <a:tc>
                  <a:txBody>
                    <a:bodyPr/>
                    <a:lstStyle/>
                    <a:p>
                      <a:pPr algn="ctr" rtl="1"/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سوال دوم 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آیا طی سه ماه گذشته کاهش وزن ناخواسته داشته اید؟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آیا حس کرده اید که کمربند یا لباسهایتان گشادتر شده اند؟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21990510"/>
                  </a:ext>
                </a:extLst>
              </a:tr>
              <a:tr h="2159933">
                <a:tc>
                  <a:txBody>
                    <a:bodyPr/>
                    <a:lstStyle/>
                    <a:p>
                      <a:pPr marL="0" marR="0" indent="0" algn="ctr" defTabSz="914400" rtl="1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سوال سوم </a:t>
                      </a:r>
                    </a:p>
                    <a:p>
                      <a:pPr algn="ctr" rtl="1"/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وضعیت تحرک شما چگونه است؟ 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just" defTabSz="914400" rtl="1" eaLnBrk="1" fontAlgn="auto" latinLnBrk="0" hangingPunct="1">
                        <a:lnSpc>
                          <a:spcPct val="2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altLang="fa-IR" sz="1800" b="1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وابسته به تخت: </a:t>
                      </a:r>
                      <a:r>
                        <a:rPr lang="fa-IR" altLang="fa-IR" sz="1800" b="1" dirty="0" smtClean="0">
                          <a:cs typeface="B Nazanin" panose="00000400000000000000" pitchFamily="2" charset="-78"/>
                        </a:rPr>
                        <a:t>آیا می توانید از صندلی، تخت یا ویلچر بدون کمک بلند شوید؟</a:t>
                      </a:r>
                    </a:p>
                    <a:p>
                      <a:pPr algn="just" rtl="1">
                        <a:lnSpc>
                          <a:spcPct val="200000"/>
                        </a:lnSpc>
                      </a:pPr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آیا می توانید از صندلی یا تخت بلند شوید اما قادر به رفتن به بیرون از منزل بدون کمک نیستید؟</a:t>
                      </a:r>
                    </a:p>
                    <a:p>
                      <a:pPr algn="just" rtl="1">
                        <a:lnSpc>
                          <a:spcPct val="200000"/>
                        </a:lnSpc>
                      </a:pPr>
                      <a:r>
                        <a:rPr lang="fa-IR" b="1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بیرون</a:t>
                      </a:r>
                      <a:r>
                        <a:rPr lang="fa-IR" b="1" baseline="0" dirty="0" smtClean="0">
                          <a:solidFill>
                            <a:srgbClr val="FF0000"/>
                          </a:solidFill>
                          <a:cs typeface="B Nazanin" panose="00000400000000000000" pitchFamily="2" charset="-78"/>
                        </a:rPr>
                        <a:t> می رود : </a:t>
                      </a:r>
                      <a:r>
                        <a:rPr lang="fa-IR" b="1" dirty="0" smtClean="0">
                          <a:cs typeface="B Nazanin" panose="00000400000000000000" pitchFamily="2" charset="-78"/>
                        </a:rPr>
                        <a:t>آیا می توانید بدون کمک دیگران، منزل خود را ترک کنید؟</a:t>
                      </a:r>
                      <a:endParaRPr lang="fa-IR" b="1" dirty="0">
                        <a:cs typeface="B Nazanin" panose="00000400000000000000" pitchFamily="2" charset="-78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315823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87903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>
          <a:xfrm>
            <a:off x="2999594" y="405601"/>
            <a:ext cx="6716550" cy="6110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8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اندازه گیری دور ساق پا در سالمندان</a:t>
            </a:r>
            <a:endParaRPr lang="fa-IR" altLang="fa-IR" sz="28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939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" y="1413400"/>
            <a:ext cx="11997468" cy="4458244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200000"/>
              </a:lnSpc>
              <a:buNone/>
            </a:pPr>
            <a:r>
              <a:rPr lang="fa-IR" altLang="fa-IR" sz="2600" b="1" dirty="0">
                <a:cs typeface="B Nazanin" panose="00000400000000000000" pitchFamily="2" charset="-78"/>
              </a:rPr>
              <a:t>در سالمندان </a:t>
            </a:r>
            <a:r>
              <a:rPr lang="fa-IR" altLang="fa-IR" sz="2600" b="1" dirty="0">
                <a:solidFill>
                  <a:srgbClr val="FF0000"/>
                </a:solidFill>
                <a:cs typeface="B Nazanin" panose="00000400000000000000" pitchFamily="2" charset="-78"/>
              </a:rPr>
              <a:t>لاغر</a:t>
            </a:r>
            <a:r>
              <a:rPr lang="fa-IR" altLang="fa-IR" sz="2600" b="1" dirty="0">
                <a:cs typeface="B Nazanin" panose="00000400000000000000" pitchFamily="2" charset="-78"/>
              </a:rPr>
              <a:t> (با نمایه توده بدنی کمتر از 21) انجام می شود.</a:t>
            </a:r>
          </a:p>
          <a:p>
            <a:pPr algn="r" rtl="1">
              <a:lnSpc>
                <a:spcPct val="150000"/>
              </a:lnSpc>
            </a:pPr>
            <a:r>
              <a:rPr lang="fa-IR" altLang="fa-IR" sz="2400" dirty="0" smtClean="0">
                <a:cs typeface="B Nazanin" panose="00000400000000000000" pitchFamily="2" charset="-78"/>
              </a:rPr>
              <a:t>مناسب نبودن معیار نمایه توده بدنی در سالمندان برای ارزیابی سوء تغذیه به </a:t>
            </a:r>
            <a:r>
              <a:rPr lang="fa-IR" altLang="fa-IR" sz="2400" dirty="0">
                <a:cs typeface="B Nazanin" panose="00000400000000000000" pitchFamily="2" charset="-78"/>
              </a:rPr>
              <a:t>علت </a:t>
            </a:r>
            <a:r>
              <a:rPr lang="fa-IR" alt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تحلیل بافت عضلانی </a:t>
            </a:r>
            <a:r>
              <a:rPr lang="fa-IR" altLang="fa-IR" sz="2400" dirty="0">
                <a:cs typeface="B Nazanin" panose="00000400000000000000" pitchFamily="2" charset="-78"/>
              </a:rPr>
              <a:t>و یا </a:t>
            </a:r>
            <a:r>
              <a:rPr lang="fa-IR" alt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خمیدگی پشت </a:t>
            </a:r>
            <a:r>
              <a:rPr lang="fa-IR" altLang="fa-IR" sz="2400" dirty="0">
                <a:cs typeface="B Nazanin" panose="00000400000000000000" pitchFamily="2" charset="-78"/>
              </a:rPr>
              <a:t>در </a:t>
            </a:r>
            <a:r>
              <a:rPr lang="fa-IR" altLang="fa-IR" sz="2400" dirty="0" smtClean="0">
                <a:cs typeface="B Nazanin" panose="00000400000000000000" pitchFamily="2" charset="-78"/>
              </a:rPr>
              <a:t>سالمندان بنابراین استفاده از پرسشنامه مختصر </a:t>
            </a:r>
            <a:r>
              <a:rPr lang="fa-IR" altLang="fa-IR" sz="2400" dirty="0">
                <a:cs typeface="B Nazanin" panose="00000400000000000000" pitchFamily="2" charset="-78"/>
              </a:rPr>
              <a:t>شده </a:t>
            </a:r>
            <a:r>
              <a:rPr lang="en-US" altLang="fa-IR" sz="2400" dirty="0">
                <a:cs typeface="B Nazanin" panose="00000400000000000000" pitchFamily="2" charset="-78"/>
              </a:rPr>
              <a:t>MNA </a:t>
            </a:r>
            <a:r>
              <a:rPr lang="fa-IR" altLang="fa-IR" sz="2400" dirty="0" smtClean="0">
                <a:cs typeface="B Nazanin" panose="00000400000000000000" pitchFamily="2" charset="-78"/>
              </a:rPr>
              <a:t> </a:t>
            </a:r>
          </a:p>
          <a:p>
            <a:pPr algn="r" rtl="1">
              <a:lnSpc>
                <a:spcPct val="150000"/>
              </a:lnSpc>
            </a:pPr>
            <a:r>
              <a:rPr lang="fa-IR" altLang="fa-IR" sz="2400" dirty="0" smtClean="0">
                <a:cs typeface="B Nazanin" panose="00000400000000000000" pitchFamily="2" charset="-78"/>
              </a:rPr>
              <a:t>پرسشنامه </a:t>
            </a:r>
            <a:r>
              <a:rPr lang="fa-IR" alt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استاندارد و بین المللی</a:t>
            </a:r>
            <a:r>
              <a:rPr lang="fa-IR" altLang="fa-IR" sz="2400" dirty="0">
                <a:cs typeface="B Nazanin" panose="00000400000000000000" pitchFamily="2" charset="-78"/>
              </a:rPr>
              <a:t>، </a:t>
            </a:r>
            <a:r>
              <a:rPr lang="fa-IR" altLang="fa-IR" sz="2400" dirty="0" smtClean="0">
                <a:cs typeface="B Nazanin" panose="00000400000000000000" pitchFamily="2" charset="-78"/>
              </a:rPr>
              <a:t>اندازه دور </a:t>
            </a:r>
            <a:r>
              <a:rPr lang="fa-IR" altLang="fa-IR" sz="2400" dirty="0">
                <a:cs typeface="B Nazanin" panose="00000400000000000000" pitchFamily="2" charset="-78"/>
              </a:rPr>
              <a:t>ساق پا بعنوان معیاری برای تعیین میزان تحلیل عضلانی </a:t>
            </a:r>
            <a:endParaRPr lang="fa-IR" altLang="fa-IR" sz="24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50000"/>
              </a:lnSpc>
            </a:pPr>
            <a:r>
              <a:rPr lang="fa-IR" alt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تحلیل </a:t>
            </a:r>
            <a:r>
              <a:rPr lang="fa-IR" alt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عضلانی </a:t>
            </a:r>
            <a:r>
              <a:rPr lang="fa-IR" altLang="fa-IR" sz="2400" dirty="0" smtClean="0">
                <a:cs typeface="B Nazanin" panose="00000400000000000000" pitchFamily="2" charset="-78"/>
              </a:rPr>
              <a:t>یافته شایع </a:t>
            </a:r>
            <a:r>
              <a:rPr lang="fa-IR" altLang="fa-IR" sz="2400" dirty="0">
                <a:cs typeface="B Nazanin" panose="00000400000000000000" pitchFamily="2" charset="-78"/>
              </a:rPr>
              <a:t>در سالمندان </a:t>
            </a:r>
            <a:r>
              <a:rPr lang="fa-IR" altLang="fa-IR" sz="2400" dirty="0">
                <a:solidFill>
                  <a:srgbClr val="FF0000"/>
                </a:solidFill>
                <a:cs typeface="B Nazanin" panose="00000400000000000000" pitchFamily="2" charset="-78"/>
              </a:rPr>
              <a:t>در معرض سوء </a:t>
            </a:r>
            <a:r>
              <a:rPr lang="fa-IR" altLang="fa-IR" sz="24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تغذیه</a:t>
            </a:r>
            <a:endParaRPr lang="fa-IR" alt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373898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>
          <a:xfrm>
            <a:off x="2999594" y="405601"/>
            <a:ext cx="6716550" cy="6110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0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حالات مختلف اندازه گیری دور ساق پا</a:t>
            </a:r>
            <a:endParaRPr lang="fa-IR" altLang="fa-IR" sz="20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939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" y="1413400"/>
            <a:ext cx="11997468" cy="4458244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800" dirty="0">
                <a:cs typeface="B Nazanin" panose="00000400000000000000" pitchFamily="2" charset="-78"/>
              </a:rPr>
              <a:t>بسته به شرایط سلامت سالمند، اندازه گیری دور ساق پا در شرایط مختلف </a:t>
            </a:r>
            <a:r>
              <a:rPr lang="fa-IR" altLang="fa-IR" sz="2800" dirty="0" smtClean="0">
                <a:cs typeface="B Nazanin" panose="00000400000000000000" pitchFamily="2" charset="-78"/>
              </a:rPr>
              <a:t>زیر می </a:t>
            </a:r>
            <a:r>
              <a:rPr lang="fa-IR" altLang="fa-IR" sz="2800" dirty="0">
                <a:cs typeface="B Nazanin" panose="00000400000000000000" pitchFamily="2" charset="-78"/>
              </a:rPr>
              <a:t>تواند صورت </a:t>
            </a:r>
            <a:r>
              <a:rPr lang="fa-IR" altLang="fa-IR" sz="2800" dirty="0" smtClean="0">
                <a:cs typeface="B Nazanin" panose="00000400000000000000" pitchFamily="2" charset="-78"/>
              </a:rPr>
              <a:t>گیرد:</a:t>
            </a:r>
            <a:endParaRPr lang="fa-IR" altLang="fa-IR" sz="2800" dirty="0">
              <a:cs typeface="B Nazanin" panose="00000400000000000000" pitchFamily="2" charset="-78"/>
            </a:endParaRP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endParaRPr lang="fa-IR" altLang="fa-IR" sz="2400" b="1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الف </a:t>
            </a:r>
            <a:r>
              <a:rPr lang="fa-IR" alt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: </a:t>
            </a:r>
            <a:r>
              <a:rPr lang="fa-IR" alt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اندازه </a:t>
            </a:r>
            <a:r>
              <a:rPr lang="fa-IR" alt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گیری دور ساق پا در حالت </a:t>
            </a: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ایستاده</a:t>
            </a:r>
          </a:p>
          <a:p>
            <a:pPr marL="0" lvl="0" indent="0" algn="r" rtl="1">
              <a:lnSpc>
                <a:spcPct val="200000"/>
              </a:lnSpc>
              <a:buNone/>
            </a:pPr>
            <a:r>
              <a:rPr lang="fa-IR" alt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ب </a:t>
            </a:r>
            <a:r>
              <a:rPr lang="fa-IR" alt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: </a:t>
            </a:r>
            <a:r>
              <a:rPr lang="fa-IR" alt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اندازه </a:t>
            </a:r>
            <a:r>
              <a:rPr lang="fa-IR" alt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گیری دور ساق پا در حالت </a:t>
            </a: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نشسته</a:t>
            </a:r>
            <a:endParaRPr lang="fa-IR" altLang="fa-IR" sz="2400" b="1" dirty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alt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ج </a:t>
            </a:r>
            <a:r>
              <a:rPr lang="fa-IR" alt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: </a:t>
            </a:r>
            <a:r>
              <a:rPr lang="fa-IR" altLang="fa-IR" sz="24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اندازه </a:t>
            </a:r>
            <a:r>
              <a:rPr lang="fa-IR" altLang="fa-IR" sz="2400" b="1" dirty="0">
                <a:solidFill>
                  <a:prstClr val="black"/>
                </a:solidFill>
                <a:cs typeface="B Nazanin" panose="00000400000000000000" pitchFamily="2" charset="-78"/>
              </a:rPr>
              <a:t>گیری دور ساق پا در حالت </a:t>
            </a:r>
            <a:r>
              <a:rPr lang="fa-IR" alt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خوابیده</a:t>
            </a:r>
            <a:endParaRPr lang="fa-IR" altLang="fa-IR" sz="2800" b="1" dirty="0">
              <a:solidFill>
                <a:srgbClr val="FF000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54322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684" y="45505"/>
            <a:ext cx="8999016" cy="9358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/>
            <a:r>
              <a:rPr lang="fa-IR" sz="3599" dirty="0">
                <a:cs typeface="B Titr" panose="00000700000000000000" pitchFamily="2" charset="-78"/>
              </a:rPr>
              <a:t>اندازه‌گيري دور ساق </a:t>
            </a:r>
            <a:r>
              <a:rPr lang="fa-IR" sz="3599" dirty="0" smtClean="0">
                <a:cs typeface="B Titr" panose="00000700000000000000" pitchFamily="2" charset="-78"/>
              </a:rPr>
              <a:t>پا در حالت ایستاده و نشسته</a:t>
            </a:r>
            <a:endParaRPr lang="fa-IR" sz="3599" dirty="0"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65412" y="1447800"/>
            <a:ext cx="9363466" cy="4430622"/>
          </a:xfrm>
          <a:noFill/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457200" indent="-457200" algn="just" rtl="1">
              <a:lnSpc>
                <a:spcPct val="120000"/>
              </a:lnSpc>
              <a:buAutoNum type="arabicPeriod"/>
            </a:pPr>
            <a:r>
              <a:rPr lang="fa-IR" sz="2199" b="1" dirty="0" smtClean="0">
                <a:cs typeface="B Mitra" panose="00000400000000000000" pitchFamily="2" charset="-78"/>
              </a:rPr>
              <a:t>در </a:t>
            </a:r>
            <a:r>
              <a:rPr lang="fa-IR" sz="2199" b="1" dirty="0">
                <a:cs typeface="B Mitra" panose="00000400000000000000" pitchFamily="2" charset="-78"/>
              </a:rPr>
              <a:t>حالت </a:t>
            </a:r>
            <a:r>
              <a:rPr lang="fa-IR" sz="2199" b="1" dirty="0" smtClean="0">
                <a:cs typeface="B Mitra" panose="00000400000000000000" pitchFamily="2" charset="-78"/>
              </a:rPr>
              <a:t>ايستاده: وزن فرد </a:t>
            </a:r>
            <a:r>
              <a:rPr lang="fa-IR" sz="2199" b="1" dirty="0">
                <a:cs typeface="B Mitra" panose="00000400000000000000" pitchFamily="2" charset="-78"/>
              </a:rPr>
              <a:t>بايد روي هر دو پا به طور مساوي پخش شده </a:t>
            </a:r>
            <a:r>
              <a:rPr lang="fa-IR" sz="2199" b="1" dirty="0" smtClean="0">
                <a:cs typeface="B Mitra" panose="00000400000000000000" pitchFamily="2" charset="-78"/>
              </a:rPr>
              <a:t>باشد</a:t>
            </a:r>
          </a:p>
          <a:p>
            <a:pPr marL="457200" indent="-457200" algn="just" rtl="1">
              <a:lnSpc>
                <a:spcPct val="120000"/>
              </a:lnSpc>
              <a:buAutoNum type="arabicPeriod"/>
            </a:pPr>
            <a:r>
              <a:rPr lang="fa-IR" sz="2199" b="1" dirty="0" smtClean="0">
                <a:cs typeface="B Mitra" panose="00000400000000000000" pitchFamily="2" charset="-78"/>
              </a:rPr>
              <a:t>در </a:t>
            </a:r>
            <a:r>
              <a:rPr lang="fa-IR" sz="2199" b="1" dirty="0">
                <a:cs typeface="B Mitra" panose="00000400000000000000" pitchFamily="2" charset="-78"/>
              </a:rPr>
              <a:t>حالت نشسته بر لبه تخت يا </a:t>
            </a:r>
            <a:r>
              <a:rPr lang="fa-IR" sz="2199" b="1" dirty="0" smtClean="0">
                <a:cs typeface="B Mitra" panose="00000400000000000000" pitchFamily="2" charset="-78"/>
              </a:rPr>
              <a:t>صندلي: </a:t>
            </a:r>
            <a:r>
              <a:rPr lang="fa-IR" sz="2199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ترجیحا</a:t>
            </a:r>
            <a:r>
              <a:rPr lang="fa-IR" sz="2199" b="1" dirty="0" smtClean="0">
                <a:cs typeface="B Mitra" panose="00000400000000000000" pitchFamily="2" charset="-78"/>
              </a:rPr>
              <a:t> </a:t>
            </a:r>
            <a:r>
              <a:rPr lang="fa-IR" sz="2199" b="1" dirty="0">
                <a:solidFill>
                  <a:srgbClr val="FF0000"/>
                </a:solidFill>
                <a:cs typeface="B Mitra" panose="00000400000000000000" pitchFamily="2" charset="-78"/>
              </a:rPr>
              <a:t>پاي چپ </a:t>
            </a:r>
            <a:r>
              <a:rPr lang="fa-IR" sz="2199" b="1" dirty="0">
                <a:cs typeface="B Mitra" panose="00000400000000000000" pitchFamily="2" charset="-78"/>
              </a:rPr>
              <a:t>به طور آزاد </a:t>
            </a:r>
            <a:r>
              <a:rPr lang="fa-IR" sz="2199" b="1" dirty="0">
                <a:solidFill>
                  <a:srgbClr val="FF0000"/>
                </a:solidFill>
                <a:cs typeface="B Mitra" panose="00000400000000000000" pitchFamily="2" charset="-78"/>
              </a:rPr>
              <a:t>آويزان</a:t>
            </a:r>
            <a:r>
              <a:rPr lang="fa-IR" sz="2199" b="1" dirty="0">
                <a:cs typeface="B Mitra" panose="00000400000000000000" pitchFamily="2" charset="-78"/>
              </a:rPr>
              <a:t> باشد.    </a:t>
            </a:r>
          </a:p>
          <a:p>
            <a:pPr marL="0" indent="0" algn="just" rtl="1">
              <a:lnSpc>
                <a:spcPct val="120000"/>
              </a:lnSpc>
              <a:buNone/>
            </a:pPr>
            <a:r>
              <a:rPr lang="fa-IR" sz="2199" b="1" dirty="0">
                <a:cs typeface="B Mitra" panose="00000400000000000000" pitchFamily="2" charset="-78"/>
              </a:rPr>
              <a:t>2. از فرد بخواهيد پاچه شلوار خود را بالا زده و ساق پا بطور کامل قابل دسترسي باشد.</a:t>
            </a:r>
          </a:p>
          <a:p>
            <a:pPr marL="0" indent="0" algn="just" rtl="1">
              <a:lnSpc>
                <a:spcPct val="120000"/>
              </a:lnSpc>
              <a:buNone/>
            </a:pPr>
            <a:r>
              <a:rPr lang="fa-IR" sz="2199" b="1" dirty="0">
                <a:cs typeface="B Mitra" panose="00000400000000000000" pitchFamily="2" charset="-78"/>
              </a:rPr>
              <a:t>3. متر نواري را دور پهن ترين بخش ساق پا قرار داده و اندازه را يادداشت نماييد.</a:t>
            </a:r>
          </a:p>
          <a:p>
            <a:pPr marL="0" indent="0" algn="just" rtl="1">
              <a:lnSpc>
                <a:spcPct val="120000"/>
              </a:lnSpc>
              <a:buNone/>
            </a:pPr>
            <a:r>
              <a:rPr lang="fa-IR" sz="2199" b="1" dirty="0">
                <a:cs typeface="B Mitra" panose="00000400000000000000" pitchFamily="2" charset="-78"/>
              </a:rPr>
              <a:t>4. بار ديگر دو اندازه گيري ديگر در دو ناحيه بالاتر و پايين تر از محل اندازه گيري شده انجام دهيد تا از اندازه گيري اول خود مطمئن شويد.</a:t>
            </a:r>
          </a:p>
          <a:p>
            <a:pPr marL="0" indent="0" algn="just" rtl="1">
              <a:buNone/>
            </a:pPr>
            <a:endParaRPr lang="fa-IR" dirty="0">
              <a:cs typeface="B Mitra" panose="00000400000000000000" pitchFamily="2" charset="-78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37" y="1160523"/>
            <a:ext cx="2327914" cy="46793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</p:spTree>
    <p:extLst>
      <p:ext uri="{BB962C8B-B14F-4D97-AF65-F5344CB8AC3E}">
        <p14:creationId xmlns:p14="http://schemas.microsoft.com/office/powerpoint/2010/main" val="1587752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98612" y="222318"/>
            <a:ext cx="9106132" cy="84448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b">
            <a:noAutofit/>
          </a:bodyPr>
          <a:lstStyle/>
          <a:p>
            <a:pPr algn="ctr" rtl="1"/>
            <a:r>
              <a:rPr lang="fa-IR" sz="2799" dirty="0">
                <a:cs typeface="B Titr" panose="00000700000000000000" pitchFamily="2" charset="-78"/>
              </a:rPr>
              <a:t>اندازه گيري دور ساق پا </a:t>
            </a:r>
            <a:r>
              <a:rPr lang="fa-IR" sz="2799" dirty="0" smtClean="0">
                <a:cs typeface="B Titr" panose="00000700000000000000" pitchFamily="2" charset="-78"/>
              </a:rPr>
              <a:t>در حالت خوابیده</a:t>
            </a:r>
            <a:endParaRPr lang="fa-IR" sz="2799" dirty="0">
              <a:cs typeface="B Titr" panose="000007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72768" y="1393464"/>
            <a:ext cx="8224700" cy="4020839"/>
          </a:xfrm>
          <a:noFill/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77500" lnSpcReduction="20000"/>
          </a:bodyPr>
          <a:lstStyle/>
          <a:p>
            <a:pPr marL="0" indent="0" algn="r" rtl="1">
              <a:lnSpc>
                <a:spcPct val="150000"/>
              </a:lnSpc>
              <a:buNone/>
              <a:tabLst>
                <a:tab pos="450738" algn="l"/>
              </a:tabLst>
            </a:pPr>
            <a:r>
              <a:rPr lang="fa-IR" sz="2799" b="1" dirty="0">
                <a:cs typeface="B Mitra" panose="00000400000000000000" pitchFamily="2" charset="-78"/>
              </a:rPr>
              <a:t>1.	</a:t>
            </a:r>
            <a:r>
              <a:rPr lang="fa-IR" sz="2799" b="1" dirty="0" smtClean="0">
                <a:cs typeface="B Mitra" panose="00000400000000000000" pitchFamily="2" charset="-78"/>
              </a:rPr>
              <a:t> فرد </a:t>
            </a:r>
            <a:r>
              <a:rPr lang="fa-IR" sz="2799" b="1" dirty="0">
                <a:cs typeface="B Mitra" panose="00000400000000000000" pitchFamily="2" charset="-78"/>
              </a:rPr>
              <a:t>را در حالت طاق باز روي تخت بخوابانيد و زانوي چپ او را در زاويه 90 درجه قرار دهيد.</a:t>
            </a:r>
          </a:p>
          <a:p>
            <a:pPr marL="0" indent="0" algn="r" defTabSz="365034" rtl="1">
              <a:lnSpc>
                <a:spcPct val="150000"/>
              </a:lnSpc>
              <a:buNone/>
            </a:pPr>
            <a:r>
              <a:rPr lang="fa-IR" sz="2799" b="1" dirty="0" smtClean="0">
                <a:cs typeface="B Mitra" panose="00000400000000000000" pitchFamily="2" charset="-78"/>
              </a:rPr>
              <a:t>2. متر </a:t>
            </a:r>
            <a:r>
              <a:rPr lang="fa-IR" sz="2799" b="1" dirty="0">
                <a:cs typeface="B Mitra" panose="00000400000000000000" pitchFamily="2" charset="-78"/>
              </a:rPr>
              <a:t>نواري را دور بزرگترين قطر ساق پاي چپ قرار دهيد.</a:t>
            </a:r>
          </a:p>
          <a:p>
            <a:pPr marL="0" indent="0" algn="r" rtl="1">
              <a:lnSpc>
                <a:spcPct val="150000"/>
              </a:lnSpc>
              <a:buNone/>
              <a:tabLst>
                <a:tab pos="450738" algn="l"/>
              </a:tabLst>
            </a:pPr>
            <a:r>
              <a:rPr lang="fa-IR" sz="2799" b="1" dirty="0">
                <a:cs typeface="B Mitra" panose="00000400000000000000" pitchFamily="2" charset="-78"/>
              </a:rPr>
              <a:t>3</a:t>
            </a:r>
            <a:r>
              <a:rPr lang="fa-IR" sz="2799" b="1" dirty="0" smtClean="0">
                <a:cs typeface="B Mitra" panose="00000400000000000000" pitchFamily="2" charset="-78"/>
              </a:rPr>
              <a:t>. </a:t>
            </a:r>
            <a:r>
              <a:rPr lang="fa-IR" sz="2799" b="1" dirty="0">
                <a:cs typeface="B Mitra" panose="00000400000000000000" pitchFamily="2" charset="-78"/>
              </a:rPr>
              <a:t>	نوار را به نرمي بکشيد. نه آنقدر محکم که روي بافت، فشار بياورد.</a:t>
            </a:r>
          </a:p>
          <a:p>
            <a:pPr marL="0" indent="0" algn="r" rtl="1">
              <a:lnSpc>
                <a:spcPct val="150000"/>
              </a:lnSpc>
              <a:buNone/>
              <a:tabLst>
                <a:tab pos="450738" algn="l"/>
              </a:tabLst>
            </a:pPr>
            <a:r>
              <a:rPr lang="fa-IR" sz="2799" b="1" dirty="0">
                <a:cs typeface="B Mitra" panose="00000400000000000000" pitchFamily="2" charset="-78"/>
              </a:rPr>
              <a:t>4</a:t>
            </a:r>
            <a:r>
              <a:rPr lang="fa-IR" sz="2799" b="1" dirty="0" smtClean="0">
                <a:cs typeface="B Mitra" panose="00000400000000000000" pitchFamily="2" charset="-78"/>
              </a:rPr>
              <a:t>. </a:t>
            </a:r>
            <a:r>
              <a:rPr lang="fa-IR" sz="2799" b="1" dirty="0">
                <a:cs typeface="B Mitra" panose="00000400000000000000" pitchFamily="2" charset="-78"/>
              </a:rPr>
              <a:t>	اندازه روي نوار را بخوانيد و به دقت (به نزديکترين 0.1 </a:t>
            </a:r>
            <a:r>
              <a:rPr lang="fa-IR" sz="2799" b="1" dirty="0" smtClean="0">
                <a:cs typeface="B Mitra" panose="00000400000000000000" pitchFamily="2" charset="-78"/>
              </a:rPr>
              <a:t>سانتيمتر</a:t>
            </a:r>
            <a:r>
              <a:rPr lang="fa-IR" sz="2799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!!!</a:t>
            </a:r>
            <a:r>
              <a:rPr lang="fa-IR" sz="2799" b="1" dirty="0" smtClean="0">
                <a:cs typeface="B Mitra" panose="00000400000000000000" pitchFamily="2" charset="-78"/>
              </a:rPr>
              <a:t>) </a:t>
            </a:r>
            <a:r>
              <a:rPr lang="fa-IR" sz="2799" b="1" dirty="0">
                <a:cs typeface="B Mitra" panose="00000400000000000000" pitchFamily="2" charset="-78"/>
              </a:rPr>
              <a:t>بنويسيد. </a:t>
            </a:r>
          </a:p>
          <a:p>
            <a:pPr marL="0" indent="0" algn="r" defTabSz="450738" rtl="1">
              <a:lnSpc>
                <a:spcPct val="150000"/>
              </a:lnSpc>
              <a:buNone/>
            </a:pPr>
            <a:r>
              <a:rPr lang="fa-IR" sz="2799" b="1" dirty="0" smtClean="0">
                <a:cs typeface="B Mitra" panose="00000400000000000000" pitchFamily="2" charset="-78"/>
              </a:rPr>
              <a:t>5. در </a:t>
            </a:r>
            <a:r>
              <a:rPr lang="fa-IR" sz="2799" b="1" dirty="0">
                <a:cs typeface="B Mitra" panose="00000400000000000000" pitchFamily="2" charset="-78"/>
              </a:rPr>
              <a:t>اندازه گيري مجدد، نبايد بيش از 0.5سانتي </a:t>
            </a:r>
            <a:r>
              <a:rPr lang="fa-IR" sz="2799" b="1" dirty="0" smtClean="0">
                <a:cs typeface="B Mitra" panose="00000400000000000000" pitchFamily="2" charset="-78"/>
              </a:rPr>
              <a:t>متر </a:t>
            </a:r>
            <a:r>
              <a:rPr lang="fa-IR" sz="2799" b="1" dirty="0" smtClean="0">
                <a:solidFill>
                  <a:srgbClr val="FF0000"/>
                </a:solidFill>
                <a:cs typeface="B Mitra" panose="00000400000000000000" pitchFamily="2" charset="-78"/>
              </a:rPr>
              <a:t>!!!</a:t>
            </a:r>
            <a:r>
              <a:rPr lang="fa-IR" sz="2799" b="1" dirty="0" smtClean="0">
                <a:cs typeface="B Mitra" panose="00000400000000000000" pitchFamily="2" charset="-78"/>
              </a:rPr>
              <a:t> </a:t>
            </a:r>
            <a:r>
              <a:rPr lang="fa-IR" sz="2799" b="1" dirty="0">
                <a:cs typeface="B Mitra" panose="00000400000000000000" pitchFamily="2" charset="-78"/>
              </a:rPr>
              <a:t>اختلاف وجود داشته باشد.</a:t>
            </a:r>
          </a:p>
          <a:p>
            <a:pPr marL="0" indent="0" algn="r" rtl="1">
              <a:lnSpc>
                <a:spcPct val="150000"/>
              </a:lnSpc>
              <a:buNone/>
            </a:pPr>
            <a:endParaRPr lang="fa-IR" sz="2799" b="1" dirty="0">
              <a:cs typeface="B Mitra" panose="00000400000000000000" pitchFamily="2" charset="-78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97018"/>
            <a:ext cx="3772768" cy="27627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5065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3651863"/>
              </p:ext>
            </p:extLst>
          </p:nvPr>
        </p:nvGraphicFramePr>
        <p:xfrm>
          <a:off x="1" y="17227"/>
          <a:ext cx="12188823" cy="684271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0397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726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3180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3769"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نتيجه ارزيابي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طبقه بندي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اقدام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736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توصیه ها ،اقدامات درمانی،ارجاع،پیگیری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203713"/>
                  </a:ext>
                </a:extLst>
              </a:tr>
              <a:tr h="2750291">
                <a:tc>
                  <a:txBody>
                    <a:bodyPr/>
                    <a:lstStyle/>
                    <a:p>
                      <a:pPr indent="-8953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7- 0</a:t>
                      </a: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indent="-8953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امتياز</a:t>
                      </a: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45720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مبتلا به</a:t>
                      </a: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/>
                      </a:r>
                      <a:b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</a:br>
                      <a:r>
                        <a:rPr lang="ar-SA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سوء تغذيه</a:t>
                      </a: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آمو</a:t>
                      </a:r>
                      <a:r>
                        <a:rPr lang="ar-SA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زش تغذیه سالم </a:t>
                      </a:r>
                      <a:endParaRPr lang="en-US" sz="19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ar-SA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تاکید برای شرکت درکلاس های آموزش گروهی کارشناس تغذیه مرکز (آموزش گروهی سوء تغذیه سالمندی و گروه های غذایی)</a:t>
                      </a:r>
                      <a:endParaRPr lang="fa-IR" sz="19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ar-SA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ارجاع به پزشک جهت انجام بررسی ها و اقدامات پزشکی  </a:t>
                      </a:r>
                      <a:endParaRPr lang="en-US" sz="19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ar-SA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ارجاع به کارشناس تغذیه جهت اجرای مراقبت های تغذیه </a:t>
                      </a:r>
                      <a:r>
                        <a:rPr lang="ar-SA" sz="19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ای</a:t>
                      </a:r>
                      <a:r>
                        <a:rPr lang="en-US" sz="19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  <a:r>
                        <a:rPr lang="fa-IR" sz="1900" b="1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ar-SA" sz="19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مراقب </a:t>
                      </a:r>
                      <a:r>
                        <a:rPr lang="fa-IR" sz="19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باید </a:t>
                      </a:r>
                      <a:r>
                        <a:rPr lang="fa-IR" sz="19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بار اول </a:t>
                      </a:r>
                      <a:r>
                        <a:rPr lang="fa-IR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سالمند را از نظر مراجعه به کارشناس تغذیه پیگیری </a:t>
                      </a:r>
                      <a:r>
                        <a:rPr lang="fa-IR" sz="19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نماید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9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مکمل</a:t>
                      </a:r>
                      <a:endParaRPr lang="en-US" sz="19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89777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با هر امتیاز </a:t>
                      </a:r>
                      <a:r>
                        <a:rPr lang="en-US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MNA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مبتلا به دیابت، فشار خون بالا، دیس لیپیدمی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آموزش  تغذیه بر حسب مشکل توسط مراقب سلامت (در مراکزی که کارشناس تغذیه حضور ندارد )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تاکید برای شرکت در کلاسهای آموزش گروهی کارشناس تغذیه مرکز (آموزش گروهی سوءتغذیه سالمندی وگروههای غذایی)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ارجاع به پزشک جهت بررسي هاو اقدامات پزشکی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ارجاع به کارشناس تغذيه جهت اجرای مراقبتهای تغذیه ای 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مراقب باید </a:t>
                      </a:r>
                      <a:r>
                        <a:rPr lang="fa-IR" sz="19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بار اول </a:t>
                      </a:r>
                      <a:r>
                        <a:rPr lang="fa-IR" sz="19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سالمند </a:t>
                      </a:r>
                      <a:r>
                        <a:rPr lang="fa-IR" sz="19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را از نظر مراجعه به کارشناس تغذیه پیگیری </a:t>
                      </a:r>
                      <a:r>
                        <a:rPr lang="fa-IR" sz="19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نماید</a:t>
                      </a:r>
                    </a:p>
                    <a:p>
                      <a:pPr marL="80963" marR="0" indent="-80963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a-IR" sz="19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مکمل</a:t>
                      </a:r>
                      <a:endParaRPr lang="en-US" sz="1900" b="1" kern="1200" dirty="0" smtClean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794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430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83788240"/>
              </p:ext>
            </p:extLst>
          </p:nvPr>
        </p:nvGraphicFramePr>
        <p:xfrm>
          <a:off x="0" y="458095"/>
          <a:ext cx="12188825" cy="6774372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116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012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63180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1451"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نتيجه ارزيابي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طبقه بندي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اقدام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1451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توصیه ها ،اقدامات درمانی،ارجاع،پیگیری</a:t>
                      </a:r>
                    </a:p>
                  </a:txBody>
                  <a:tcPr marL="91416" marR="91416" marT="45708" marB="45708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203713"/>
                  </a:ext>
                </a:extLst>
              </a:tr>
              <a:tr h="2963093">
                <a:tc>
                  <a:txBody>
                    <a:bodyPr/>
                    <a:lstStyle/>
                    <a:p>
                      <a:pPr marL="0" marR="0" indent="-89535" algn="ctr" defTabSz="914400" rtl="1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11- 8 امتياز</a:t>
                      </a: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indent="-89535"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لاغر</a:t>
                      </a: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 معرض خطر</a:t>
                      </a: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80963" indent="-80963" algn="just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آموزش تغذیه بر حسب مشکل توسط مراقب سلامت </a:t>
                      </a:r>
                    </a:p>
                    <a:p>
                      <a:pPr marL="80963" indent="-80963" algn="just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تاکید برای شرکت درکلاس های آموزش گروهی کارشناس تغذیه مرکز </a:t>
                      </a: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(آموزش گروهی سوء تغذیه سالمندی و گروه های غذایی)</a:t>
                      </a:r>
                    </a:p>
                    <a:p>
                      <a:pPr marL="80963" indent="-80963" algn="just" defTabSz="914400" rtl="1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پیگیری برای مراجعه مجدد</a:t>
                      </a:r>
                      <a:r>
                        <a:rPr lang="fa-IR" sz="2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 3 ماه بعد </a:t>
                      </a:r>
                    </a:p>
                    <a:p>
                      <a:pPr marL="80963" indent="-80963" algn="just" defTabSz="914400" rtl="1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در صورت عدم بهبودی، ارجاع به کارشناس تغذیه جهت اجرای مراقبت های تغذیه ای </a:t>
                      </a:r>
                    </a:p>
                    <a:p>
                      <a:pPr marL="80963" indent="-80963" algn="just" defTabSz="914400" rtl="1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مراقب باید </a:t>
                      </a:r>
                      <a:r>
                        <a:rPr lang="fa-IR" sz="21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بار اول </a:t>
                      </a:r>
                      <a:r>
                        <a:rPr lang="fa-IR" sz="21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سالمند </a:t>
                      </a: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را از نظر مراجعه به کارشناس تغذیه پیگیری </a:t>
                      </a:r>
                      <a:r>
                        <a:rPr lang="fa-IR" sz="21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نماید</a:t>
                      </a:r>
                    </a:p>
                    <a:p>
                      <a:pPr marL="80963" indent="-80963" algn="just" defTabSz="914400" rtl="1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مکمل</a:t>
                      </a:r>
                      <a:endParaRPr lang="en-US" sz="21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73910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14- 12   امتياز</a:t>
                      </a: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</a:pPr>
                      <a:r>
                        <a:rPr lang="ar-SA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لاغر با امتياز مناسب</a:t>
                      </a: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marL="80963" indent="-80963" algn="r" defTabSz="914400" rtl="1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آموزش الگوی های تغذیه سالم </a:t>
                      </a:r>
                    </a:p>
                    <a:p>
                      <a:pPr marL="80963" indent="-80963" algn="r" defTabSz="914400" rtl="1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تاکید برای شرکت در کلاس آموزش گروهی هدفمند </a:t>
                      </a:r>
                    </a:p>
                    <a:p>
                      <a:pPr marL="80963" indent="-80963" algn="r" defTabSz="914400" rtl="1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پیگیری برای مراجعه</a:t>
                      </a:r>
                      <a:r>
                        <a:rPr lang="fa-IR" sz="21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3 ماه بعد </a:t>
                      </a:r>
                      <a:r>
                        <a:rPr lang="fa-IR" sz="21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و کنترل وزن و </a:t>
                      </a:r>
                      <a:r>
                        <a:rPr lang="fa-IR" sz="21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ارزیابی</a:t>
                      </a:r>
                    </a:p>
                    <a:p>
                      <a:pPr marL="80963" indent="-80963" algn="r" defTabSz="914400" rtl="1" eaLnBrk="1" latinLnBrk="0" hangingPunct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21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Nazanin" panose="00000400000000000000" pitchFamily="2" charset="-78"/>
                        </a:rPr>
                        <a:t>مکمل</a:t>
                      </a:r>
                      <a:endParaRPr lang="fa-IR" sz="21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Nazanin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794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046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>
          <a:xfrm>
            <a:off x="2999594" y="405601"/>
            <a:ext cx="6716550" cy="584999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4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نحوه ارجاع سالمندان مبتلا یا مشکوک به بیماری های مزمن </a:t>
            </a:r>
            <a:endParaRPr lang="fa-IR" altLang="fa-IR" sz="24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939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" y="1524000"/>
            <a:ext cx="11997468" cy="4876800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200000"/>
              </a:lnSpc>
              <a:spcBef>
                <a:spcPts val="0"/>
              </a:spcBef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کلیه سالمندان مبتلا به </a:t>
            </a: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دیابت، پره دیابت، دیس لیپیدمی، پرفشاری خون و سوء تغذیه چاقی و لاغری: </a:t>
            </a:r>
          </a:p>
          <a:p>
            <a:pPr algn="r" rtl="1">
              <a:lnSpc>
                <a:spcPct val="20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قطعی بودن تشخیص : </a:t>
            </a:r>
            <a:r>
              <a:rPr lang="fa-IR" altLang="fa-IR" sz="2400" dirty="0" smtClean="0">
                <a:cs typeface="B Nazanin" panose="00000400000000000000" pitchFamily="2" charset="-78"/>
              </a:rPr>
              <a:t>ارجاع همزمان به پزشک و کارشناس تغذیه</a:t>
            </a:r>
          </a:p>
          <a:p>
            <a:pPr algn="r" rtl="1">
              <a:lnSpc>
                <a:spcPct val="200000"/>
              </a:lnSpc>
              <a:spcBef>
                <a:spcPts val="0"/>
              </a:spcBef>
            </a:pPr>
            <a:r>
              <a:rPr lang="fa-IR" altLang="fa-IR" sz="2400" b="1" dirty="0" smtClean="0">
                <a:cs typeface="B Nazanin" panose="00000400000000000000" pitchFamily="2" charset="-78"/>
              </a:rPr>
              <a:t>شک در تشخیص : </a:t>
            </a:r>
            <a:r>
              <a:rPr lang="fa-IR" altLang="fa-IR" sz="2400" dirty="0" smtClean="0">
                <a:cs typeface="B Nazanin" panose="00000400000000000000" pitchFamily="2" charset="-78"/>
              </a:rPr>
              <a:t>ابتدا ارجاع به پزشک و سپس از سوی پزشک به کارشناس تغذیه ارجاع می گردد.</a:t>
            </a:r>
            <a:endParaRPr lang="fa-IR" alt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87121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F:\trustees\overal\arm\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212" y="0"/>
            <a:ext cx="1301671" cy="13016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8465" y="1066800"/>
            <a:ext cx="10991897" cy="5486400"/>
          </a:xfrm>
        </p:spPr>
        <p:txBody>
          <a:bodyPr>
            <a:normAutofit fontScale="70000" lnSpcReduction="20000"/>
          </a:bodyPr>
          <a:lstStyle/>
          <a:p>
            <a:pPr marL="0" indent="0" algn="ctr" rtl="1">
              <a:buNone/>
            </a:pPr>
            <a:endParaRPr lang="en-US" sz="1400" b="1" dirty="0">
              <a:cs typeface="B Titr" panose="00000700000000000000" pitchFamily="2" charset="-78"/>
            </a:endParaRPr>
          </a:p>
          <a:p>
            <a:pPr marL="0" indent="0" algn="ctr" rtl="1">
              <a:lnSpc>
                <a:spcPct val="170000"/>
              </a:lnSpc>
              <a:buNone/>
            </a:pPr>
            <a:r>
              <a:rPr lang="fa-IR" sz="4799" b="1" dirty="0">
                <a:cs typeface="B Titr" panose="00000700000000000000" pitchFamily="2" charset="-78"/>
              </a:rPr>
              <a:t>کارگاه باز آموزی بسته خدمتی </a:t>
            </a:r>
            <a:r>
              <a:rPr lang="fa-IR" sz="4799" b="1" dirty="0" smtClean="0">
                <a:cs typeface="B Titr" panose="00000700000000000000" pitchFamily="2" charset="-78"/>
              </a:rPr>
              <a:t>سالمندان و</a:t>
            </a:r>
            <a:endParaRPr lang="en-US" sz="4799" b="1" dirty="0" smtClean="0">
              <a:cs typeface="B Titr" panose="00000700000000000000" pitchFamily="2" charset="-78"/>
            </a:endParaRPr>
          </a:p>
          <a:p>
            <a:pPr marL="0" indent="0" algn="ctr" rtl="1">
              <a:lnSpc>
                <a:spcPct val="170000"/>
              </a:lnSpc>
              <a:buNone/>
            </a:pPr>
            <a:r>
              <a:rPr lang="fa-IR" sz="4799" b="1" dirty="0" smtClean="0">
                <a:cs typeface="B Titr" panose="00000700000000000000" pitchFamily="2" charset="-78"/>
              </a:rPr>
              <a:t> کتاب جدید تغذیه در دوران سالمندی</a:t>
            </a:r>
            <a:endParaRPr lang="en-US" sz="4799" b="1" dirty="0">
              <a:solidFill>
                <a:srgbClr val="00B050"/>
              </a:solidFill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endParaRPr lang="en-US" sz="4799" b="1" dirty="0"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4000" dirty="0">
                <a:latin typeface="Arial"/>
                <a:ea typeface="+mj-ea"/>
                <a:cs typeface="B Titr" panose="00000700000000000000" pitchFamily="2" charset="-78"/>
              </a:rPr>
              <a:t>مسئولین سلامت خانواده</a:t>
            </a:r>
          </a:p>
          <a:p>
            <a:pPr marL="0" indent="0" algn="ctr" rtl="1">
              <a:buNone/>
            </a:pPr>
            <a:r>
              <a:rPr lang="fa-IR" sz="4000" dirty="0">
                <a:latin typeface="Arial"/>
                <a:ea typeface="+mj-ea"/>
                <a:cs typeface="B Titr" panose="00000700000000000000" pitchFamily="2" charset="-78"/>
              </a:rPr>
              <a:t>کارشناسان سلامت سالمندان</a:t>
            </a:r>
          </a:p>
          <a:p>
            <a:pPr marL="0" indent="0" algn="ctr" rtl="1">
              <a:buNone/>
            </a:pPr>
            <a:r>
              <a:rPr lang="fa-IR" sz="4000" dirty="0">
                <a:latin typeface="Arial"/>
                <a:ea typeface="+mj-ea"/>
                <a:cs typeface="B Titr" panose="00000700000000000000" pitchFamily="2" charset="-78"/>
              </a:rPr>
              <a:t>مربیان </a:t>
            </a:r>
            <a:r>
              <a:rPr lang="fa-IR" sz="4000" dirty="0" smtClean="0">
                <a:latin typeface="Arial"/>
                <a:ea typeface="+mj-ea"/>
                <a:cs typeface="B Titr" panose="00000700000000000000" pitchFamily="2" charset="-78"/>
              </a:rPr>
              <a:t>بهورزی</a:t>
            </a:r>
            <a:endParaRPr lang="en-US" sz="4000" dirty="0" smtClean="0">
              <a:latin typeface="Arial"/>
              <a:ea typeface="+mj-ea"/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endParaRPr lang="en-US" sz="1466" dirty="0" smtClean="0">
              <a:latin typeface="Arial"/>
              <a:ea typeface="+mj-ea"/>
              <a:cs typeface="B Titr" panose="00000700000000000000" pitchFamily="2" charset="-78"/>
            </a:endParaRPr>
          </a:p>
          <a:p>
            <a:pPr marL="0" indent="0" algn="ctr" rtl="1">
              <a:buNone/>
            </a:pPr>
            <a:r>
              <a:rPr lang="fa-IR" sz="1466" dirty="0">
                <a:latin typeface="Arial"/>
                <a:ea typeface="+mj-ea"/>
                <a:cs typeface="B Titr" panose="00000700000000000000" pitchFamily="2" charset="-78"/>
              </a:rPr>
              <a:t/>
            </a:r>
            <a:br>
              <a:rPr lang="fa-IR" sz="1466" dirty="0">
                <a:latin typeface="Arial"/>
                <a:ea typeface="+mj-ea"/>
                <a:cs typeface="B Titr" panose="00000700000000000000" pitchFamily="2" charset="-78"/>
              </a:rPr>
            </a:br>
            <a:r>
              <a:rPr lang="fa-IR" sz="1466" dirty="0">
                <a:latin typeface="Arial"/>
                <a:ea typeface="+mj-ea"/>
                <a:cs typeface="B Titr" panose="00000700000000000000" pitchFamily="2" charset="-78"/>
              </a:rPr>
              <a:t> </a:t>
            </a:r>
            <a:r>
              <a:rPr lang="fa-IR" sz="2666" b="1" dirty="0" smtClean="0">
                <a:cs typeface="B Titr" panose="00000700000000000000" pitchFamily="2" charset="-78"/>
              </a:rPr>
              <a:t>19 و 20 </a:t>
            </a:r>
            <a:r>
              <a:rPr lang="fa-IR" sz="2666" b="1" dirty="0">
                <a:cs typeface="B Titr" panose="00000700000000000000" pitchFamily="2" charset="-78"/>
              </a:rPr>
              <a:t>تیرماه 1402</a:t>
            </a:r>
            <a:endParaRPr lang="fa-IR" dirty="0"/>
          </a:p>
        </p:txBody>
      </p:sp>
      <p:sp>
        <p:nvSpPr>
          <p:cNvPr id="5" name="Subtitle 3"/>
          <p:cNvSpPr txBox="1">
            <a:spLocks/>
          </p:cNvSpPr>
          <p:nvPr/>
        </p:nvSpPr>
        <p:spPr bwMode="auto">
          <a:xfrm>
            <a:off x="-26987" y="1301670"/>
            <a:ext cx="1930400" cy="37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B Mitra" pitchFamily="2" charset="-78"/>
              </a:rPr>
              <a:t>گروه سلامت خانواده و جمعیت </a:t>
            </a:r>
            <a:br>
              <a:rPr kumimoji="0" lang="fa-I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B Mitra" pitchFamily="2" charset="-78"/>
              </a:rPr>
            </a:br>
            <a:r>
              <a:rPr kumimoji="0" lang="fa-IR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B Mitra" pitchFamily="2" charset="-78"/>
              </a:rPr>
              <a:t>معاونت بهداشتی استان اصفهان </a:t>
            </a:r>
            <a:r>
              <a:rPr kumimoji="0" lang="en-US" altLang="en-US" sz="1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Palatino Linotype"/>
                <a:ea typeface="+mn-ea"/>
                <a:cs typeface="B Mitra" pitchFamily="2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723459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52919960"/>
              </p:ext>
            </p:extLst>
          </p:nvPr>
        </p:nvGraphicFramePr>
        <p:xfrm>
          <a:off x="-19731" y="153297"/>
          <a:ext cx="12188824" cy="6704703"/>
        </p:xfrm>
        <a:graphic>
          <a:graphicData uri="http://schemas.openxmlformats.org/drawingml/2006/table">
            <a:tbl>
              <a:tblPr rtl="1" firstRow="1" bandRow="1">
                <a:tableStyleId>{F5AB1C69-6EDB-4FF4-983F-18BD219EF322}</a:tableStyleId>
              </a:tblPr>
              <a:tblGrid>
                <a:gridCol w="12188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98740">
                <a:tc>
                  <a:txBody>
                    <a:bodyPr/>
                    <a:lstStyle/>
                    <a:p>
                      <a:pPr algn="just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1900" b="1" dirty="0">
                          <a:effectLst/>
                          <a:cs typeface="B Titr" panose="00000700000000000000" pitchFamily="2" charset="-78"/>
                        </a:rPr>
                        <a:t>     ارزيابي </a:t>
                      </a:r>
                      <a:r>
                        <a:rPr lang="ar-SA" sz="1900" b="1" dirty="0" smtClean="0">
                          <a:effectLst/>
                          <a:cs typeface="B Titr" panose="00000700000000000000" pitchFamily="2" charset="-78"/>
                        </a:rPr>
                        <a:t>سالمند با نمايه توده بدني 21 و بالاتر پرسشنامه زير (شماره دو) را تکميل نموده و بر اساس امتياز حاصله، طبقه بندي و اقدام نماييد.</a:t>
                      </a: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1141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9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4615" algn="l"/>
                          <a:tab pos="124460" algn="r"/>
                          <a:tab pos="181610" algn="r"/>
                        </a:tabLst>
                      </a:pP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1-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مصرف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ميوه روزانه شما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معمولاً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چقدر است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؟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0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= بندرت/ هرگز    </a:t>
                      </a:r>
                      <a:r>
                        <a:rPr lang="fa-IR" sz="1600" b="1" dirty="0">
                          <a:effectLst/>
                          <a:cs typeface="B Mitra" panose="00000400000000000000" pitchFamily="2" charset="-78"/>
                        </a:rPr>
                        <a:t> 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         </a:t>
                      </a:r>
                      <a:r>
                        <a:rPr lang="fa-IR" sz="1600" b="1" dirty="0">
                          <a:effectLst/>
                          <a:cs typeface="B Mitra" panose="00000400000000000000" pitchFamily="2" charset="-78"/>
                        </a:rPr>
                        <a:t>1=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 کمتر از 2 سهم    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     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2= 2 تا 4 سهم يا بيشتر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1141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9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4615" algn="l"/>
                          <a:tab pos="124460" algn="r"/>
                          <a:tab pos="181610" algn="r"/>
                        </a:tabLst>
                      </a:pP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2-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مصرف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سبزي روزانه شما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معمولاً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چقدر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است؟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= بندرت/ هرگز     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        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1= کمتر از 3 سهم  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       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2= 3 تا 5 سهم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71141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9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4615" algn="l"/>
                          <a:tab pos="124460" algn="r"/>
                          <a:tab pos="181610" algn="r"/>
                        </a:tabLst>
                      </a:pP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3-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مصرف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شير و لبنيات روزانه شما معمولاً چقدر است؟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</a:t>
                      </a:r>
                      <a:r>
                        <a:rPr lang="fa-IR" sz="1600" b="1" baseline="0" dirty="0" smtClean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= بندرت/ هرگز      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        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1= کمتر از 2 سهم      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   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2= 2 سهم يا بيشتر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71141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9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67310" algn="r"/>
                          <a:tab pos="94615" algn="l"/>
                          <a:tab pos="124460" algn="r"/>
                          <a:tab pos="181610" algn="r"/>
                        </a:tabLst>
                      </a:pP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4-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آيا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سر سفره از نمكدان استفاده مي كنيد؟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= هميشه            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         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1= گاهي          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           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2= بندرت/ هرگز   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71141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9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4615" algn="l"/>
                          <a:tab pos="124460" algn="r"/>
                          <a:tab pos="181610" algn="r"/>
                        </a:tabLst>
                      </a:pP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5-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چقدر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بطور معمول فست فود يا نوشابه هاي گازدار مصرف مي کنيد؟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= هفته اي 2 بار يا بيشتر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  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1= ماهي 1 يا 2 بار    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   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2= بندرت/ هرگز  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191504">
                <a:tc>
                  <a:txBody>
                    <a:bodyPr/>
                    <a:lstStyle/>
                    <a:p>
                      <a:pPr marL="0" lvl="0" indent="0" algn="r" rtl="1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4615" algn="l"/>
                          <a:tab pos="124460" algn="r"/>
                          <a:tab pos="181610" algn="r"/>
                        </a:tabLst>
                      </a:pP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6-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از 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چه نوع روغني معمولاً مصرف مي کنيد؟ 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0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=  فقط روغن نيمه جامد يا جامد يا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حيواني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    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1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= تلفيقي از انواع روغن هاي مايع و نيمه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جامد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           </a:t>
                      </a:r>
                    </a:p>
                    <a:p>
                      <a:pPr marL="0" lvl="0" indent="0" algn="r" rtl="1">
                        <a:lnSpc>
                          <a:spcPct val="200000"/>
                        </a:lnSpc>
                        <a:spcAft>
                          <a:spcPts val="0"/>
                        </a:spcAft>
                        <a:buFont typeface="+mj-lt"/>
                        <a:buNone/>
                        <a:tabLst>
                          <a:tab pos="94615" algn="l"/>
                          <a:tab pos="124460" algn="r"/>
                          <a:tab pos="181610" algn="r"/>
                        </a:tabLst>
                      </a:pP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2</a:t>
                      </a: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= فقط روغن مايع (معمولي و مخصوص سرخ کردني)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87613">
                <a:tc>
                  <a:txBody>
                    <a:bodyPr/>
                    <a:lstStyle/>
                    <a:p>
                      <a:pPr marL="3810" algn="r" rtl="1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مجموع امتيازات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: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600" b="1" dirty="0" smtClean="0">
                          <a:solidFill>
                            <a:srgbClr val="FF0000"/>
                          </a:solidFill>
                          <a:effectLst/>
                          <a:cs typeface="B Mitra" panose="00000400000000000000" pitchFamily="2" charset="-78"/>
                        </a:rPr>
                        <a:t>12 امتیاز</a:t>
                      </a:r>
                      <a:endParaRPr lang="en-US" sz="1600" b="1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71141">
                <a:tc>
                  <a:txBody>
                    <a:bodyPr/>
                    <a:lstStyle/>
                    <a:p>
                      <a:pPr marL="3810" algn="r" rtl="1">
                        <a:lnSpc>
                          <a:spcPct val="90000"/>
                        </a:lnSpc>
                        <a:spcAft>
                          <a:spcPts val="0"/>
                        </a:spcAft>
                        <a:tabLst>
                          <a:tab pos="94615" algn="l"/>
                        </a:tabLst>
                      </a:pPr>
                      <a:r>
                        <a:rPr lang="ar-SA" sz="1900" b="1" dirty="0">
                          <a:solidFill>
                            <a:srgbClr val="00B050"/>
                          </a:solidFill>
                          <a:effectLst/>
                          <a:cs typeface="B Mitra" panose="00000400000000000000" pitchFamily="2" charset="-78"/>
                        </a:rPr>
                        <a:t>اقدام کنيد: </a:t>
                      </a:r>
                      <a:r>
                        <a:rPr lang="ar-SA" sz="1900" b="1" dirty="0">
                          <a:solidFill>
                            <a:srgbClr val="002060"/>
                          </a:solidFill>
                          <a:effectLst/>
                          <a:cs typeface="B Mitra" panose="00000400000000000000" pitchFamily="2" charset="-78"/>
                        </a:rPr>
                        <a:t>سه عدد مگا دوز ويتامين </a:t>
                      </a:r>
                      <a:r>
                        <a:rPr lang="en-US" sz="1900" b="1" dirty="0">
                          <a:solidFill>
                            <a:srgbClr val="002060"/>
                          </a:solidFill>
                          <a:effectLst/>
                          <a:cs typeface="B Mitra" panose="00000400000000000000" pitchFamily="2" charset="-78"/>
                        </a:rPr>
                        <a:t>D </a:t>
                      </a:r>
                      <a:r>
                        <a:rPr lang="fa-IR" sz="1900" b="1" dirty="0">
                          <a:solidFill>
                            <a:srgbClr val="002060"/>
                          </a:solidFill>
                          <a:effectLst/>
                          <a:cs typeface="B Mitra" panose="00000400000000000000" pitchFamily="2" charset="-78"/>
                        </a:rPr>
                        <a:t> و 90 عدد مکمل کلسيم، يا کلسيم </a:t>
                      </a:r>
                      <a:r>
                        <a:rPr lang="en-US" sz="1900" b="1" dirty="0">
                          <a:solidFill>
                            <a:srgbClr val="002060"/>
                          </a:solidFill>
                          <a:effectLst/>
                          <a:cs typeface="B Mitra" panose="00000400000000000000" pitchFamily="2" charset="-78"/>
                        </a:rPr>
                        <a:t>D</a:t>
                      </a:r>
                      <a:r>
                        <a:rPr lang="fa-IR" sz="1900" b="1" dirty="0">
                          <a:solidFill>
                            <a:srgbClr val="002060"/>
                          </a:solidFill>
                          <a:effectLst/>
                          <a:cs typeface="B Mitra" panose="00000400000000000000" pitchFamily="2" charset="-78"/>
                        </a:rPr>
                        <a:t> را براي مصرف سه ماه به سالمند تحويل دهيد.</a:t>
                      </a:r>
                      <a:endParaRPr lang="en-US" sz="1900" b="1" dirty="0">
                        <a:solidFill>
                          <a:srgbClr val="00206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0841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>
          <a:xfrm>
            <a:off x="2999594" y="405601"/>
            <a:ext cx="6716550" cy="584999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4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تعریف سهم های مواد غذایی</a:t>
            </a:r>
            <a:endParaRPr lang="fa-IR" altLang="fa-IR" sz="24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939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" y="1143000"/>
            <a:ext cx="11997468" cy="5257800"/>
          </a:xfrm>
        </p:spPr>
        <p:txBody>
          <a:bodyPr>
            <a:normAutofit fontScale="92500" lnSpcReduction="10000"/>
          </a:bodyPr>
          <a:lstStyle/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b="1" dirty="0" smtClean="0">
                <a:cs typeface="B Nazanin" panose="00000400000000000000" pitchFamily="2" charset="-78"/>
              </a:rPr>
              <a:t>هر </a:t>
            </a:r>
            <a:r>
              <a:rPr lang="fa-IR" altLang="fa-IR" sz="2400" b="1" dirty="0">
                <a:cs typeface="B Nazanin" panose="00000400000000000000" pitchFamily="2" charset="-78"/>
              </a:rPr>
              <a:t>یک </a:t>
            </a:r>
            <a:r>
              <a:rPr lang="fa-IR" alt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سهم میوه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معادل:</a:t>
            </a: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- یک </a:t>
            </a:r>
            <a:r>
              <a:rPr lang="fa-IR" altLang="fa-IR" sz="2400" dirty="0">
                <a:cs typeface="B Nazanin" panose="00000400000000000000" pitchFamily="2" charset="-78"/>
              </a:rPr>
              <a:t>عدد سیب متوسط </a:t>
            </a:r>
            <a:r>
              <a:rPr lang="fa-IR" altLang="fa-IR" sz="2400" dirty="0" smtClean="0">
                <a:cs typeface="B Nazanin" panose="00000400000000000000" pitchFamily="2" charset="-78"/>
              </a:rPr>
              <a:t>   </a:t>
            </a:r>
            <a:r>
              <a:rPr lang="fa-IR" altLang="fa-IR" sz="33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یا</a:t>
            </a:r>
            <a:endParaRPr lang="fa-IR" altLang="fa-IR" sz="24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fa-IR" altLang="fa-IR" sz="2400" dirty="0" smtClean="0">
                <a:cs typeface="B Nazanin" panose="00000400000000000000" pitchFamily="2" charset="-78"/>
              </a:rPr>
              <a:t>همین </a:t>
            </a:r>
            <a:r>
              <a:rPr lang="fa-IR" altLang="fa-IR" sz="2400" dirty="0">
                <a:cs typeface="B Nazanin" panose="00000400000000000000" pitchFamily="2" charset="-78"/>
              </a:rPr>
              <a:t>مقدار از هر میوه </a:t>
            </a:r>
            <a:r>
              <a:rPr lang="fa-IR" altLang="fa-IR" sz="2400" dirty="0" smtClean="0">
                <a:cs typeface="B Nazanin" panose="00000400000000000000" pitchFamily="2" charset="-78"/>
              </a:rPr>
              <a:t>دیگر</a:t>
            </a: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endParaRPr lang="fa-IR" alt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b="1" dirty="0" smtClean="0">
                <a:cs typeface="B Nazanin" panose="00000400000000000000" pitchFamily="2" charset="-78"/>
              </a:rPr>
              <a:t>هر </a:t>
            </a:r>
            <a:r>
              <a:rPr lang="fa-IR" altLang="fa-IR" sz="2400" b="1" dirty="0">
                <a:cs typeface="B Nazanin" panose="00000400000000000000" pitchFamily="2" charset="-78"/>
              </a:rPr>
              <a:t>یک </a:t>
            </a:r>
            <a:r>
              <a:rPr lang="fa-IR" alt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سهم سبزی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معادل: </a:t>
            </a: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- یک </a:t>
            </a:r>
            <a:r>
              <a:rPr lang="fa-IR" altLang="fa-IR" sz="2400" dirty="0">
                <a:cs typeface="B Nazanin" panose="00000400000000000000" pitchFamily="2" charset="-78"/>
              </a:rPr>
              <a:t>عدد سبزی غیربرگی متوسط مانند </a:t>
            </a:r>
            <a:r>
              <a:rPr lang="fa-IR" altLang="fa-IR" sz="2400" dirty="0" smtClean="0">
                <a:cs typeface="B Nazanin" panose="00000400000000000000" pitchFamily="2" charset="-78"/>
              </a:rPr>
              <a:t>گوجه فرنگی</a:t>
            </a:r>
            <a:r>
              <a:rPr lang="fa-IR" altLang="fa-IR" sz="2400" dirty="0">
                <a:cs typeface="B Nazanin" panose="00000400000000000000" pitchFamily="2" charset="-78"/>
              </a:rPr>
              <a:t>، بادنجان یا </a:t>
            </a:r>
            <a:r>
              <a:rPr lang="fa-IR" altLang="fa-IR" sz="2400" dirty="0" smtClean="0">
                <a:cs typeface="B Nazanin" panose="00000400000000000000" pitchFamily="2" charset="-78"/>
              </a:rPr>
              <a:t>هویج     </a:t>
            </a:r>
            <a:r>
              <a:rPr lang="fa-IR" altLang="fa-IR" sz="33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یا</a:t>
            </a:r>
            <a:endParaRPr lang="fa-IR" altLang="fa-IR" sz="2400" b="1" dirty="0" smtClean="0">
              <a:solidFill>
                <a:srgbClr val="FF0000"/>
              </a:solidFill>
              <a:cs typeface="B Nazanin" panose="00000400000000000000" pitchFamily="2" charset="-78"/>
            </a:endParaRP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- یک </a:t>
            </a:r>
            <a:r>
              <a:rPr lang="fa-IR" altLang="fa-IR" sz="2400" dirty="0">
                <a:cs typeface="B Nazanin" panose="00000400000000000000" pitchFamily="2" charset="-78"/>
              </a:rPr>
              <a:t>لیوان سبزی برگی نظیر سبزی خوردن یا کاهو </a:t>
            </a:r>
            <a:endParaRPr lang="fa-IR" alt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endParaRPr lang="fa-IR" altLang="fa-IR" sz="2400" dirty="0" smtClean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b="1" dirty="0" smtClean="0">
                <a:cs typeface="B Nazanin" panose="00000400000000000000" pitchFamily="2" charset="-78"/>
              </a:rPr>
              <a:t>هر </a:t>
            </a:r>
            <a:r>
              <a:rPr lang="fa-IR" altLang="fa-IR" sz="2400" b="1" dirty="0">
                <a:cs typeface="B Nazanin" panose="00000400000000000000" pitchFamily="2" charset="-78"/>
              </a:rPr>
              <a:t>یک سهم </a:t>
            </a: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شیر </a:t>
            </a:r>
            <a:r>
              <a:rPr lang="fa-IR" alt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و لبنیات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 </a:t>
            </a:r>
            <a:r>
              <a:rPr lang="fa-IR" altLang="fa-IR" sz="2400" b="1" dirty="0">
                <a:cs typeface="B Nazanin" panose="00000400000000000000" pitchFamily="2" charset="-78"/>
              </a:rPr>
              <a:t>معادل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:</a:t>
            </a:r>
          </a:p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400" dirty="0" smtClean="0">
                <a:cs typeface="B Nazanin" panose="00000400000000000000" pitchFamily="2" charset="-78"/>
              </a:rPr>
              <a:t>- یک لیوان شیر (250 </a:t>
            </a:r>
            <a:r>
              <a:rPr lang="fa-IR" altLang="fa-IR" sz="2400" dirty="0">
                <a:cs typeface="B Nazanin" panose="00000400000000000000" pitchFamily="2" charset="-78"/>
              </a:rPr>
              <a:t>- 200 میلی </a:t>
            </a:r>
            <a:r>
              <a:rPr lang="fa-IR" altLang="fa-IR" sz="2400" dirty="0" smtClean="0">
                <a:cs typeface="B Nazanin" panose="00000400000000000000" pitchFamily="2" charset="-78"/>
              </a:rPr>
              <a:t>لیتر) </a:t>
            </a:r>
            <a:r>
              <a:rPr lang="fa-IR" altLang="fa-IR" sz="3300" b="1" dirty="0">
                <a:solidFill>
                  <a:srgbClr val="FF0000"/>
                </a:solidFill>
                <a:cs typeface="B Nazanin" panose="00000400000000000000" pitchFamily="2" charset="-78"/>
              </a:rPr>
              <a:t>یا</a:t>
            </a:r>
            <a:endParaRPr lang="fa-IR" altLang="fa-IR" sz="2400" dirty="0" smtClean="0">
              <a:cs typeface="B Nazanin" panose="00000400000000000000" pitchFamily="2" charset="-78"/>
            </a:endParaRPr>
          </a:p>
          <a:p>
            <a:pPr algn="r" rtl="1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fa-IR" altLang="fa-IR" sz="2400" dirty="0" smtClean="0">
                <a:cs typeface="B Nazanin" panose="00000400000000000000" pitchFamily="2" charset="-78"/>
              </a:rPr>
              <a:t>یک لیوان ماست (250 </a:t>
            </a:r>
            <a:r>
              <a:rPr lang="fa-IR" altLang="fa-IR" sz="2400" dirty="0">
                <a:cs typeface="B Nazanin" panose="00000400000000000000" pitchFamily="2" charset="-78"/>
              </a:rPr>
              <a:t>- 200 میلی </a:t>
            </a:r>
            <a:r>
              <a:rPr lang="fa-IR" altLang="fa-IR" sz="2400" dirty="0" smtClean="0">
                <a:cs typeface="B Nazanin" panose="00000400000000000000" pitchFamily="2" charset="-78"/>
              </a:rPr>
              <a:t>لیتر) </a:t>
            </a:r>
            <a:r>
              <a:rPr lang="fa-IR" altLang="fa-IR" sz="33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یا</a:t>
            </a:r>
          </a:p>
          <a:p>
            <a:pPr algn="r" rtl="1">
              <a:lnSpc>
                <a:spcPct val="120000"/>
              </a:lnSpc>
              <a:spcBef>
                <a:spcPts val="0"/>
              </a:spcBef>
              <a:buFontTx/>
              <a:buChar char="-"/>
            </a:pPr>
            <a:r>
              <a:rPr lang="fa-IR" altLang="fa-IR" sz="2400" dirty="0" smtClean="0">
                <a:cs typeface="B Nazanin" panose="00000400000000000000" pitchFamily="2" charset="-78"/>
              </a:rPr>
              <a:t>45 گرم</a:t>
            </a:r>
            <a:r>
              <a:rPr lang="fa-IR" altLang="fa-IR" sz="2400" dirty="0">
                <a:cs typeface="B Nazanin" panose="00000400000000000000" pitchFamily="2" charset="-78"/>
              </a:rPr>
              <a:t> پنیر </a:t>
            </a:r>
            <a:r>
              <a:rPr lang="fa-IR" altLang="fa-IR" sz="2400" dirty="0" smtClean="0">
                <a:cs typeface="B Nazanin" panose="00000400000000000000" pitchFamily="2" charset="-78"/>
              </a:rPr>
              <a:t> (معادل </a:t>
            </a:r>
            <a:r>
              <a:rPr lang="fa-IR" altLang="fa-IR" sz="2400" dirty="0">
                <a:cs typeface="B Nazanin" panose="00000400000000000000" pitchFamily="2" charset="-78"/>
              </a:rPr>
              <a:t>5/ 1 قوطی </a:t>
            </a:r>
            <a:r>
              <a:rPr lang="fa-IR" altLang="fa-IR" sz="2400" dirty="0" smtClean="0">
                <a:cs typeface="B Nazanin" panose="00000400000000000000" pitchFamily="2" charset="-78"/>
              </a:rPr>
              <a:t>کبریت)</a:t>
            </a:r>
            <a:endParaRPr lang="fa-IR" alt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526199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0850185"/>
              </p:ext>
            </p:extLst>
          </p:nvPr>
        </p:nvGraphicFramePr>
        <p:xfrm>
          <a:off x="303212" y="1219200"/>
          <a:ext cx="11602556" cy="4586115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72253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609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99922">
                  <a:extLst>
                    <a:ext uri="{9D8B030D-6E8A-4147-A177-3AD203B41FA5}">
                      <a16:colId xmlns:a16="http://schemas.microsoft.com/office/drawing/2014/main" val="3586535030"/>
                    </a:ext>
                  </a:extLst>
                </a:gridCol>
              </a:tblGrid>
              <a:tr h="814215">
                <a:tc gridSpan="2">
                  <a:txBody>
                    <a:bodyPr/>
                    <a:lstStyle/>
                    <a:p>
                      <a:pPr marL="8890" marR="73025" algn="ctr" rtl="1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fa-IR" sz="16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نتيجه ارزيابي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طبقه بندي</a:t>
                      </a:r>
                      <a:endParaRPr lang="en-US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03505" algn="r"/>
                          <a:tab pos="160655" algn="r"/>
                        </a:tabLst>
                      </a:pPr>
                      <a:endParaRPr lang="fa-IR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  <a:p>
                      <a:pPr marL="0" lvl="0" indent="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03505" algn="r"/>
                          <a:tab pos="160655" algn="r"/>
                        </a:tabLst>
                      </a:pPr>
                      <a:r>
                        <a:rPr lang="fa-IR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توصيه ها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51599">
                <a:tc>
                  <a:txBody>
                    <a:bodyPr/>
                    <a:lstStyle/>
                    <a:p>
                      <a:pPr marL="8890" marR="73025" algn="ctr" defTabSz="914400" rtl="1" eaLnBrk="1" latinLnBrk="0" hangingPunct="1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ar-SA" sz="1800" kern="12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نمايه توده بدني 30 و بالاتر</a:t>
                      </a:r>
                      <a:endParaRPr lang="en-US" sz="1800" kern="12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ar-SA" sz="2000" b="1" dirty="0">
                          <a:effectLst/>
                          <a:cs typeface="B Titr" panose="00000700000000000000" pitchFamily="2" charset="-78"/>
                        </a:rPr>
                        <a:t>چاق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ar-SA" sz="1600" b="1" dirty="0">
                          <a:effectLst/>
                          <a:cs typeface="B Mitra" panose="00000400000000000000" pitchFamily="2" charset="-78"/>
                        </a:rPr>
                        <a:t>با هر </a:t>
                      </a:r>
                      <a:r>
                        <a:rPr lang="ar-SA" sz="1600" b="1" dirty="0" smtClean="0">
                          <a:effectLst/>
                          <a:cs typeface="B Mitra" panose="00000400000000000000" pitchFamily="2" charset="-78"/>
                        </a:rPr>
                        <a:t>امتياز</a:t>
                      </a:r>
                      <a:r>
                        <a:rPr lang="fa-IR" sz="1600" b="1" dirty="0" smtClean="0">
                          <a:effectLst/>
                          <a:cs typeface="B Mitra" panose="00000400000000000000" pitchFamily="2" charset="-78"/>
                        </a:rPr>
                        <a:t> پرسشنامه</a:t>
                      </a:r>
                      <a:endParaRPr lang="en-US" sz="16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3188" algn="r"/>
                          <a:tab pos="160338" algn="r"/>
                          <a:tab pos="182563" algn="l"/>
                        </a:tabLst>
                      </a:pP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آموزش تغذیه به سالمند </a:t>
                      </a:r>
                      <a:r>
                        <a:rPr lang="fa-IR" sz="19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</a:t>
                      </a: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همراه وی برحسب مشکل توسط مراقب سلامت</a:t>
                      </a:r>
                    </a:p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3188" algn="r"/>
                          <a:tab pos="160338" algn="r"/>
                          <a:tab pos="182563" algn="l"/>
                        </a:tabLst>
                      </a:pP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تشويق براي شرکت در کلاس هاي آموزش گروهی کارشناس تغذیه  </a:t>
                      </a:r>
                    </a:p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3188" algn="r"/>
                          <a:tab pos="160338" algn="r"/>
                          <a:tab pos="182563" algn="l"/>
                        </a:tabLst>
                      </a:pP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ارجاع به پزشک جهت بررسي ها</a:t>
                      </a:r>
                      <a:r>
                        <a:rPr lang="fa-IR" sz="19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اقدامات پزشکی</a:t>
                      </a:r>
                    </a:p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3188" algn="r"/>
                          <a:tab pos="160338" algn="r"/>
                          <a:tab pos="182563" algn="l"/>
                        </a:tabLst>
                      </a:pP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ارجاع مستقیم به کارشناس تغذيه جهت اجرای مراقبتهای تغذیه </a:t>
                      </a:r>
                      <a:r>
                        <a:rPr lang="fa-IR" sz="19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ای</a:t>
                      </a:r>
                      <a:endParaRPr lang="fa-IR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3188" algn="r"/>
                          <a:tab pos="160338" algn="r"/>
                          <a:tab pos="182563" algn="l"/>
                        </a:tabLst>
                      </a:pP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پیگیری مراقب جهت مراجعه به کارشناس تغذیه </a:t>
                      </a:r>
                      <a:r>
                        <a:rPr lang="fa-IR" sz="16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(لازم است کارشناس نیز مراجعه فرد به مرکز را از مراقب  پیگیری نماید</a:t>
                      </a:r>
                      <a:r>
                        <a:rPr lang="fa-IR" sz="16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)</a:t>
                      </a:r>
                    </a:p>
                    <a:p>
                      <a:pPr marL="80963" marR="0" lvl="0" indent="-80963" algn="just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103188" algn="r"/>
                          <a:tab pos="160338" algn="r"/>
                          <a:tab pos="182563" algn="l"/>
                        </a:tabLst>
                        <a:defRPr/>
                      </a:pPr>
                      <a:r>
                        <a:rPr lang="fa-IR" sz="16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س</a:t>
                      </a:r>
                      <a:r>
                        <a:rPr lang="fa-IR" sz="16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ه عدد مگا دوز ويتامين </a:t>
                      </a:r>
                      <a:r>
                        <a:rPr lang="en-US" sz="16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D </a:t>
                      </a:r>
                      <a:r>
                        <a:rPr lang="fa-IR" sz="16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90 عدد مکمل کلسيم، يا کلسيم </a:t>
                      </a:r>
                      <a:r>
                        <a:rPr lang="en-US" sz="16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D </a:t>
                      </a:r>
                      <a:r>
                        <a:rPr lang="fa-IR" sz="16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را براي مصرف سه ماه به سالمند تحويل دهيد</a:t>
                      </a:r>
                    </a:p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03188" algn="r"/>
                          <a:tab pos="160338" algn="r"/>
                          <a:tab pos="182563" algn="l"/>
                        </a:tabLst>
                      </a:pPr>
                      <a:r>
                        <a:rPr lang="fa-IR" sz="19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ادامه </a:t>
                      </a:r>
                      <a:r>
                        <a:rPr lang="fa-IR" sz="19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مراقبت ها مطابق بسته </a:t>
                      </a:r>
                      <a:r>
                        <a:rPr lang="fa-IR" sz="19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خدمت</a:t>
                      </a:r>
                    </a:p>
                    <a:p>
                      <a:pPr marL="0" lvl="0" indent="0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None/>
                        <a:tabLst>
                          <a:tab pos="103188" algn="r"/>
                          <a:tab pos="160338" algn="r"/>
                          <a:tab pos="182563" algn="l"/>
                        </a:tabLst>
                      </a:pPr>
                      <a:r>
                        <a:rPr lang="fa-IR" sz="19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چهار مشکل !!!!</a:t>
                      </a:r>
                      <a:endParaRPr lang="fa-IR" sz="19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49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16325545"/>
              </p:ext>
            </p:extLst>
          </p:nvPr>
        </p:nvGraphicFramePr>
        <p:xfrm>
          <a:off x="150814" y="782802"/>
          <a:ext cx="12001337" cy="5160797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9109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08887">
                  <a:extLst>
                    <a:ext uri="{9D8B030D-6E8A-4147-A177-3AD203B41FA5}">
                      <a16:colId xmlns:a16="http://schemas.microsoft.com/office/drawing/2014/main" val="3801674061"/>
                    </a:ext>
                  </a:extLst>
                </a:gridCol>
                <a:gridCol w="10945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7869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72745">
                <a:tc rowSpan="2" gridSpan="2"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نتيجه ارزيابي</a:t>
                      </a:r>
                    </a:p>
                  </a:txBody>
                  <a:tcPr marL="91416" marR="91416" marT="45708" marB="457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طبقه بندي</a:t>
                      </a:r>
                    </a:p>
                  </a:txBody>
                  <a:tcPr marL="91416" marR="91416" marT="45708" marB="457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اقدام</a:t>
                      </a:r>
                    </a:p>
                  </a:txBody>
                  <a:tcPr marL="91416" marR="91416" marT="45708" marB="457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72745">
                <a:tc gridSpan="2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900" dirty="0">
                          <a:solidFill>
                            <a:schemeClr val="tx1"/>
                          </a:solidFill>
                          <a:cs typeface="B Titr" panose="00000700000000000000" pitchFamily="2" charset="-78"/>
                        </a:rPr>
                        <a:t>توصیه ها ،اقدامات درمانی،ارجاع،پیگیری</a:t>
                      </a:r>
                    </a:p>
                  </a:txBody>
                  <a:tcPr marL="91416" marR="91416" marT="45708" marB="4570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7203713"/>
                  </a:ext>
                </a:extLst>
              </a:tr>
              <a:tr h="4215307">
                <a:tc>
                  <a:txBody>
                    <a:bodyPr/>
                    <a:lstStyle/>
                    <a:p>
                      <a:pPr marL="8890" marR="73025" algn="ctr" defTabSz="914400" rtl="1" eaLnBrk="1" latinLnBrk="0" hangingPunct="1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fa-IR" sz="2000" kern="12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با هر </a:t>
                      </a:r>
                      <a:r>
                        <a:rPr lang="en-US" sz="2000" kern="12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BMI</a:t>
                      </a:r>
                    </a:p>
                    <a:p>
                      <a:pPr marL="8890" marR="73025" algn="ctr" defTabSz="914400" rtl="1" eaLnBrk="1" latinLnBrk="0" hangingPunct="1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endParaRPr lang="en-US" sz="1600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مبتلا به دیابت، فشار خون بالا، دیس لیپیدمی</a:t>
                      </a: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9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هر امتیاز پرسشنامه</a:t>
                      </a: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آموزش 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تغذیه به سالمند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همراه وی برحسب مشکل توسط مراقب سلامت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تشويق براي شرکت در کلاس هاي آموزش گروهی کارشناس تغذیه  (مانند آموزش</a:t>
                      </a:r>
                      <a:r>
                        <a:rPr lang="fa-IR" sz="1800" b="1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تغذیه در بیماریها)</a:t>
                      </a:r>
                      <a:endParaRPr lang="fa-IR" sz="18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ارجاع به پزشک جهت انجام بررسی ها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اقدامات 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پزشکی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8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ارجاع مستقیم به کارشناس تغذيه جهت اجرای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مراقبت های 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تغذیه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ای </a:t>
                      </a:r>
                      <a:endParaRPr lang="fa-IR" sz="1800" b="1" kern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پیگیری </a:t>
                      </a:r>
                      <a:r>
                        <a:rPr lang="fa-IR" sz="18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بار اول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مراقب 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جهت مراجعه به کارشناس تغذیه (لازم است کارشناس نیز مراجعه فرد به مرکز را از مراقب  پیگیری نماید)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ادامه مراقبت ها مطابق بسته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خدمت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س</a:t>
                      </a:r>
                      <a:r>
                        <a:rPr lang="fa-IR" sz="18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ه عدد مگا دوز ويتامين </a:t>
                      </a:r>
                      <a:r>
                        <a:rPr lang="en-US" sz="18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D </a:t>
                      </a:r>
                      <a:r>
                        <a:rPr lang="fa-IR" sz="18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90 عدد مکمل کلسيم، يا کلسيم </a:t>
                      </a:r>
                      <a:r>
                        <a:rPr lang="en-US" sz="18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D </a:t>
                      </a:r>
                      <a:r>
                        <a:rPr lang="fa-IR" sz="1800" b="1" kern="120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را براي مصرف سه ماه به سالمند تحويل دهيد</a:t>
                      </a:r>
                    </a:p>
                    <a:p>
                      <a:pPr marL="80963" indent="-80963" algn="r" rtl="1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</a:pP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پیگیری 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مراقب جهت بررسی فرد از نظر مراجعه به پزشک </a:t>
                      </a:r>
                      <a:r>
                        <a:rPr lang="fa-IR" sz="1800" b="1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کارشناس </a:t>
                      </a:r>
                      <a:r>
                        <a:rPr lang="fa-IR" sz="1800" b="1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تغذیه </a:t>
                      </a:r>
                      <a:endParaRPr lang="fa-IR" sz="1800" b="1" kern="120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80963" marR="0" lvl="0" indent="-80963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fa-IR" sz="18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چهار مشکل !!!!</a:t>
                      </a: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837948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0740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46684195"/>
              </p:ext>
            </p:extLst>
          </p:nvPr>
        </p:nvGraphicFramePr>
        <p:xfrm>
          <a:off x="394912" y="328507"/>
          <a:ext cx="11602556" cy="6692204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90338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49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9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6822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74522">
                <a:tc gridSpan="2">
                  <a:txBody>
                    <a:bodyPr/>
                    <a:lstStyle/>
                    <a:p>
                      <a:pPr marL="8890" marR="73025" algn="ctr" rtl="1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fa-IR" sz="1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نتيجه ارزيابي</a:t>
                      </a:r>
                      <a:endParaRPr lang="en-US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19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طبقه بندي</a:t>
                      </a:r>
                      <a:endParaRPr lang="en-US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03505" algn="r"/>
                          <a:tab pos="160655" algn="r"/>
                        </a:tabLst>
                      </a:pPr>
                      <a:r>
                        <a:rPr lang="fa-IR" sz="20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B Titr" panose="00000700000000000000" pitchFamily="2" charset="-78"/>
                        </a:rPr>
                        <a:t>اقدامات در سامانه سيب</a:t>
                      </a:r>
                      <a:endParaRPr lang="en-U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91970">
                <a:tc rowSpan="2">
                  <a:txBody>
                    <a:bodyPr/>
                    <a:lstStyle/>
                    <a:p>
                      <a:pPr marL="8890" marR="73025" algn="ctr" rtl="1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ar-SA" sz="2000" kern="12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نمايه توده بدني 27 تا </a:t>
                      </a:r>
                      <a:r>
                        <a:rPr lang="fa-IR" sz="2000" kern="12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29.9</a:t>
                      </a:r>
                      <a:endParaRPr lang="en-US" sz="2000" kern="12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 vert="vert27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اضافه وزن </a:t>
                      </a: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12-7</a:t>
                      </a:r>
                      <a:endParaRPr lang="en-US" sz="1600" b="1" kern="120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16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(اضافه </a:t>
                      </a:r>
                      <a:r>
                        <a:rPr lang="fa-IR" sz="16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وزن با الگوي تغذيه اي متوسط تا </a:t>
                      </a:r>
                      <a:r>
                        <a:rPr lang="fa-IR" sz="16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مطلوب)</a:t>
                      </a:r>
                      <a:endParaRPr lang="fa-IR" sz="16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-342900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200"/>
                        <a:buFont typeface="Symbol" panose="05050102010706020507" pitchFamily="18" charset="2"/>
                        <a:buChar char=""/>
                        <a:tabLst>
                          <a:tab pos="11684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آموزش تغذیه به سالمند </a:t>
                      </a: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</a:t>
                      </a: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همراه وی برحسب مشکل توسط مراقب </a:t>
                      </a: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سلامت (</a:t>
                      </a: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در مواردی که سالمند در آنها امتیاز نگرفته </a:t>
                      </a: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بر </a:t>
                      </a: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اساس هرم غذایی)</a:t>
                      </a:r>
                    </a:p>
                    <a:p>
                      <a:pPr marL="0" lvl="0" indent="-342900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200"/>
                        <a:buFont typeface="Symbol" panose="05050102010706020507" pitchFamily="18" charset="2"/>
                        <a:buChar char=""/>
                        <a:tabLst>
                          <a:tab pos="11684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تشويق براي شرکت در کلاس هاي آموزش گروهی کارشناس تغذیه </a:t>
                      </a:r>
                    </a:p>
                    <a:p>
                      <a:pPr marL="0" lvl="0" indent="-342900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200"/>
                        <a:buFont typeface="Symbol" panose="05050102010706020507" pitchFamily="18" charset="2"/>
                        <a:buChar char=""/>
                        <a:tabLst>
                          <a:tab pos="11684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ارجاع به کارشناس تغذيه جهت دریافت مشاوره </a:t>
                      </a: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برنامه غذایی!</a:t>
                      </a:r>
                      <a:endParaRPr lang="fa-IR" sz="20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0" lvl="0" indent="-342900" algn="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200"/>
                        <a:buFont typeface="Symbol" panose="05050102010706020507" pitchFamily="18" charset="2"/>
                        <a:buChar char=""/>
                        <a:tabLst>
                          <a:tab pos="11684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پیگیری برای مراجعه مجدد </a:t>
                      </a:r>
                      <a:r>
                        <a:rPr lang="fa-IR" sz="20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3ماه </a:t>
                      </a:r>
                      <a:r>
                        <a:rPr lang="fa-IR" sz="20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بعد</a:t>
                      </a:r>
                    </a:p>
                    <a:p>
                      <a:pPr marL="80963" marR="0" lvl="0" indent="-80963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kumimoji="0" lang="fa-I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س</a:t>
                      </a:r>
                      <a:r>
                        <a:rPr kumimoji="0" lang="fa-I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ه عدد مگا دوز ويتامين </a:t>
                      </a: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D </a:t>
                      </a:r>
                      <a:r>
                        <a:rPr kumimoji="0" lang="fa-I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90 عدد مکمل کلسيم، يا کلسيم </a:t>
                      </a:r>
                      <a:r>
                        <a:rPr kumimoji="0" lang="en-US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D </a:t>
                      </a:r>
                      <a:r>
                        <a:rPr kumimoji="0" lang="fa-IR" sz="1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را براي مصرف سه ماه به سالمند تحويل دهي</a:t>
                      </a:r>
                      <a:endParaRPr lang="fa-IR" sz="20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0" lvl="0" indent="-342900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ts val="1200"/>
                        <a:buFont typeface="Symbol" panose="05050102010706020507" pitchFamily="18" charset="2"/>
                        <a:buChar char=""/>
                        <a:tabLst>
                          <a:tab pos="11684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ادامه مراقبت ها مطابق بسته خدمت</a:t>
                      </a:r>
                      <a:endParaRPr lang="en-US" sz="20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21000164"/>
                  </a:ext>
                </a:extLst>
              </a:tr>
              <a:tr h="3063002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a-IR" sz="16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6-0 (</a:t>
                      </a:r>
                      <a:r>
                        <a:rPr lang="ar-SA" sz="16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الگوي تغذيه اي نامطلوب</a:t>
                      </a:r>
                      <a:r>
                        <a:rPr lang="fa-IR" sz="16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)</a:t>
                      </a: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algn="ctr" rtl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6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ct val="120000"/>
                        <a:buFont typeface="Arial" panose="020B0604020202020204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آموزش تغذیه به سالمند  و همراه وی برحسب مشکل توسط مراقب سلامت</a:t>
                      </a:r>
                    </a:p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ct val="120000"/>
                        <a:buFont typeface="Arial" panose="020B0604020202020204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تشويق براي شرکت در کلاس هاي آموزش گروهی کارشناس تغذیه </a:t>
                      </a:r>
                    </a:p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ct val="120000"/>
                        <a:buFont typeface="Arial" panose="020B0604020202020204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ارجاع به کارشناس تغذيه جهت دریافت مشاوره </a:t>
                      </a: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برنامه غذایی!</a:t>
                      </a:r>
                      <a:endParaRPr lang="fa-IR" sz="20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80963" lvl="0" indent="-80963" algn="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ct val="120000"/>
                        <a:buFont typeface="Arial" panose="020B0604020202020204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پیگیری برای مراجعه مجدد </a:t>
                      </a:r>
                      <a:r>
                        <a:rPr lang="fa-IR" sz="2000" b="1" kern="12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3ماه </a:t>
                      </a:r>
                      <a:r>
                        <a:rPr lang="fa-IR" sz="2000" b="1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بعد</a:t>
                      </a:r>
                    </a:p>
                    <a:p>
                      <a:pPr marL="80963" marR="0" lvl="0" indent="-80963" algn="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20000"/>
                        <a:buFont typeface="Arial" panose="020B0604020202020204" pitchFamily="34" charset="0"/>
                        <a:buChar char="•"/>
                        <a:tabLst>
                          <a:tab pos="0" algn="l"/>
                        </a:tabLst>
                        <a:defRPr/>
                      </a:pPr>
                      <a:r>
                        <a:rPr kumimoji="0" lang="fa-I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س</a:t>
                      </a:r>
                      <a:r>
                        <a:rPr kumimoji="0" lang="fa-I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ه عدد مگا دوز ويتامين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D </a:t>
                      </a:r>
                      <a:r>
                        <a:rPr kumimoji="0" lang="fa-I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90 عدد مکمل کلسيم، يا کلسيم </a:t>
                      </a:r>
                      <a:r>
                        <a:rPr kumimoji="0" lang="en-US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D </a:t>
                      </a:r>
                      <a:r>
                        <a:rPr kumimoji="0" lang="fa-IR" sz="20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را براي مصرف سه ماه به سالمند </a:t>
                      </a:r>
                      <a:endParaRPr lang="fa-IR" sz="2000" b="1" kern="12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80963" lvl="0" indent="-80963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SzPct val="120000"/>
                        <a:buFont typeface="Arial" panose="020B0604020202020204" pitchFamily="34" charset="0"/>
                        <a:buChar char="•"/>
                        <a:tabLst>
                          <a:tab pos="0" algn="l"/>
                        </a:tabLst>
                      </a:pPr>
                      <a:r>
                        <a:rPr lang="fa-IR" sz="2000" b="1" kern="120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ادامه مراقبت ها مطابق بسته </a:t>
                      </a:r>
                      <a:r>
                        <a:rPr lang="fa-IR" sz="2000" b="1" kern="120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خدمت</a:t>
                      </a:r>
                      <a:endParaRPr lang="fa-IR" sz="2000" b="1" kern="120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344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96331218"/>
              </p:ext>
            </p:extLst>
          </p:nvPr>
        </p:nvGraphicFramePr>
        <p:xfrm>
          <a:off x="74612" y="162107"/>
          <a:ext cx="11887199" cy="6509620"/>
        </p:xfrm>
        <a:graphic>
          <a:graphicData uri="http://schemas.openxmlformats.org/drawingml/2006/table">
            <a:tbl>
              <a:tblPr rtl="1">
                <a:tableStyleId>{5C22544A-7EE6-4342-B048-85BDC9FD1C3A}</a:tableStyleId>
              </a:tblPr>
              <a:tblGrid>
                <a:gridCol w="4930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139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637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2385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73434">
                <a:tc gridSpan="2">
                  <a:txBody>
                    <a:bodyPr/>
                    <a:lstStyle/>
                    <a:p>
                      <a:pPr marL="8890" marR="73025" algn="ctr" rtl="1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نتيجه ارزيابي</a:t>
                      </a: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rtl="0">
                        <a:lnSpc>
                          <a:spcPts val="2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طبقه بندي</a:t>
                      </a: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rtl="1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Symbol" panose="05050102010706020507" pitchFamily="18" charset="2"/>
                        <a:buNone/>
                        <a:tabLst>
                          <a:tab pos="103505" algn="r"/>
                          <a:tab pos="160655" algn="r"/>
                        </a:tabLs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توصيه ها</a:t>
                      </a: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47254">
                <a:tc rowSpan="3">
                  <a:txBody>
                    <a:bodyPr/>
                    <a:lstStyle/>
                    <a:p>
                      <a:pPr marL="8890" marR="73025" algn="ctr" rtl="1">
                        <a:lnSpc>
                          <a:spcPct val="70000"/>
                        </a:lnSpc>
                        <a:spcAft>
                          <a:spcPts val="0"/>
                        </a:spcAft>
                      </a:pPr>
                      <a:r>
                        <a:rPr lang="ar-SA" sz="2000" kern="12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نمايه توده بدني 21 تا </a:t>
                      </a:r>
                      <a:r>
                        <a:rPr lang="fa-IR" sz="2000" kern="1200" dirty="0">
                          <a:solidFill>
                            <a:srgbClr val="7030A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Titr" panose="00000700000000000000" pitchFamily="2" charset="-78"/>
                        </a:rPr>
                        <a:t>26/9</a:t>
                      </a:r>
                      <a:endParaRPr lang="en-US" sz="2000" kern="1200" dirty="0">
                        <a:solidFill>
                          <a:srgbClr val="7030A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Titr" panose="00000700000000000000" pitchFamily="2" charset="-78"/>
                      </a:endParaRPr>
                    </a:p>
                  </a:txBody>
                  <a:tcPr marL="68562" marR="68562" marT="0" marB="0" vert="vert27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fa-I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طبیع</a:t>
                      </a:r>
                      <a:r>
                        <a:rPr lang="ar-SA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ي</a:t>
                      </a: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45720" marR="0" indent="0" algn="ctr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ar-SA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6-0</a:t>
                      </a: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45720"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ar-SA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با </a:t>
                      </a: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الگوي</a:t>
                      </a:r>
                      <a:r>
                        <a:rPr lang="ar-SA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تغذيه اي نامطلوب</a:t>
                      </a: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آموزش تغذیه به سالمند و همراه وی برحسب مشکل توسط مراقب سلامت</a:t>
                      </a:r>
                    </a:p>
                    <a:p>
                      <a:pPr marL="179388" lvl="0" indent="-179388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تشويق براي شرکت در کلاس هاي آموزش گروهی کارشناس تغذیه (هرم غذایی </a:t>
                      </a:r>
                      <a:r>
                        <a:rPr lang="fa-I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الگوی </a:t>
                      </a: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تغذیه سالم)</a:t>
                      </a:r>
                    </a:p>
                    <a:p>
                      <a:pPr marL="179388" lvl="0" indent="-179388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پیگیری برای مراجعه مجدد</a:t>
                      </a:r>
                      <a:r>
                        <a:rPr lang="fa-IR" sz="2000" b="1" kern="12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3ماه بعد </a:t>
                      </a:r>
                      <a:r>
                        <a:rPr lang="fa-I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و ارزیابی </a:t>
                      </a: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مجدد الگوی تغذیه</a:t>
                      </a:r>
                    </a:p>
                    <a:p>
                      <a:pPr marL="179388" lvl="0" indent="-179388" algn="just" rtl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ادامه مراقبت ها مطابق بسته خدمت</a:t>
                      </a:r>
                    </a:p>
                  </a:txBody>
                  <a:tcPr marL="68562" marR="685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5218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11-7</a:t>
                      </a:r>
                    </a:p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(الگوي </a:t>
                      </a:r>
                      <a:r>
                        <a:rPr lang="ar-SA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تغذيه اي متوسط</a:t>
                      </a: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تا </a:t>
                      </a:r>
                      <a:r>
                        <a:rPr lang="fa-I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مطلوب)</a:t>
                      </a: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آموزش تغذیه به سالمند و همراه وی برحسب مشکل توسط مراقب سلامت</a:t>
                      </a:r>
                    </a:p>
                    <a:p>
                      <a:pPr marL="179388" lvl="0" indent="-179388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 تشويق براي شرکت در کلاس هاي آموزش گروهی کارشناس تغذیه </a:t>
                      </a:r>
                    </a:p>
                    <a:p>
                      <a:pPr marL="179388" lvl="0" indent="-179388" algn="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پیگیری </a:t>
                      </a:r>
                      <a:r>
                        <a:rPr lang="fa-IR" sz="2000" b="1" kern="1200" baseline="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6ماه بعد </a:t>
                      </a: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توسط مراقب سلامت مطابق با بسته خدمت سالمندان </a:t>
                      </a:r>
                      <a:endParaRPr lang="fa-IR" sz="2000" b="1" kern="1200" baseline="0" dirty="0" smtClean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179388" lvl="0" indent="-179388" algn="r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مکمل</a:t>
                      </a:r>
                      <a:endParaRPr lang="en-US" sz="2000" b="1" kern="1200" baseline="0" dirty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21386"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rtl="1"/>
                      <a:endParaRPr lang="fa-I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12 </a:t>
                      </a:r>
                    </a:p>
                    <a:p>
                      <a:pPr algn="ctr" rtl="1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fa-I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(الگوی </a:t>
                      </a: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تغذیه ای </a:t>
                      </a:r>
                      <a:r>
                        <a:rPr lang="fa-I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مطلوب)</a:t>
                      </a: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179388" lvl="0" indent="-179388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تشویق برای ادامه الگوی تغذیه </a:t>
                      </a:r>
                      <a:r>
                        <a:rPr lang="fa-I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مناسب</a:t>
                      </a:r>
                    </a:p>
                    <a:p>
                      <a:pPr marL="179388" marR="0" lvl="0" indent="-179388" algn="just" defTabSz="914400" rtl="1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  <a:defRPr/>
                      </a:pPr>
                      <a:r>
                        <a:rPr lang="fa-IR" sz="2000" b="1" kern="1200" baseline="0" dirty="0" smtClean="0">
                          <a:solidFill>
                            <a:srgbClr val="FFFF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مکمل</a:t>
                      </a:r>
                      <a:endParaRPr lang="en-US" sz="2000" b="1" kern="1200" baseline="0" dirty="0" smtClean="0">
                        <a:solidFill>
                          <a:srgbClr val="FFFF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  <a:p>
                      <a:pPr marL="179388" lvl="0" indent="-179388" algn="just" defTabSz="914400" rtl="1" eaLnBrk="1" latinLnBrk="0" hangingPunct="1">
                        <a:lnSpc>
                          <a:spcPct val="150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116840" algn="l"/>
                        </a:tabLst>
                      </a:pPr>
                      <a:r>
                        <a:rPr lang="fa-IR" sz="2000" b="1" kern="1200" baseline="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 اشتباه سامانه سیب : </a:t>
                      </a:r>
                      <a:r>
                        <a:rPr lang="fa-IR" sz="2000" b="1" kern="1200" baseline="0" dirty="0" smtClean="0">
                          <a:solidFill>
                            <a:schemeClr val="dk1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B Mitra" panose="00000400000000000000" pitchFamily="2" charset="-78"/>
                        </a:rPr>
                        <a:t>آموزش تغذيه به سالمند و همراه وي بر حسب مشکل توسط مراقب سلامت</a:t>
                      </a:r>
                      <a:endParaRPr lang="en-US" sz="2000" b="1" kern="1200" baseline="0" dirty="0">
                        <a:solidFill>
                          <a:schemeClr val="dk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B Mitra" panose="00000400000000000000" pitchFamily="2" charset="-78"/>
                      </a:endParaRPr>
                    </a:p>
                  </a:txBody>
                  <a:tcPr marL="68562" marR="68562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252198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57877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>
          <a:xfrm>
            <a:off x="2999594" y="405601"/>
            <a:ext cx="6716550" cy="6110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8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ارتفاع زانو در سالمندان</a:t>
            </a:r>
            <a:endParaRPr lang="fa-IR" altLang="fa-IR" sz="28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939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58669" y="1016628"/>
            <a:ext cx="11997468" cy="5536571"/>
          </a:xfrm>
        </p:spPr>
        <p:txBody>
          <a:bodyPr>
            <a:normAutofit/>
          </a:bodyPr>
          <a:lstStyle/>
          <a:p>
            <a:pPr marL="0" indent="0" algn="r" rtl="1">
              <a:lnSpc>
                <a:spcPct val="200000"/>
              </a:lnSpc>
              <a:buNone/>
            </a:pPr>
            <a:r>
              <a:rPr lang="fa-IR" altLang="fa-IR" sz="2400" b="1" dirty="0" smtClean="0">
                <a:cs typeface="B Nazanin" panose="00000400000000000000" pitchFamily="2" charset="-78"/>
              </a:rPr>
              <a:t>1- تخمین </a:t>
            </a:r>
            <a:r>
              <a:rPr lang="fa-IR" altLang="fa-IR" sz="2400" b="1" dirty="0">
                <a:cs typeface="B Nazanin" panose="00000400000000000000" pitchFamily="2" charset="-78"/>
              </a:rPr>
              <a:t>قد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سالمندان در مواردی که </a:t>
            </a: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امکان </a:t>
            </a:r>
            <a:r>
              <a:rPr lang="fa-IR" alt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اندازه گیری قد </a:t>
            </a:r>
            <a:r>
              <a:rPr lang="fa-IR" altLang="fa-IR" sz="2400" b="1" dirty="0">
                <a:cs typeface="B Nazanin" panose="00000400000000000000" pitchFamily="2" charset="-78"/>
              </a:rPr>
              <a:t>وجود ندارد </a:t>
            </a:r>
            <a:endParaRPr lang="fa-IR" altLang="fa-IR" sz="2400" b="1" dirty="0" smtClean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altLang="fa-IR" sz="2400" b="1" dirty="0" smtClean="0">
                <a:cs typeface="B Nazanin" panose="00000400000000000000" pitchFamily="2" charset="-78"/>
              </a:rPr>
              <a:t>2- </a:t>
            </a:r>
            <a:r>
              <a:rPr lang="fa-IR" altLang="fa-IR" sz="2400" b="1" dirty="0">
                <a:cs typeface="B Nazanin" panose="00000400000000000000" pitchFamily="2" charset="-78"/>
              </a:rPr>
              <a:t>تخمین قد سالمندان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در مواردی که امکان </a:t>
            </a:r>
            <a:r>
              <a:rPr lang="fa-IR" altLang="fa-IR" sz="2400" b="1" dirty="0">
                <a:cs typeface="B Nazanin" panose="00000400000000000000" pitchFamily="2" charset="-78"/>
              </a:rPr>
              <a:t>اندازه گیری قد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به علت </a:t>
            </a:r>
            <a:r>
              <a:rPr lang="fa-IR" altLang="fa-IR" sz="2400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خمیدگی پشت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، ممکن نیست.</a:t>
            </a:r>
          </a:p>
          <a:p>
            <a:pPr marL="0" indent="0" algn="r" rtl="1">
              <a:lnSpc>
                <a:spcPct val="200000"/>
              </a:lnSpc>
              <a:buNone/>
            </a:pPr>
            <a:r>
              <a:rPr lang="fa-IR" altLang="fa-IR" sz="2400" b="1" dirty="0" smtClean="0">
                <a:cs typeface="B Nazanin" panose="00000400000000000000" pitchFamily="2" charset="-78"/>
              </a:rPr>
              <a:t>3- تعیین </a:t>
            </a:r>
            <a:r>
              <a:rPr lang="fa-IR" altLang="fa-IR" sz="2400" b="1" dirty="0">
                <a:cs typeface="B Nazanin" panose="00000400000000000000" pitchFamily="2" charset="-78"/>
              </a:rPr>
              <a:t>تقریبی </a:t>
            </a:r>
            <a:r>
              <a:rPr lang="en-US" altLang="fa-IR" sz="2400" b="1" dirty="0">
                <a:cs typeface="B Nazanin" panose="00000400000000000000" pitchFamily="2" charset="-78"/>
              </a:rPr>
              <a:t>BMI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 در </a:t>
            </a:r>
            <a:r>
              <a:rPr lang="fa-IR" altLang="fa-IR" sz="2400" b="1" dirty="0">
                <a:cs typeface="B Nazanin" panose="00000400000000000000" pitchFamily="2" charset="-78"/>
              </a:rPr>
              <a:t>مواردی که </a:t>
            </a:r>
            <a:r>
              <a:rPr lang="fa-IR" altLang="fa-IR" sz="2400" b="1" dirty="0">
                <a:solidFill>
                  <a:srgbClr val="FF0000"/>
                </a:solidFill>
                <a:cs typeface="B Nazanin" panose="00000400000000000000" pitchFamily="2" charset="-78"/>
              </a:rPr>
              <a:t>امکان اندازه گیری وزن </a:t>
            </a:r>
            <a:r>
              <a:rPr lang="fa-IR" altLang="fa-IR" sz="2400" b="1" dirty="0">
                <a:cs typeface="B Nazanin" panose="00000400000000000000" pitchFamily="2" charset="-78"/>
              </a:rPr>
              <a:t>سالمند وجود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ندارد. </a:t>
            </a:r>
          </a:p>
          <a:p>
            <a:pPr marL="0" indent="0" algn="r" rtl="1">
              <a:lnSpc>
                <a:spcPct val="100000"/>
              </a:lnSpc>
              <a:buNone/>
            </a:pPr>
            <a:endParaRPr lang="fa-IR" altLang="fa-IR" sz="2400" b="1" dirty="0" smtClean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00000"/>
              </a:lnSpc>
              <a:buNone/>
            </a:pPr>
            <a:r>
              <a:rPr lang="fa-IR" altLang="fa-IR" b="1" dirty="0" smtClean="0">
                <a:cs typeface="B Nazanin" panose="00000400000000000000" pitchFamily="2" charset="-78"/>
              </a:rPr>
              <a:t>اندازه </a:t>
            </a:r>
            <a:r>
              <a:rPr lang="fa-IR" altLang="fa-IR" b="1" dirty="0">
                <a:cs typeface="B Nazanin" panose="00000400000000000000" pitchFamily="2" charset="-78"/>
              </a:rPr>
              <a:t>گیری ارتفاع زانو با استفاده از </a:t>
            </a:r>
            <a:r>
              <a:rPr lang="fa-IR" alt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کالیپر</a:t>
            </a:r>
            <a:r>
              <a:rPr lang="fa-IR" altLang="fa-IR" b="1" dirty="0">
                <a:cs typeface="B Nazanin" panose="00000400000000000000" pitchFamily="2" charset="-78"/>
              </a:rPr>
              <a:t> انجام می شود. </a:t>
            </a:r>
            <a:endParaRPr lang="fa-IR" altLang="fa-IR" b="1" dirty="0" smtClean="0">
              <a:cs typeface="B Nazanin" panose="00000400000000000000" pitchFamily="2" charset="-78"/>
            </a:endParaRPr>
          </a:p>
          <a:p>
            <a:pPr marL="0" indent="0" algn="r" rtl="1">
              <a:lnSpc>
                <a:spcPct val="110000"/>
              </a:lnSpc>
              <a:buNone/>
            </a:pPr>
            <a:r>
              <a:rPr lang="fa-IR" altLang="fa-IR" b="1" dirty="0" smtClean="0">
                <a:cs typeface="B Nazanin" panose="00000400000000000000" pitchFamily="2" charset="-78"/>
              </a:rPr>
              <a:t>در </a:t>
            </a:r>
            <a:r>
              <a:rPr lang="fa-IR" altLang="fa-IR" b="1" dirty="0">
                <a:cs typeface="B Nazanin" panose="00000400000000000000" pitchFamily="2" charset="-78"/>
              </a:rPr>
              <a:t>صورت عدم دسترسی به کالیپر می توان از </a:t>
            </a:r>
            <a:r>
              <a:rPr lang="fa-IR" altLang="fa-IR" b="1" dirty="0" smtClean="0">
                <a:solidFill>
                  <a:srgbClr val="FF0000"/>
                </a:solidFill>
                <a:cs typeface="B Nazanin" panose="00000400000000000000" pitchFamily="2" charset="-78"/>
              </a:rPr>
              <a:t>خط کش </a:t>
            </a:r>
            <a:r>
              <a:rPr lang="fa-IR" alt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و گونیا </a:t>
            </a:r>
            <a:r>
              <a:rPr lang="fa-IR" altLang="fa-IR" b="1" dirty="0">
                <a:cs typeface="B Nazanin" panose="00000400000000000000" pitchFamily="2" charset="-78"/>
              </a:rPr>
              <a:t>با رعایت </a:t>
            </a:r>
            <a:r>
              <a:rPr lang="fa-IR" alt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زاویه 90 درجه </a:t>
            </a:r>
            <a:r>
              <a:rPr lang="fa-IR" altLang="fa-IR" b="1" dirty="0">
                <a:cs typeface="B Nazanin" panose="00000400000000000000" pitchFamily="2" charset="-78"/>
              </a:rPr>
              <a:t>در </a:t>
            </a:r>
            <a:r>
              <a:rPr lang="fa-IR" altLang="fa-IR" b="1" dirty="0">
                <a:solidFill>
                  <a:srgbClr val="FF0000"/>
                </a:solidFill>
                <a:cs typeface="B Nazanin" panose="00000400000000000000" pitchFamily="2" charset="-78"/>
              </a:rPr>
              <a:t>زانو و ساق پا </a:t>
            </a:r>
            <a:r>
              <a:rPr lang="fa-IR" altLang="fa-IR" b="1" dirty="0">
                <a:cs typeface="B Nazanin" panose="00000400000000000000" pitchFamily="2" charset="-78"/>
              </a:rPr>
              <a:t>استفاده کرد.</a:t>
            </a:r>
            <a:endParaRPr lang="fa-IR" altLang="fa-IR" sz="16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406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02" y="2819400"/>
            <a:ext cx="2790824" cy="372109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3612" y="2832100"/>
            <a:ext cx="4731808" cy="3454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3812" y="2649291"/>
            <a:ext cx="2914650" cy="3891208"/>
          </a:xfrm>
          <a:prstGeom prst="rect">
            <a:avLst/>
          </a:prstGeom>
        </p:spPr>
      </p:pic>
      <p:sp>
        <p:nvSpPr>
          <p:cNvPr id="7" name="Title 1"/>
          <p:cNvSpPr>
            <a:spLocks noGrp="1" noChangeArrowheads="1"/>
          </p:cNvSpPr>
          <p:nvPr>
            <p:ph type="title"/>
          </p:nvPr>
        </p:nvSpPr>
        <p:spPr>
          <a:xfrm>
            <a:off x="2999594" y="405601"/>
            <a:ext cx="6716550" cy="6110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8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اشکال مختلف کالیپر</a:t>
            </a:r>
            <a:endParaRPr lang="fa-IR" altLang="fa-IR" sz="28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68981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>
          <a:xfrm>
            <a:off x="2999594" y="405601"/>
            <a:ext cx="6716550" cy="61102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0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حالات مختلف اندازه گیری ارتفاع زانو (قد زانو تا پاشنه)</a:t>
            </a:r>
            <a:endParaRPr lang="fa-IR" altLang="fa-IR" sz="20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sp>
        <p:nvSpPr>
          <p:cNvPr id="59395" name="Content Placeholder 2"/>
          <p:cNvSpPr>
            <a:spLocks noGrp="1" noChangeArrowheads="1"/>
          </p:cNvSpPr>
          <p:nvPr>
            <p:ph idx="1"/>
          </p:nvPr>
        </p:nvSpPr>
        <p:spPr>
          <a:xfrm>
            <a:off x="1" y="1413400"/>
            <a:ext cx="11997468" cy="4458244"/>
          </a:xfrm>
        </p:spPr>
        <p:txBody>
          <a:bodyPr>
            <a:normAutofit fontScale="85000" lnSpcReduction="20000"/>
          </a:bodyPr>
          <a:lstStyle/>
          <a:p>
            <a:pPr mar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800" dirty="0">
                <a:cs typeface="B Nazanin" panose="00000400000000000000" pitchFamily="2" charset="-78"/>
              </a:rPr>
              <a:t>بسته به شرایط سلامت سالمند، اندازه گیری </a:t>
            </a:r>
            <a:r>
              <a:rPr lang="fa-IR" altLang="fa-IR" sz="2800" dirty="0" smtClean="0">
                <a:cs typeface="B Nazanin" panose="00000400000000000000" pitchFamily="2" charset="-78"/>
              </a:rPr>
              <a:t>ارتفاع زانو نیز در </a:t>
            </a:r>
            <a:r>
              <a:rPr lang="fa-IR" altLang="fa-IR" sz="2800" dirty="0">
                <a:cs typeface="B Nazanin" panose="00000400000000000000" pitchFamily="2" charset="-78"/>
              </a:rPr>
              <a:t>شرایط مختلف </a:t>
            </a:r>
            <a:r>
              <a:rPr lang="fa-IR" altLang="fa-IR" sz="2800" dirty="0" smtClean="0">
                <a:cs typeface="B Nazanin" panose="00000400000000000000" pitchFamily="2" charset="-78"/>
              </a:rPr>
              <a:t>زیر می </a:t>
            </a:r>
            <a:r>
              <a:rPr lang="fa-IR" altLang="fa-IR" sz="2800" dirty="0">
                <a:cs typeface="B Nazanin" panose="00000400000000000000" pitchFamily="2" charset="-78"/>
              </a:rPr>
              <a:t>تواند صورت </a:t>
            </a:r>
            <a:r>
              <a:rPr lang="fa-IR" altLang="fa-IR" sz="2800" dirty="0" smtClean="0">
                <a:cs typeface="B Nazanin" panose="00000400000000000000" pitchFamily="2" charset="-78"/>
              </a:rPr>
              <a:t>گیرد:</a:t>
            </a:r>
            <a:endParaRPr lang="fa-IR" altLang="fa-IR" sz="2800" dirty="0">
              <a:cs typeface="B Nazanin" panose="00000400000000000000" pitchFamily="2" charset="-78"/>
            </a:endParaRP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endParaRPr lang="fa-IR" altLang="fa-IR" sz="2400" b="1" dirty="0" smtClean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الف) </a:t>
            </a:r>
            <a:r>
              <a:rPr lang="fa-IR" alt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اندازه گیری ارتفاع زانو </a:t>
            </a:r>
            <a:r>
              <a:rPr lang="fa-IR" alt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در حالت نشسته</a:t>
            </a: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برای اندازه گیری ارتفاع زانو در حالت نشسته، پاهای فرد باید با زاویه 90 درجه </a:t>
            </a:r>
            <a:r>
              <a:rPr lang="fa-IR" alt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آویزان</a:t>
            </a:r>
            <a:r>
              <a:rPr lang="fa-IR" alt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باشد</a:t>
            </a:r>
            <a:r>
              <a:rPr lang="fa-IR" alt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.</a:t>
            </a: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endParaRPr lang="fa-IR" altLang="fa-IR" sz="2800" b="1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ب) </a:t>
            </a:r>
            <a:r>
              <a:rPr lang="fa-IR" alt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اندازه گیری ارتفاع زانو </a:t>
            </a:r>
            <a:r>
              <a:rPr lang="fa-IR" alt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در حالت چمباتمه</a:t>
            </a: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در فردی که در حالت چمباتمه قرار دارد و قادر به نشستن بر روی صندلی نیست، باید پای او را طوری قرار دهید که </a:t>
            </a:r>
            <a:r>
              <a:rPr lang="fa-IR" altLang="fa-IR" sz="2800" dirty="0" smtClean="0">
                <a:solidFill>
                  <a:srgbClr val="FF0000"/>
                </a:solidFill>
                <a:cs typeface="B Nazanin" panose="00000400000000000000" pitchFamily="2" charset="-78"/>
              </a:rPr>
              <a:t>زانو و </a:t>
            </a:r>
            <a:r>
              <a:rPr lang="fa-IR" altLang="fa-IR" sz="2800" dirty="0">
                <a:solidFill>
                  <a:srgbClr val="FF0000"/>
                </a:solidFill>
                <a:cs typeface="B Nazanin" panose="00000400000000000000" pitchFamily="2" charset="-78"/>
              </a:rPr>
              <a:t>قوزک پا زاویه 90 </a:t>
            </a:r>
            <a:r>
              <a:rPr lang="fa-IR" alt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درجه داشته باشند. این بهترین حالتی است که پای فرد کف دست شما قرار می </a:t>
            </a:r>
            <a:r>
              <a:rPr lang="fa-IR" alt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گیرد.</a:t>
            </a: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endParaRPr lang="fa-IR" altLang="fa-IR" sz="2800" b="1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800" b="1" dirty="0" smtClean="0">
                <a:solidFill>
                  <a:prstClr val="black"/>
                </a:solidFill>
                <a:cs typeface="B Nazanin" panose="00000400000000000000" pitchFamily="2" charset="-78"/>
              </a:rPr>
              <a:t>ج) </a:t>
            </a:r>
            <a:r>
              <a:rPr lang="fa-IR" altLang="fa-IR" sz="2800" b="1" dirty="0">
                <a:solidFill>
                  <a:prstClr val="black"/>
                </a:solidFill>
                <a:cs typeface="B Nazanin" panose="00000400000000000000" pitchFamily="2" charset="-78"/>
              </a:rPr>
              <a:t>اندازه گیری ارتفاع زانو </a:t>
            </a:r>
            <a:r>
              <a:rPr lang="fa-IR" altLang="fa-IR" sz="2800" b="1" dirty="0">
                <a:solidFill>
                  <a:srgbClr val="FF0000"/>
                </a:solidFill>
                <a:cs typeface="B Nazanin" panose="00000400000000000000" pitchFamily="2" charset="-78"/>
              </a:rPr>
              <a:t>در حالت درازکش</a:t>
            </a:r>
          </a:p>
          <a:p>
            <a:pPr marL="0" lvl="0" indent="0" algn="r" rtl="1">
              <a:lnSpc>
                <a:spcPct val="120000"/>
              </a:lnSpc>
              <a:spcBef>
                <a:spcPts val="0"/>
              </a:spcBef>
              <a:buNone/>
            </a:pPr>
            <a:r>
              <a:rPr lang="fa-IR" alt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در فردی که در حالت دراز کش قرار دارد و قادر به نشستن نیست باید او را در حالت طاقباز قرار دهید طوری که کمر </a:t>
            </a:r>
            <a:r>
              <a:rPr lang="fa-IR" altLang="fa-IR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او صاف </a:t>
            </a:r>
            <a:r>
              <a:rPr lang="fa-IR" alt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باشد و زانو با زاویه 90 درجه خم شده باشد.</a:t>
            </a:r>
            <a:endParaRPr lang="fa-IR" altLang="fa-IR" sz="33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67136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684" y="45505"/>
            <a:ext cx="8999016" cy="9358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/>
            <a:r>
              <a:rPr lang="fa-IR" sz="3599" dirty="0">
                <a:cs typeface="B Titr" panose="00000700000000000000" pitchFamily="2" charset="-78"/>
              </a:rPr>
              <a:t>اندازه‌گيري </a:t>
            </a:r>
            <a:r>
              <a:rPr lang="fa-IR" sz="3599" dirty="0" smtClean="0">
                <a:cs typeface="B Titr" panose="00000700000000000000" pitchFamily="2" charset="-78"/>
              </a:rPr>
              <a:t>ارتفاع زانو</a:t>
            </a:r>
            <a:endParaRPr lang="fa-IR" sz="3599" dirty="0"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4612" y="1447800"/>
            <a:ext cx="11954266" cy="4430622"/>
          </a:xfrm>
          <a:noFill/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b="1" dirty="0">
                <a:cs typeface="B Nazanin" panose="00000400000000000000" pitchFamily="2" charset="-78"/>
              </a:rPr>
              <a:t>در هر سه حالت فوق، به ترتیب زیر عمل کنید:</a:t>
            </a:r>
          </a:p>
          <a:p>
            <a:pPr marL="0" indent="0" algn="just" rtl="1">
              <a:buNone/>
            </a:pPr>
            <a:r>
              <a:rPr lang="fa-IR" b="1" dirty="0">
                <a:cs typeface="B Nazanin" panose="00000400000000000000" pitchFamily="2" charset="-78"/>
              </a:rPr>
              <a:t>1 . تیغه ثابت کالیپر را زیر پاشنه پای </a:t>
            </a:r>
            <a:r>
              <a:rPr lang="fa-IR" b="1" dirty="0" smtClean="0">
                <a:cs typeface="B Nazanin" panose="00000400000000000000" pitchFamily="2" charset="-78"/>
              </a:rPr>
              <a:t>چپ(ترجیحا) </a:t>
            </a:r>
            <a:r>
              <a:rPr lang="fa-IR" b="1" dirty="0">
                <a:cs typeface="B Nazanin" panose="00000400000000000000" pitchFamily="2" charset="-78"/>
              </a:rPr>
              <a:t>زیر قوزک خارجی از استخوان نازک نی فیکس کنید.</a:t>
            </a:r>
          </a:p>
          <a:p>
            <a:pPr marL="0" indent="0" algn="just" rtl="1">
              <a:buNone/>
            </a:pPr>
            <a:r>
              <a:rPr lang="fa-IR" b="1" dirty="0">
                <a:cs typeface="B Nazanin" panose="00000400000000000000" pitchFamily="2" charset="-78"/>
              </a:rPr>
              <a:t>2 . تیغه متحرک کالیپر باید روی سطح قدامی ران قرار گیرد</a:t>
            </a:r>
            <a:r>
              <a:rPr lang="fa-IR" b="1" dirty="0" smtClean="0">
                <a:cs typeface="B Nazanin" panose="00000400000000000000" pitchFamily="2" charset="-78"/>
              </a:rPr>
              <a:t>.(بالای </a:t>
            </a:r>
            <a:r>
              <a:rPr lang="fa-IR" b="1" dirty="0">
                <a:cs typeface="B Nazanin" panose="00000400000000000000" pitchFamily="2" charset="-78"/>
              </a:rPr>
              <a:t>استخوان ران حدود 5 سانتیمتر بالاتر از استخوان </a:t>
            </a:r>
            <a:r>
              <a:rPr lang="fa-IR" b="1" dirty="0" smtClean="0">
                <a:cs typeface="B Nazanin" panose="00000400000000000000" pitchFamily="2" charset="-78"/>
              </a:rPr>
              <a:t>کشکک)</a:t>
            </a:r>
            <a:endParaRPr lang="fa-IR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3 </a:t>
            </a:r>
            <a:r>
              <a:rPr lang="fa-IR" b="1" dirty="0">
                <a:cs typeface="B Nazanin" panose="00000400000000000000" pitchFamily="2" charset="-78"/>
              </a:rPr>
              <a:t>. محور کالیپر باید موازی محور استخوان درشت نی باشد، طوری که محور کالیپر از بالای قوزک خارجی استخوان نازک </a:t>
            </a:r>
            <a:r>
              <a:rPr lang="fa-IR" b="1" dirty="0" smtClean="0">
                <a:cs typeface="B Nazanin" panose="00000400000000000000" pitchFamily="2" charset="-78"/>
              </a:rPr>
              <a:t>نی و </a:t>
            </a:r>
            <a:r>
              <a:rPr lang="fa-IR" b="1" dirty="0">
                <a:cs typeface="B Nazanin" panose="00000400000000000000" pitchFamily="2" charset="-78"/>
              </a:rPr>
              <a:t>قسمت خلفی سر استخوان نازک نی عبور کند.</a:t>
            </a:r>
          </a:p>
          <a:p>
            <a:pPr marL="0" indent="0" algn="just" rtl="1">
              <a:buNone/>
            </a:pPr>
            <a:r>
              <a:rPr lang="fa-IR" b="1" dirty="0">
                <a:cs typeface="B Nazanin" panose="00000400000000000000" pitchFamily="2" charset="-78"/>
              </a:rPr>
              <a:t>4 . کمی به بافت فشار وارد کنید</a:t>
            </a:r>
            <a:r>
              <a:rPr lang="fa-IR" b="1" dirty="0" smtClean="0">
                <a:cs typeface="B Nazanin" panose="00000400000000000000" pitchFamily="2" charset="-78"/>
              </a:rPr>
              <a:t>.</a:t>
            </a:r>
          </a:p>
          <a:p>
            <a:pPr marL="0" indent="0" algn="just" rtl="1">
              <a:buNone/>
            </a:pPr>
            <a:r>
              <a:rPr lang="fa-IR" b="1" dirty="0" smtClean="0">
                <a:cs typeface="B Nazanin" panose="00000400000000000000" pitchFamily="2" charset="-78"/>
              </a:rPr>
              <a:t>5. </a:t>
            </a:r>
            <a:r>
              <a:rPr lang="fa-IR" b="1" dirty="0">
                <a:cs typeface="B Nazanin" panose="00000400000000000000" pitchFamily="2" charset="-78"/>
              </a:rPr>
              <a:t>در همان وضعیتی که پا و کالیپر قرار دارند مجددا اندازه گیری را انجام دهید و عدد ارتفاع زانو را با دقت 1 / 0 سانتی </a:t>
            </a:r>
            <a:r>
              <a:rPr lang="fa-IR" b="1" dirty="0" smtClean="0">
                <a:cs typeface="B Nazanin" panose="00000400000000000000" pitchFamily="2" charset="-78"/>
              </a:rPr>
              <a:t>متر ثبت </a:t>
            </a:r>
            <a:r>
              <a:rPr lang="fa-IR" b="1" dirty="0">
                <a:cs typeface="B Nazanin" panose="00000400000000000000" pitchFamily="2" charset="-78"/>
              </a:rPr>
              <a:t>کنید.</a:t>
            </a:r>
          </a:p>
          <a:p>
            <a:pPr marL="0" indent="0" algn="just" rtl="1">
              <a:buNone/>
            </a:pPr>
            <a:r>
              <a:rPr lang="fa-IR" b="1" dirty="0">
                <a:cs typeface="B Nazanin" panose="00000400000000000000" pitchFamily="2" charset="-78"/>
              </a:rPr>
              <a:t>6 . عدد بدست آمده را در فرمول زیر قرار داده و قد فرد را محاسبه نمایید.</a:t>
            </a:r>
          </a:p>
        </p:txBody>
      </p:sp>
    </p:spTree>
    <p:extLst>
      <p:ext uri="{BB962C8B-B14F-4D97-AF65-F5344CB8AC3E}">
        <p14:creationId xmlns:p14="http://schemas.microsoft.com/office/powerpoint/2010/main" val="5184626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464" y="172142"/>
            <a:ext cx="10991897" cy="814216"/>
          </a:xfrm>
        </p:spPr>
        <p:txBody>
          <a:bodyPr>
            <a:normAutofit/>
          </a:bodyPr>
          <a:lstStyle/>
          <a:p>
            <a:r>
              <a:rPr lang="fa-IR" sz="3199" dirty="0">
                <a:solidFill>
                  <a:srgbClr val="003296"/>
                </a:solidFill>
                <a:cs typeface="B Titr" panose="00000700000000000000" pitchFamily="2" charset="-78"/>
              </a:rPr>
              <a:t>کتاب های چهار جلدی راهنمای بهبود شیوه زندگی سالم در دوره سالمندی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5416" y="1189910"/>
            <a:ext cx="2294945" cy="366413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537" y="1154980"/>
            <a:ext cx="2411077" cy="35447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391" y="1215918"/>
            <a:ext cx="2431457" cy="3544762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57" y="1189910"/>
            <a:ext cx="2312008" cy="347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490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Title 1"/>
          <p:cNvSpPr>
            <a:spLocks noGrp="1" noChangeArrowheads="1"/>
          </p:cNvSpPr>
          <p:nvPr>
            <p:ph type="title"/>
          </p:nvPr>
        </p:nvSpPr>
        <p:spPr>
          <a:xfrm>
            <a:off x="1522414" y="0"/>
            <a:ext cx="9601200" cy="685800"/>
          </a:xfrm>
          <a:noFill/>
          <a:ln>
            <a:noFill/>
          </a:ln>
        </p:spPr>
        <p:txBody>
          <a:bodyPr>
            <a:normAutofit/>
          </a:bodyPr>
          <a:lstStyle/>
          <a:p>
            <a:pPr algn="ctr" rtl="1">
              <a:lnSpc>
                <a:spcPct val="107000"/>
              </a:lnSpc>
              <a:spcAft>
                <a:spcPts val="800"/>
              </a:spcAft>
            </a:pPr>
            <a:r>
              <a:rPr lang="fa-IR" altLang="fa-IR" sz="2800" dirty="0" smtClean="0">
                <a:solidFill>
                  <a:srgbClr val="003296"/>
                </a:solidFill>
                <a:latin typeface="Calibri" panose="020F0502020204030204" pitchFamily="34" charset="0"/>
                <a:ea typeface="Calibri" panose="020F0502020204030204" pitchFamily="34" charset="0"/>
                <a:cs typeface="B Titr" panose="00000700000000000000" pitchFamily="2" charset="-78"/>
              </a:rPr>
              <a:t>فیلم نحوه استفاده از کالیپر</a:t>
            </a:r>
            <a:endParaRPr lang="fa-IR" altLang="fa-IR" sz="2800" dirty="0">
              <a:solidFill>
                <a:srgbClr val="003296"/>
              </a:solidFill>
              <a:ea typeface="Calibri" panose="020F0502020204030204" pitchFamily="34" charset="0"/>
              <a:cs typeface="B Titr" panose="00000700000000000000" pitchFamily="2" charset="-78"/>
            </a:endParaRPr>
          </a:p>
        </p:txBody>
      </p:sp>
      <p:pic>
        <p:nvPicPr>
          <p:cNvPr id="3" name="نحوه اندازه گیری  ارتفاع زانو و ٠٠٠٠٠-240p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275012" y="685801"/>
            <a:ext cx="6438899" cy="6096000"/>
          </a:xfrm>
        </p:spPr>
      </p:pic>
    </p:spTree>
    <p:extLst>
      <p:ext uri="{BB962C8B-B14F-4D97-AF65-F5344CB8AC3E}">
        <p14:creationId xmlns:p14="http://schemas.microsoft.com/office/powerpoint/2010/main" val="317795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684" y="45505"/>
            <a:ext cx="8999016" cy="9358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/>
            <a:r>
              <a:rPr lang="fa-IR" sz="3599" dirty="0">
                <a:cs typeface="B Titr" panose="00000700000000000000" pitchFamily="2" charset="-78"/>
              </a:rPr>
              <a:t>اندازه‌گيري </a:t>
            </a:r>
            <a:r>
              <a:rPr lang="fa-IR" sz="3599" dirty="0" smtClean="0">
                <a:cs typeface="B Titr" panose="00000700000000000000" pitchFamily="2" charset="-78"/>
              </a:rPr>
              <a:t>ارتفاع زانو</a:t>
            </a:r>
            <a:endParaRPr lang="fa-IR" sz="3599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08012" y="1447800"/>
            <a:ext cx="11125199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541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33208" y="533400"/>
            <a:ext cx="9252203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476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684" y="45505"/>
            <a:ext cx="8999016" cy="9358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/>
            <a:r>
              <a:rPr lang="fa-IR" sz="3599" dirty="0" smtClean="0">
                <a:cs typeface="B Titr" panose="00000700000000000000" pitchFamily="2" charset="-78"/>
              </a:rPr>
              <a:t>اندازه گیری </a:t>
            </a:r>
            <a:r>
              <a:rPr lang="fa-IR" sz="3599" dirty="0">
                <a:cs typeface="B Titr" panose="00000700000000000000" pitchFamily="2" charset="-78"/>
              </a:rPr>
              <a:t>محیط وسط بازو </a:t>
            </a:r>
            <a:r>
              <a:rPr lang="fa-IR" sz="3599" dirty="0" smtClean="0">
                <a:cs typeface="B Titr" panose="00000700000000000000" pitchFamily="2" charset="-78"/>
              </a:rPr>
              <a:t>(</a:t>
            </a:r>
            <a:r>
              <a:rPr lang="en-US" sz="3599" dirty="0" smtClean="0">
                <a:cs typeface="B Titr" panose="00000700000000000000" pitchFamily="2" charset="-78"/>
              </a:rPr>
              <a:t>MAC</a:t>
            </a:r>
            <a:r>
              <a:rPr lang="fa-IR" sz="3599" dirty="0" smtClean="0">
                <a:cs typeface="B Titr" panose="00000700000000000000" pitchFamily="2" charset="-78"/>
              </a:rPr>
              <a:t>)</a:t>
            </a:r>
            <a:endParaRPr lang="fa-IR" sz="3599" dirty="0"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4612" y="1164152"/>
            <a:ext cx="11954266" cy="4714270"/>
          </a:xfrm>
          <a:noFill/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 rtl="1">
              <a:lnSpc>
                <a:spcPct val="200000"/>
              </a:lnSpc>
              <a:buNone/>
            </a:pPr>
            <a:r>
              <a:rPr lang="fa-IR" dirty="0">
                <a:cs typeface="B Mitra" panose="00000400000000000000" pitchFamily="2" charset="-78"/>
              </a:rPr>
              <a:t>در مواردی که</a:t>
            </a:r>
            <a:r>
              <a:rPr lang="fa-IR" dirty="0">
                <a:solidFill>
                  <a:srgbClr val="FF0000"/>
                </a:solidFill>
                <a:cs typeface="B Mitra" panose="00000400000000000000" pitchFamily="2" charset="-78"/>
              </a:rPr>
              <a:t> امکان اندازه گیری وزن </a:t>
            </a:r>
            <a:r>
              <a:rPr lang="fa-IR" dirty="0">
                <a:cs typeface="B Mitra" panose="00000400000000000000" pitchFamily="2" charset="-78"/>
              </a:rPr>
              <a:t>سالمند وجود ندارد از اندازه محیط وسط بازو برای تعیین تقریبی </a:t>
            </a:r>
            <a:r>
              <a:rPr lang="en-US" dirty="0" smtClean="0">
                <a:cs typeface="B Mitra" panose="00000400000000000000" pitchFamily="2" charset="-78"/>
              </a:rPr>
              <a:t> BMI </a:t>
            </a:r>
            <a:r>
              <a:rPr lang="fa-IR" dirty="0">
                <a:cs typeface="B Mitra" panose="00000400000000000000" pitchFamily="2" charset="-78"/>
              </a:rPr>
              <a:t>استفاده می شود.</a:t>
            </a:r>
          </a:p>
          <a:p>
            <a:pPr algn="just" rtl="1">
              <a:lnSpc>
                <a:spcPct val="200000"/>
              </a:lnSpc>
            </a:pPr>
            <a:r>
              <a:rPr lang="fa-IR" dirty="0">
                <a:cs typeface="B Mitra" panose="00000400000000000000" pitchFamily="2" charset="-78"/>
              </a:rPr>
              <a:t>اندازه گیری محیط وسط بازو </a:t>
            </a:r>
            <a:r>
              <a:rPr lang="fa-IR" dirty="0" smtClean="0">
                <a:cs typeface="B Mitra" panose="00000400000000000000" pitchFamily="2" charset="-78"/>
              </a:rPr>
              <a:t>در حالت </a:t>
            </a:r>
            <a:r>
              <a:rPr lang="fa-IR" dirty="0">
                <a:cs typeface="B Mitra" panose="00000400000000000000" pitchFamily="2" charset="-78"/>
              </a:rPr>
              <a:t>نشسته یا درازکشیده به پشت </a:t>
            </a:r>
            <a:endParaRPr lang="fa-IR" dirty="0" smtClean="0">
              <a:cs typeface="B Mitra" panose="00000400000000000000" pitchFamily="2" charset="-78"/>
            </a:endParaRPr>
          </a:p>
          <a:p>
            <a:pPr algn="just" rtl="1">
              <a:lnSpc>
                <a:spcPct val="200000"/>
              </a:lnSpc>
            </a:pPr>
            <a:r>
              <a:rPr lang="fa-IR" dirty="0" smtClean="0">
                <a:cs typeface="B Mitra" panose="00000400000000000000" pitchFamily="2" charset="-78"/>
              </a:rPr>
              <a:t>در صورت </a:t>
            </a:r>
            <a:r>
              <a:rPr lang="fa-IR" dirty="0">
                <a:cs typeface="B Mitra" panose="00000400000000000000" pitchFamily="2" charset="-78"/>
              </a:rPr>
              <a:t>امکان و ترجیحاً از بازوی چپ بدون آستین لباس استفاده کنید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pPr algn="just" rtl="1">
              <a:lnSpc>
                <a:spcPct val="200000"/>
              </a:lnSpc>
            </a:pPr>
            <a:r>
              <a:rPr lang="fa-IR" dirty="0" smtClean="0">
                <a:cs typeface="B Mitra" panose="00000400000000000000" pitchFamily="2" charset="-78"/>
              </a:rPr>
              <a:t> اندازه گیری </a:t>
            </a:r>
            <a:r>
              <a:rPr lang="fa-IR" dirty="0">
                <a:cs typeface="B Mitra" panose="00000400000000000000" pitchFamily="2" charset="-78"/>
              </a:rPr>
              <a:t>در نقطه وسط بین برجستگی </a:t>
            </a:r>
            <a:r>
              <a:rPr lang="fa-IR" dirty="0" smtClean="0">
                <a:cs typeface="B Mitra" panose="00000400000000000000" pitchFamily="2" charset="-78"/>
              </a:rPr>
              <a:t>خارجی استخوان شانه(آکرومیون) </a:t>
            </a:r>
            <a:r>
              <a:rPr lang="fa-IR" dirty="0">
                <a:cs typeface="B Mitra" panose="00000400000000000000" pitchFamily="2" charset="-78"/>
              </a:rPr>
              <a:t>و نوک آرنج </a:t>
            </a:r>
            <a:r>
              <a:rPr lang="fa-IR" dirty="0" smtClean="0">
                <a:cs typeface="B Mitra" panose="00000400000000000000" pitchFamily="2" charset="-78"/>
              </a:rPr>
              <a:t>(اوله کرانون)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77831"/>
            <a:ext cx="4191000" cy="39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6892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684" y="45505"/>
            <a:ext cx="8999016" cy="9358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/>
            <a:r>
              <a:rPr lang="fa-IR" sz="3599" dirty="0" smtClean="0">
                <a:cs typeface="B Titr" panose="00000700000000000000" pitchFamily="2" charset="-78"/>
              </a:rPr>
              <a:t>اندازه گیری </a:t>
            </a:r>
            <a:r>
              <a:rPr lang="fa-IR" sz="3599" dirty="0">
                <a:cs typeface="B Titr" panose="00000700000000000000" pitchFamily="2" charset="-78"/>
              </a:rPr>
              <a:t>محیط وسط بازو </a:t>
            </a:r>
            <a:r>
              <a:rPr lang="fa-IR" sz="3599" dirty="0" smtClean="0">
                <a:cs typeface="B Titr" panose="00000700000000000000" pitchFamily="2" charset="-78"/>
              </a:rPr>
              <a:t>(</a:t>
            </a:r>
            <a:r>
              <a:rPr lang="en-US" sz="3599" dirty="0" smtClean="0">
                <a:cs typeface="B Titr" panose="00000700000000000000" pitchFamily="2" charset="-78"/>
              </a:rPr>
              <a:t>MAC</a:t>
            </a:r>
            <a:r>
              <a:rPr lang="fa-IR" sz="3599" dirty="0" smtClean="0">
                <a:cs typeface="B Titr" panose="00000700000000000000" pitchFamily="2" charset="-78"/>
              </a:rPr>
              <a:t>)</a:t>
            </a:r>
            <a:endParaRPr lang="fa-IR" sz="3599" dirty="0">
              <a:cs typeface="B Titr" panose="00000700000000000000" pitchFamily="2" charset="-78"/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74612" y="1164152"/>
            <a:ext cx="11954266" cy="4714270"/>
          </a:xfrm>
          <a:noFill/>
          <a:ln>
            <a:solidFill>
              <a:schemeClr val="bg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just" rtl="1">
              <a:buNone/>
            </a:pPr>
            <a:r>
              <a:rPr lang="fa-IR" dirty="0" smtClean="0">
                <a:cs typeface="B Mitra" panose="00000400000000000000" pitchFamily="2" charset="-78"/>
              </a:rPr>
              <a:t>1. </a:t>
            </a:r>
            <a:r>
              <a:rPr lang="fa-IR" dirty="0">
                <a:cs typeface="B Mitra" panose="00000400000000000000" pitchFamily="2" charset="-78"/>
              </a:rPr>
              <a:t>بازوی چپ را خم کنید و نوک آرنج و برجستگی خارجی استخوان شانه را مشخص کرده و علامت بزنید.</a:t>
            </a:r>
          </a:p>
          <a:p>
            <a:pPr marL="0" indent="0" algn="just" rtl="1">
              <a:buNone/>
            </a:pPr>
            <a:r>
              <a:rPr lang="fa-IR" dirty="0">
                <a:cs typeface="B Mitra" panose="00000400000000000000" pitchFamily="2" charset="-78"/>
              </a:rPr>
              <a:t>2 . نقطه وسط بین نقاط علامت زده شده را مشخص کرده و علامت بزنید.</a:t>
            </a:r>
          </a:p>
          <a:p>
            <a:pPr marL="0" indent="0" algn="just" rtl="1">
              <a:buNone/>
            </a:pPr>
            <a:r>
              <a:rPr lang="fa-IR" dirty="0">
                <a:cs typeface="B Mitra" panose="00000400000000000000" pitchFamily="2" charset="-78"/>
              </a:rPr>
              <a:t>3 . سپس در حالیکه دست فرد به موازات بدن وی به حالت رها و شل قرار گرفته، محیط میانه بازو را از روی نقطه</a:t>
            </a:r>
          </a:p>
          <a:p>
            <a:pPr marL="0" indent="0" algn="just" rtl="1">
              <a:buNone/>
            </a:pPr>
            <a:r>
              <a:rPr lang="fa-IR" dirty="0">
                <a:cs typeface="B Mitra" panose="00000400000000000000" pitchFamily="2" charset="-78"/>
              </a:rPr>
              <a:t>علامتزده شده، اندازهگیری کنید. برای این کار از متر نواری استفاده کنید.</a:t>
            </a:r>
          </a:p>
          <a:p>
            <a:pPr marL="0" indent="0" algn="just" rtl="1">
              <a:buNone/>
            </a:pPr>
            <a:r>
              <a:rPr lang="fa-IR" dirty="0">
                <a:cs typeface="B Mitra" panose="00000400000000000000" pitchFamily="2" charset="-78"/>
              </a:rPr>
              <a:t>4 . دقت کنید که نوار کاملاً مماس بر بازوی فرد باشد )نه آزاد و نه بیش از اندازه کشیده شده باشد(</a:t>
            </a:r>
          </a:p>
          <a:p>
            <a:pPr marL="0" indent="0" algn="just" rtl="1">
              <a:buNone/>
            </a:pPr>
            <a:r>
              <a:rPr lang="fa-IR" dirty="0">
                <a:cs typeface="B Mitra" panose="00000400000000000000" pitchFamily="2" charset="-78"/>
              </a:rPr>
              <a:t>5 . دقت کنید که پوست و عضلات افراد دچار سوءتغذیه بسیار شل بوده و کوچکترین فشار اضافی میتواند باعث گردد</a:t>
            </a:r>
          </a:p>
          <a:p>
            <a:pPr marL="0" indent="0" algn="just" rtl="1">
              <a:buNone/>
            </a:pPr>
            <a:r>
              <a:rPr lang="fa-IR" dirty="0">
                <a:cs typeface="B Mitra" panose="00000400000000000000" pitchFamily="2" charset="-78"/>
              </a:rPr>
              <a:t>تا محیط میانه بازو کمتر از حد واقعی اندازهگیری شود.</a:t>
            </a:r>
          </a:p>
          <a:p>
            <a:pPr marL="0" indent="0" algn="just" rtl="1">
              <a:buNone/>
            </a:pPr>
            <a:r>
              <a:rPr lang="fa-IR" dirty="0">
                <a:cs typeface="B Mitra" panose="00000400000000000000" pitchFamily="2" charset="-78"/>
              </a:rPr>
              <a:t>6 . بلافاصله عدد را خوانده و ثبت کنید.</a:t>
            </a:r>
          </a:p>
          <a:p>
            <a:pPr marL="0" indent="0" algn="just" rtl="1">
              <a:buNone/>
            </a:pPr>
            <a:r>
              <a:rPr lang="fa-IR" dirty="0">
                <a:cs typeface="B Mitra" panose="00000400000000000000" pitchFamily="2" charset="-78"/>
              </a:rPr>
              <a:t>7 . </a:t>
            </a:r>
            <a:r>
              <a:rPr lang="fa-IR" dirty="0" smtClean="0">
                <a:cs typeface="B Mitra" panose="00000400000000000000" pitchFamily="2" charset="-78"/>
              </a:rPr>
              <a:t>اندازه گیری </a:t>
            </a:r>
            <a:r>
              <a:rPr lang="fa-IR" dirty="0">
                <a:cs typeface="B Mitra" panose="00000400000000000000" pitchFamily="2" charset="-78"/>
              </a:rPr>
              <a:t>را دو بار انجام دهید تا از صحت عدد قرائت شده اطمینان حاصل کنید</a:t>
            </a:r>
            <a:r>
              <a:rPr lang="fa-IR" dirty="0" smtClean="0">
                <a:cs typeface="B Mitra" panose="00000400000000000000" pitchFamily="2" charset="-78"/>
              </a:rPr>
              <a:t>.</a:t>
            </a:r>
          </a:p>
          <a:p>
            <a:pPr marL="0" indent="0" algn="just" rtl="1">
              <a:buNone/>
            </a:pPr>
            <a:r>
              <a:rPr lang="fa-IR" dirty="0">
                <a:cs typeface="B Mitra" panose="00000400000000000000" pitchFamily="2" charset="-78"/>
              </a:rPr>
              <a:t>8. اندازه بدست آمده را در فرمول </a:t>
            </a:r>
            <a:r>
              <a:rPr lang="fa-IR" dirty="0" smtClean="0">
                <a:cs typeface="B Mitra" panose="00000400000000000000" pitchFamily="2" charset="-78"/>
              </a:rPr>
              <a:t>اسلاید بعد </a:t>
            </a:r>
            <a:r>
              <a:rPr lang="fa-IR" dirty="0">
                <a:cs typeface="B Mitra" panose="00000400000000000000" pitchFamily="2" charset="-78"/>
              </a:rPr>
              <a:t>قرار داده و وزن تقریبی را محاسبه نمایید.</a:t>
            </a:r>
          </a:p>
        </p:txBody>
      </p:sp>
    </p:spTree>
    <p:extLst>
      <p:ext uri="{BB962C8B-B14F-4D97-AF65-F5344CB8AC3E}">
        <p14:creationId xmlns:p14="http://schemas.microsoft.com/office/powerpoint/2010/main" val="1060500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684" y="45505"/>
            <a:ext cx="8999016" cy="93586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 rtl="1"/>
            <a:r>
              <a:rPr lang="fa-IR" sz="3599" dirty="0" smtClean="0">
                <a:cs typeface="B Titr" panose="00000700000000000000" pitchFamily="2" charset="-78"/>
              </a:rPr>
              <a:t>اندازه گیری </a:t>
            </a:r>
            <a:r>
              <a:rPr lang="fa-IR" sz="3599" dirty="0">
                <a:cs typeface="B Titr" panose="00000700000000000000" pitchFamily="2" charset="-78"/>
              </a:rPr>
              <a:t>محیط وسط بازو </a:t>
            </a:r>
            <a:r>
              <a:rPr lang="fa-IR" sz="3599" dirty="0" smtClean="0">
                <a:cs typeface="B Titr" panose="00000700000000000000" pitchFamily="2" charset="-78"/>
              </a:rPr>
              <a:t>(</a:t>
            </a:r>
            <a:r>
              <a:rPr lang="en-US" sz="3599" dirty="0" smtClean="0">
                <a:cs typeface="B Titr" panose="00000700000000000000" pitchFamily="2" charset="-78"/>
              </a:rPr>
              <a:t>MAC</a:t>
            </a:r>
            <a:r>
              <a:rPr lang="fa-IR" sz="3599" dirty="0" smtClean="0">
                <a:cs typeface="B Titr" panose="00000700000000000000" pitchFamily="2" charset="-78"/>
              </a:rPr>
              <a:t>)</a:t>
            </a:r>
            <a:endParaRPr lang="fa-IR" sz="3599" dirty="0">
              <a:cs typeface="B Titr" panose="00000700000000000000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3294"/>
          <a:stretch/>
        </p:blipFill>
        <p:spPr>
          <a:xfrm>
            <a:off x="1611632" y="1752600"/>
            <a:ext cx="9400347" cy="3838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422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a-IR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80319" y="381000"/>
            <a:ext cx="9443295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747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 descr="C:\Users\M.Arzani\Desktop\th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1958" y="-20992"/>
            <a:ext cx="5066867" cy="687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3610975" y="1189910"/>
            <a:ext cx="2849751" cy="48852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/>
            <a:r>
              <a:rPr lang="fa-IR" sz="4266" dirty="0">
                <a:cs typeface="B Zar" pitchFamily="2" charset="-78"/>
              </a:rPr>
              <a:t>به امید وسعت حمایت همه جانبه از سالمندان عزیز جامعه</a:t>
            </a:r>
          </a:p>
        </p:txBody>
      </p:sp>
    </p:spTree>
    <p:extLst>
      <p:ext uri="{BB962C8B-B14F-4D97-AF65-F5344CB8AC3E}">
        <p14:creationId xmlns:p14="http://schemas.microsoft.com/office/powerpoint/2010/main" val="1576155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394911" y="477020"/>
            <a:ext cx="9840211" cy="611029"/>
          </a:xfrm>
        </p:spPr>
        <p:txBody>
          <a:bodyPr>
            <a:normAutofit/>
          </a:bodyPr>
          <a:lstStyle/>
          <a:p>
            <a:pPr algn="ctr" rtl="1"/>
            <a:r>
              <a:rPr lang="fa-IR" altLang="fa-IR" sz="3199" dirty="0">
                <a:solidFill>
                  <a:srgbClr val="003296"/>
                </a:solidFill>
                <a:cs typeface="B Nazanin" panose="00000400000000000000" pitchFamily="2" charset="-78"/>
              </a:rPr>
              <a:t>4 جلد کتاب </a:t>
            </a:r>
            <a:r>
              <a:rPr lang="fa-IR" altLang="fa-IR" sz="3199" dirty="0">
                <a:solidFill>
                  <a:srgbClr val="FF0000"/>
                </a:solidFill>
                <a:cs typeface="B Nazanin" panose="00000400000000000000" pitchFamily="2" charset="-78"/>
              </a:rPr>
              <a:t>جدید</a:t>
            </a:r>
            <a:r>
              <a:rPr lang="fa-IR" altLang="fa-IR" sz="3199" dirty="0">
                <a:solidFill>
                  <a:srgbClr val="003296"/>
                </a:solidFill>
                <a:cs typeface="B Nazanin" panose="00000400000000000000" pitchFamily="2" charset="-78"/>
              </a:rPr>
              <a:t> راهنمای بهبود شیوه زندگی در سالمندان</a:t>
            </a:r>
            <a:endParaRPr lang="fa-IR" altLang="fa-IR" sz="3199" dirty="0">
              <a:cs typeface="B Nazanin" panose="00000400000000000000" pitchFamily="2" charset="-78"/>
            </a:endParaRPr>
          </a:p>
        </p:txBody>
      </p:sp>
      <p:pic>
        <p:nvPicPr>
          <p:cNvPr id="24579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31526" y="1510213"/>
            <a:ext cx="2372695" cy="3277333"/>
          </a:xfrm>
        </p:spPr>
      </p:pic>
      <p:pic>
        <p:nvPicPr>
          <p:cNvPr id="24580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388" y="1492755"/>
            <a:ext cx="2374282" cy="3299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13"/>
          <a:stretch>
            <a:fillRect/>
          </a:stretch>
        </p:blipFill>
        <p:spPr bwMode="auto">
          <a:xfrm>
            <a:off x="6297560" y="1413400"/>
            <a:ext cx="2331431" cy="330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8603597" y="1413400"/>
            <a:ext cx="2098128" cy="3167825"/>
          </a:xfrm>
          <a:prstGeom prst="rect">
            <a:avLst/>
          </a:prstGeom>
          <a:solidFill>
            <a:srgbClr val="FFCC99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rtl="1" eaLnBrk="1" hangingPunct="1">
              <a:defRPr/>
            </a:pPr>
            <a:r>
              <a:rPr lang="fa-IR" altLang="fa-IR" sz="1600" b="1" dirty="0">
                <a:solidFill>
                  <a:srgbClr val="000000"/>
                </a:solidFill>
                <a:cs typeface="B Nazanin" panose="00000400000000000000" pitchFamily="2" charset="-78"/>
              </a:rPr>
              <a:t>توانبخشی سالمندان</a:t>
            </a:r>
          </a:p>
          <a:p>
            <a:pPr algn="ctr" rtl="1" eaLnBrk="1" hangingPunct="1">
              <a:defRPr/>
            </a:pPr>
            <a:endParaRPr lang="fa-IR" altLang="fa-IR" dirty="0">
              <a:solidFill>
                <a:srgbClr val="000000"/>
              </a:solidFill>
            </a:endParaRPr>
          </a:p>
          <a:p>
            <a:pPr algn="ctr" rtl="1" eaLnBrk="1" hangingPunct="1">
              <a:defRPr/>
            </a:pPr>
            <a:r>
              <a:rPr lang="fa-IR" altLang="fa-IR" sz="1200" b="1" dirty="0">
                <a:solidFill>
                  <a:srgbClr val="000000"/>
                </a:solidFill>
                <a:cs typeface="B Nazanin" panose="00000400000000000000" pitchFamily="2" charset="-78"/>
              </a:rPr>
              <a:t>در دست چاپ</a:t>
            </a:r>
          </a:p>
          <a:p>
            <a:pPr algn="ctr" rtl="1" eaLnBrk="1" hangingPunct="1">
              <a:defRPr/>
            </a:pPr>
            <a:endParaRPr lang="fa-IR" altLang="fa-IR" dirty="0">
              <a:solidFill>
                <a:srgbClr val="000000"/>
              </a:solidFill>
            </a:endParaRPr>
          </a:p>
          <a:p>
            <a:pPr algn="ctr" rtl="1" eaLnBrk="1" hangingPunct="1">
              <a:defRPr/>
            </a:pPr>
            <a:endParaRPr lang="fa-IR" altLang="fa-IR" dirty="0">
              <a:solidFill>
                <a:srgbClr val="000000"/>
              </a:solidFill>
            </a:endParaRPr>
          </a:p>
          <a:p>
            <a:pPr algn="ctr" rtl="1" eaLnBrk="1" hangingPunct="1">
              <a:defRPr/>
            </a:pPr>
            <a:endParaRPr lang="fa-IR" altLang="fa-IR" dirty="0">
              <a:solidFill>
                <a:srgbClr val="000000"/>
              </a:solidFill>
            </a:endParaRPr>
          </a:p>
          <a:p>
            <a:pPr algn="ctr" rtl="1" eaLnBrk="1" hangingPunct="1">
              <a:defRPr/>
            </a:pPr>
            <a:endParaRPr lang="fa-IR" altLang="fa-IR" dirty="0">
              <a:solidFill>
                <a:srgbClr val="000000"/>
              </a:solidFill>
            </a:endParaRPr>
          </a:p>
          <a:p>
            <a:pPr algn="ctr" rtl="1" eaLnBrk="1" hangingPunct="1">
              <a:defRPr/>
            </a:pPr>
            <a:endParaRPr lang="fa-IR" altLang="fa-IR" dirty="0">
              <a:solidFill>
                <a:srgbClr val="000000"/>
              </a:solidFill>
            </a:endParaRPr>
          </a:p>
          <a:p>
            <a:pPr algn="ctr" rtl="1" eaLnBrk="1" hangingPunct="1">
              <a:defRPr/>
            </a:pPr>
            <a:endParaRPr lang="fa-IR" altLang="fa-IR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1701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2125110" y="334181"/>
            <a:ext cx="8243327" cy="611029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a-IR" altLang="fa-IR" sz="3199" b="1" dirty="0">
                <a:solidFill>
                  <a:srgbClr val="003296"/>
                </a:solidFill>
                <a:cs typeface="B Nazanin" panose="00000400000000000000" pitchFamily="2" charset="-78"/>
              </a:rPr>
              <a:t>عناوین آموزشی کتاب </a:t>
            </a:r>
            <a:r>
              <a:rPr lang="fa-IR" altLang="fa-IR" sz="3199" b="1" dirty="0">
                <a:solidFill>
                  <a:srgbClr val="FF0000"/>
                </a:solidFill>
                <a:cs typeface="B Nazanin" panose="00000400000000000000" pitchFamily="2" charset="-78"/>
              </a:rPr>
              <a:t>تغذیه سالم </a:t>
            </a:r>
            <a:r>
              <a:rPr lang="fa-IR" altLang="fa-IR" sz="3199" b="1" dirty="0">
                <a:solidFill>
                  <a:srgbClr val="003296"/>
                </a:solidFill>
                <a:cs typeface="B Nazanin" panose="00000400000000000000" pitchFamily="2" charset="-78"/>
              </a:rPr>
              <a:t>در دوران سالمندی</a:t>
            </a:r>
            <a:endParaRPr lang="fa-IR" altLang="fa-IR" sz="5865" dirty="0">
              <a:cs typeface="B Nazanin" panose="00000400000000000000" pitchFamily="2" charset="-78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91356" y="1053132"/>
            <a:ext cx="11694255" cy="5361336"/>
          </a:xfrm>
        </p:spPr>
        <p:txBody>
          <a:bodyPr>
            <a:normAutofit/>
          </a:bodyPr>
          <a:lstStyle/>
          <a:p>
            <a:pPr algn="r" rtl="1">
              <a:buFont typeface="Arial" panose="020B0604020202020204" pitchFamily="34" charset="0"/>
              <a:buAutoNum type="arabicPeriod"/>
            </a:pPr>
            <a:r>
              <a:rPr lang="fa-IR" altLang="fa-IR" sz="2400" b="1" dirty="0">
                <a:cs typeface="B Nazanin" panose="00000400000000000000" pitchFamily="2" charset="-78"/>
              </a:rPr>
              <a:t>اصول و مفاهیم کلیدی مرتبط با تغذیه سالم در دوره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سالمندی  </a:t>
            </a:r>
            <a:endParaRPr lang="fa-IR" altLang="fa-IR" sz="2400" b="1" dirty="0">
              <a:cs typeface="B Nazanin" panose="00000400000000000000" pitchFamily="2" charset="-78"/>
            </a:endParaRPr>
          </a:p>
          <a:p>
            <a:pPr algn="r" rtl="1">
              <a:buFont typeface="Arial" panose="020B0604020202020204" pitchFamily="34" charset="0"/>
              <a:buAutoNum type="arabicPeriod"/>
            </a:pPr>
            <a:r>
              <a:rPr lang="fa-IR" altLang="fa-IR" sz="2400" b="1" dirty="0">
                <a:cs typeface="B Nazanin" panose="00000400000000000000" pitchFamily="2" charset="-78"/>
              </a:rPr>
              <a:t>باورها و نگرش های غلط درباره تغذیه در دوره سالمندی</a:t>
            </a:r>
          </a:p>
          <a:p>
            <a:pPr algn="r" rtl="1">
              <a:buFont typeface="Arial" panose="020B0604020202020204" pitchFamily="34" charset="0"/>
              <a:buAutoNum type="arabicPeriod"/>
            </a:pPr>
            <a:r>
              <a:rPr lang="fa-IR" altLang="fa-IR" sz="2400" b="1" dirty="0">
                <a:cs typeface="B Nazanin" panose="00000400000000000000" pitchFamily="2" charset="-78"/>
              </a:rPr>
              <a:t>تغذیه در بیماری های دوره سالمندی</a:t>
            </a:r>
          </a:p>
          <a:p>
            <a:pPr algn="r" rtl="1">
              <a:buFont typeface="Arial" panose="020B0604020202020204" pitchFamily="34" charset="0"/>
              <a:buAutoNum type="arabicPeriod"/>
            </a:pPr>
            <a:r>
              <a:rPr lang="fa-IR" altLang="fa-IR" sz="2400" b="1" dirty="0">
                <a:cs typeface="B Nazanin" panose="00000400000000000000" pitchFamily="2" charset="-78"/>
              </a:rPr>
              <a:t>تغذیه در شرایط خاص دوران سالمندی</a:t>
            </a:r>
          </a:p>
          <a:p>
            <a:pPr algn="r" rtl="1">
              <a:buFont typeface="Arial" panose="020B0604020202020204" pitchFamily="34" charset="0"/>
              <a:buAutoNum type="arabicPeriod"/>
            </a:pPr>
            <a:r>
              <a:rPr lang="fa-IR" altLang="fa-IR" sz="2400" b="1" dirty="0">
                <a:cs typeface="B Nazanin" panose="00000400000000000000" pitchFamily="2" charset="-78"/>
              </a:rPr>
              <a:t>آلرژی های غذایی، عدم تحمل غذایی و بیماری های منتقل شونده از راه غذا</a:t>
            </a:r>
          </a:p>
          <a:p>
            <a:pPr algn="r" rtl="1">
              <a:buFont typeface="Arial" panose="020B0604020202020204" pitchFamily="34" charset="0"/>
              <a:buAutoNum type="arabicPeriod"/>
            </a:pPr>
            <a:r>
              <a:rPr lang="fa-IR" altLang="fa-IR" sz="2400" b="1" dirty="0">
                <a:cs typeface="B Nazanin" panose="00000400000000000000" pitchFamily="2" charset="-78"/>
              </a:rPr>
              <a:t>تهیه و نگهداری غذای سالم </a:t>
            </a:r>
          </a:p>
          <a:p>
            <a:pPr algn="r" rtl="1">
              <a:buFont typeface="Arial" panose="020B0604020202020204" pitchFamily="34" charset="0"/>
              <a:buAutoNum type="arabicPeriod"/>
            </a:pPr>
            <a:r>
              <a:rPr lang="fa-IR" altLang="fa-IR" sz="2400" b="1" dirty="0">
                <a:cs typeface="B Nazanin" panose="00000400000000000000" pitchFamily="2" charset="-78"/>
              </a:rPr>
              <a:t>تغذیه سالم سالمندان در دوران همه گیری کووید- 1</a:t>
            </a:r>
          </a:p>
          <a:p>
            <a:pPr algn="r" rtl="1">
              <a:buFont typeface="Arial" panose="020B0604020202020204" pitchFamily="34" charset="0"/>
              <a:buAutoNum type="arabicPeriod"/>
            </a:pPr>
            <a:r>
              <a:rPr lang="fa-IR" altLang="fa-IR" sz="2400" b="1" dirty="0">
                <a:cs typeface="B Nazanin" panose="00000400000000000000" pitchFamily="2" charset="-78"/>
              </a:rPr>
              <a:t>رژیم های غذایی پیشنهادی برای سالمندان سالم</a:t>
            </a:r>
          </a:p>
        </p:txBody>
      </p:sp>
      <p:pic>
        <p:nvPicPr>
          <p:cNvPr id="25604" name="Content Placeholder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26666"/>
            <a:ext cx="3483093" cy="48142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9579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141412" y="76200"/>
            <a:ext cx="10515600" cy="1371599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فصل اول : اصول </a:t>
            </a:r>
            <a:r>
              <a:rPr lang="fa-IR" altLang="fa-IR" sz="3199" b="1" dirty="0">
                <a:solidFill>
                  <a:srgbClr val="003296"/>
                </a:solidFill>
                <a:cs typeface="B Nazanin" panose="00000400000000000000" pitchFamily="2" charset="-78"/>
              </a:rPr>
              <a:t>و مفاهیم کلیدی مرتبط با تغذیه سالم در دوره سالمندی  </a:t>
            </a:r>
            <a:endParaRPr lang="fa-IR" altLang="fa-IR" sz="5865" dirty="0">
              <a:cs typeface="B Nazanin" panose="00000400000000000000" pitchFamily="2" charset="-78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191357" y="1828800"/>
            <a:ext cx="11602558" cy="3890367"/>
          </a:xfrm>
        </p:spPr>
        <p:txBody>
          <a:bodyPr>
            <a:normAutofit/>
          </a:bodyPr>
          <a:lstStyle/>
          <a:p>
            <a:pPr marL="457200" indent="-457200" algn="r" rtl="1">
              <a:buFont typeface="+mj-lt"/>
              <a:buAutoNum type="arabicPeriod"/>
            </a:pPr>
            <a:r>
              <a:rPr lang="fa-IR" altLang="fa-IR" sz="2400" b="1" dirty="0" smtClean="0">
                <a:cs typeface="B Nazanin" panose="00000400000000000000" pitchFamily="2" charset="-78"/>
              </a:rPr>
              <a:t>تغییرات سالمندی و تاثیر آن بر نیازهای تغذیه ای افراد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altLang="fa-IR" sz="2400" b="1" dirty="0" smtClean="0">
                <a:cs typeface="B Nazanin" panose="00000400000000000000" pitchFamily="2" charset="-78"/>
              </a:rPr>
              <a:t>نیازهای غذایی اساسی سالمندان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altLang="fa-IR" sz="2400" b="1" dirty="0" smtClean="0">
                <a:cs typeface="B Nazanin" panose="00000400000000000000" pitchFamily="2" charset="-78"/>
              </a:rPr>
              <a:t>تفاوت های تغذیه ای مردان و زنان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altLang="fa-IR" sz="2400" b="1" dirty="0" smtClean="0">
                <a:cs typeface="B Nazanin" panose="00000400000000000000" pitchFamily="2" charset="-78"/>
              </a:rPr>
              <a:t>ترکیب و ارزش مواد غذایی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altLang="fa-IR" sz="2400" b="1" dirty="0" smtClean="0">
                <a:cs typeface="B Nazanin" panose="00000400000000000000" pitchFamily="2" charset="-78"/>
              </a:rPr>
              <a:t>تداخلات دارو و غذا </a:t>
            </a:r>
            <a:endParaRPr lang="fa-IR" altLang="fa-IR" sz="2400" b="1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  <a:p>
            <a:pPr marL="0" indent="0" algn="r" rtl="1">
              <a:buNone/>
            </a:pPr>
            <a:endParaRPr lang="fa-IR" altLang="fa-IR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989628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522414" y="228600"/>
            <a:ext cx="9601200" cy="762000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مشکلات کلی تغذیه سالمندان </a:t>
            </a:r>
            <a:endParaRPr lang="fa-IR" altLang="fa-IR" sz="3199" b="1" dirty="0">
              <a:solidFill>
                <a:srgbClr val="003296"/>
              </a:solidFill>
              <a:cs typeface="B Nazanin" panose="00000400000000000000" pitchFamily="2" charset="-78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227012" y="1143000"/>
            <a:ext cx="11582400" cy="5257800"/>
          </a:xfrm>
        </p:spPr>
        <p:txBody>
          <a:bodyPr>
            <a:normAutofit lnSpcReduction="10000"/>
          </a:bodyPr>
          <a:lstStyle/>
          <a:p>
            <a:pPr algn="r" rtl="1"/>
            <a:r>
              <a:rPr lang="fa-IR" altLang="fa-IR" sz="2400" b="1" dirty="0" smtClean="0">
                <a:cs typeface="B Nazanin" panose="00000400000000000000" pitchFamily="2" charset="-78"/>
              </a:rPr>
              <a:t>نیازهای تغذیه ای افراد سالمند کمتر از سایر سنین نیست و در برخی موارد نیاز افزایش می یابد؛ از جمله: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altLang="fa-IR" sz="2400" dirty="0" smtClean="0">
                <a:cs typeface="B Nazanin" panose="00000400000000000000" pitchFamily="2" charset="-78"/>
              </a:rPr>
              <a:t>پروتئین (افزایش نیاز کمی و کیفی)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altLang="fa-IR" sz="2400" dirty="0" smtClean="0">
                <a:cs typeface="B Nazanin" panose="00000400000000000000" pitchFamily="2" charset="-78"/>
              </a:rPr>
              <a:t>کلسیم </a:t>
            </a:r>
          </a:p>
          <a:p>
            <a:pPr marL="457200" indent="-457200" algn="r" rtl="1">
              <a:buFont typeface="+mj-lt"/>
              <a:buAutoNum type="arabicPeriod"/>
            </a:pPr>
            <a:r>
              <a:rPr lang="fa-IR" altLang="fa-IR" sz="2400" dirty="0" smtClean="0">
                <a:cs typeface="B Nazanin" panose="00000400000000000000" pitchFamily="2" charset="-78"/>
              </a:rPr>
              <a:t>ویتامین </a:t>
            </a:r>
            <a:r>
              <a:rPr lang="en-US" altLang="fa-IR" sz="2400" dirty="0" smtClean="0">
                <a:cs typeface="B Nazanin" panose="00000400000000000000" pitchFamily="2" charset="-78"/>
              </a:rPr>
              <a:t>D</a:t>
            </a:r>
          </a:p>
          <a:p>
            <a:pPr algn="r" rtl="1"/>
            <a:endParaRPr lang="en-US" altLang="fa-IR" sz="2400" dirty="0">
              <a:cs typeface="B Nazanin" panose="00000400000000000000" pitchFamily="2" charset="-78"/>
            </a:endParaRPr>
          </a:p>
          <a:p>
            <a:pPr algn="r" rtl="1"/>
            <a:r>
              <a:rPr lang="fa-IR" altLang="fa-IR" sz="2400" b="1" dirty="0">
                <a:cs typeface="B Nazanin" panose="00000400000000000000" pitchFamily="2" charset="-78"/>
              </a:rPr>
              <a:t>ابتلا بیشتر به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بیماری های </a:t>
            </a:r>
            <a:r>
              <a:rPr lang="fa-IR" altLang="fa-IR" sz="2400" b="1" dirty="0">
                <a:cs typeface="B Nazanin" panose="00000400000000000000" pitchFamily="2" charset="-78"/>
              </a:rPr>
              <a:t>غیر واگیر مرتبط با تغذیه</a:t>
            </a:r>
          </a:p>
          <a:p>
            <a:pPr algn="r" rtl="1"/>
            <a:r>
              <a:rPr lang="fa-IR" altLang="fa-IR" sz="2400" b="1" dirty="0">
                <a:cs typeface="B Nazanin" panose="00000400000000000000" pitchFamily="2" charset="-78"/>
              </a:rPr>
              <a:t>شیوع بالاتر اضافه وزن و </a:t>
            </a:r>
            <a:r>
              <a:rPr lang="fa-IR" altLang="fa-IR" sz="2400" b="1" dirty="0" smtClean="0">
                <a:cs typeface="B Nazanin" panose="00000400000000000000" pitchFamily="2" charset="-78"/>
              </a:rPr>
              <a:t>چاقی و فعالیت </a:t>
            </a:r>
            <a:r>
              <a:rPr lang="fa-IR" altLang="fa-IR" sz="2400" b="1" dirty="0">
                <a:cs typeface="B Nazanin" panose="00000400000000000000" pitchFamily="2" charset="-78"/>
              </a:rPr>
              <a:t>بدنی کمتر </a:t>
            </a:r>
            <a:endParaRPr lang="fa-IR" altLang="fa-IR" sz="2400" b="1" dirty="0" smtClean="0">
              <a:cs typeface="B Nazanin" panose="00000400000000000000" pitchFamily="2" charset="-78"/>
            </a:endParaRPr>
          </a:p>
          <a:p>
            <a:pPr algn="r" rtl="1"/>
            <a:r>
              <a:rPr lang="fa-IR" altLang="fa-IR" sz="2400" b="1" dirty="0" smtClean="0">
                <a:cs typeface="B Nazanin" panose="00000400000000000000" pitchFamily="2" charset="-78"/>
              </a:rPr>
              <a:t>عدم دریافت کافی ویتامین ها و مواد معدنی</a:t>
            </a:r>
          </a:p>
          <a:p>
            <a:pPr algn="r" rtl="1"/>
            <a:r>
              <a:rPr lang="fa-IR" altLang="fa-IR" sz="2400" b="1" dirty="0" smtClean="0">
                <a:cs typeface="B Nazanin" panose="00000400000000000000" pitchFamily="2" charset="-78"/>
              </a:rPr>
              <a:t>افت میزان مصرف انرژی و پروتئین</a:t>
            </a:r>
          </a:p>
          <a:p>
            <a:pPr algn="r" rtl="1"/>
            <a:r>
              <a:rPr lang="fa-IR" altLang="fa-IR" sz="2400" b="1" dirty="0" smtClean="0">
                <a:cs typeface="B Nazanin" panose="00000400000000000000" pitchFamily="2" charset="-78"/>
              </a:rPr>
              <a:t>مصرف بالای نمک</a:t>
            </a:r>
            <a:endParaRPr lang="fa-IR" altLang="fa-IR" sz="24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1086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/>
          <p:cNvSpPr>
            <a:spLocks noGrp="1"/>
          </p:cNvSpPr>
          <p:nvPr>
            <p:ph type="title"/>
          </p:nvPr>
        </p:nvSpPr>
        <p:spPr>
          <a:xfrm>
            <a:off x="1522414" y="228600"/>
            <a:ext cx="9601200" cy="609600"/>
          </a:xfrm>
        </p:spPr>
        <p:txBody>
          <a:bodyPr>
            <a:noAutofit/>
          </a:bodyPr>
          <a:lstStyle/>
          <a:p>
            <a:pPr algn="ctr" rtl="1">
              <a:spcBef>
                <a:spcPct val="20000"/>
              </a:spcBef>
            </a:pP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1- تغییرات </a:t>
            </a:r>
            <a:r>
              <a:rPr lang="fa-IR" altLang="fa-IR" sz="3199" b="1" dirty="0">
                <a:solidFill>
                  <a:srgbClr val="003296"/>
                </a:solidFill>
                <a:cs typeface="B Nazanin" panose="00000400000000000000" pitchFamily="2" charset="-78"/>
              </a:rPr>
              <a:t>سالمندی و تاثیر آن بر نیازهای تغذیه ای </a:t>
            </a:r>
            <a:r>
              <a:rPr lang="fa-IR" altLang="fa-IR" sz="3199" b="1" dirty="0" smtClean="0">
                <a:solidFill>
                  <a:srgbClr val="003296"/>
                </a:solidFill>
                <a:cs typeface="B Nazanin" panose="00000400000000000000" pitchFamily="2" charset="-78"/>
              </a:rPr>
              <a:t>افراد</a:t>
            </a:r>
            <a:endParaRPr lang="fa-IR" altLang="fa-IR" sz="3199" b="1" dirty="0">
              <a:solidFill>
                <a:srgbClr val="003296"/>
              </a:solidFill>
              <a:cs typeface="B Nazanin" panose="00000400000000000000" pitchFamily="2" charset="-78"/>
            </a:endParaRPr>
          </a:p>
        </p:txBody>
      </p:sp>
      <p:sp>
        <p:nvSpPr>
          <p:cNvPr id="25603" name="Content Placeholder 2"/>
          <p:cNvSpPr>
            <a:spLocks noGrp="1"/>
          </p:cNvSpPr>
          <p:nvPr>
            <p:ph idx="1"/>
          </p:nvPr>
        </p:nvSpPr>
        <p:spPr>
          <a:xfrm>
            <a:off x="0" y="838200"/>
            <a:ext cx="12038012" cy="5867400"/>
          </a:xfrm>
        </p:spPr>
        <p:txBody>
          <a:bodyPr>
            <a:normAutofit fontScale="92500"/>
          </a:bodyPr>
          <a:lstStyle/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مشکلات دندانی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کاهش احساس تشنگی و کم آبی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کاهش حس چشایی و بویایی </a:t>
            </a:r>
            <a:r>
              <a:rPr lang="fa-IR" altLang="fa-IR" sz="1800" b="1" dirty="0">
                <a:cs typeface="B Nazanin" panose="00000400000000000000" pitchFamily="2" charset="-78"/>
              </a:rPr>
              <a:t>(فیزیولوژیک و غیر فیزیولوژیک)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 smtClean="0">
                <a:solidFill>
                  <a:srgbClr val="0070C0"/>
                </a:solidFill>
                <a:cs typeface="B Nazanin" panose="00000400000000000000" pitchFamily="2" charset="-78"/>
              </a:rPr>
              <a:t>کاهش اشتها </a:t>
            </a:r>
            <a:r>
              <a:rPr lang="fa-IR" altLang="fa-IR" sz="2400" dirty="0" smtClean="0">
                <a:cs typeface="B Nazanin" panose="00000400000000000000" pitchFamily="2" charset="-78"/>
              </a:rPr>
              <a:t>(افت پیام های ارسالی به مغز، </a:t>
            </a:r>
            <a:r>
              <a:rPr lang="fa-IR" altLang="fa-IR" sz="1800" b="1" dirty="0" smtClean="0">
                <a:cs typeface="B Nazanin" panose="00000400000000000000" pitchFamily="2" charset="-78"/>
              </a:rPr>
              <a:t>کاهش ترشح بزاق، داروها، بیماری</a:t>
            </a:r>
            <a:r>
              <a:rPr lang="en-US" altLang="fa-IR" sz="1800" b="1" dirty="0" smtClean="0">
                <a:cs typeface="B Nazanin" panose="00000400000000000000" pitchFamily="2" charset="-78"/>
              </a:rPr>
              <a:t> </a:t>
            </a:r>
            <a:r>
              <a:rPr lang="fa-IR" altLang="fa-IR" sz="1800" b="1" dirty="0" smtClean="0">
                <a:cs typeface="B Nazanin" panose="00000400000000000000" pitchFamily="2" charset="-78"/>
              </a:rPr>
              <a:t>ها و عفونت ها، مشکلات </a:t>
            </a:r>
            <a:r>
              <a:rPr lang="fa-IR" altLang="fa-IR" sz="1800" b="1" dirty="0">
                <a:cs typeface="B Nazanin" panose="00000400000000000000" pitchFamily="2" charset="-78"/>
              </a:rPr>
              <a:t>عاطفی و هیجانی </a:t>
            </a:r>
            <a:r>
              <a:rPr lang="fa-IR" altLang="fa-IR" sz="1800" b="1" dirty="0" smtClean="0">
                <a:cs typeface="B Nazanin" panose="00000400000000000000" pitchFamily="2" charset="-78"/>
              </a:rPr>
              <a:t>و کاهش مصرف و جذب ویتامین ها و مواد معدنی مثل </a:t>
            </a:r>
            <a:r>
              <a:rPr lang="en-US" altLang="fa-IR" sz="1800" b="1" dirty="0" err="1" smtClean="0">
                <a:cs typeface="B Nazanin" panose="00000400000000000000" pitchFamily="2" charset="-78"/>
              </a:rPr>
              <a:t>vit</a:t>
            </a:r>
            <a:r>
              <a:rPr lang="en-US" altLang="fa-IR" sz="1800" b="1" dirty="0" smtClean="0">
                <a:cs typeface="B Nazanin" panose="00000400000000000000" pitchFamily="2" charset="-78"/>
              </a:rPr>
              <a:t> B1</a:t>
            </a:r>
            <a:r>
              <a:rPr lang="fa-IR" altLang="fa-IR" sz="1800" b="1" dirty="0" smtClean="0">
                <a:cs typeface="B Nazanin" panose="00000400000000000000" pitchFamily="2" charset="-78"/>
              </a:rPr>
              <a:t>، منیزیم، آهن و روی)</a:t>
            </a:r>
          </a:p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مشکلات بلع </a:t>
            </a:r>
            <a:r>
              <a:rPr lang="fa-IR" altLang="fa-IR" sz="2400" dirty="0" smtClean="0">
                <a:cs typeface="B Nazanin" panose="00000400000000000000" pitchFamily="2" charset="-78"/>
              </a:rPr>
              <a:t>(آسیب مغزی به دنبال سکته مغزی یا دمانس و آلزایمر شایع ترین علل می باشد) </a:t>
            </a:r>
            <a:endParaRPr lang="fa-IR" altLang="fa-IR" sz="2400" dirty="0">
              <a:cs typeface="B 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مشکلات گوارشی </a:t>
            </a:r>
            <a:r>
              <a:rPr lang="fa-IR" altLang="fa-IR" sz="2400" dirty="0" smtClean="0">
                <a:cs typeface="B Nazanin" panose="00000400000000000000" pitchFamily="2" charset="-78"/>
              </a:rPr>
              <a:t>(تحلیل لایه های پوشاننده معده و روده، کاهش </a:t>
            </a:r>
            <a:r>
              <a:rPr lang="fa-IR" altLang="fa-IR" sz="2400" dirty="0">
                <a:cs typeface="B Nazanin" panose="00000400000000000000" pitchFamily="2" charset="-78"/>
              </a:rPr>
              <a:t>ترشحات مخاط لوله </a:t>
            </a:r>
            <a:r>
              <a:rPr lang="fa-IR" altLang="fa-IR" sz="2400" dirty="0" smtClean="0">
                <a:cs typeface="B Nazanin" panose="00000400000000000000" pitchFamily="2" charset="-78"/>
              </a:rPr>
              <a:t>گوارش، کاهش حرکات دستگاه گوارش و ...)</a:t>
            </a:r>
            <a:endParaRPr lang="fa-IR" altLang="fa-IR" sz="2400" dirty="0">
              <a:cs typeface="B Nazanin" panose="00000400000000000000" pitchFamily="2" charset="-78"/>
            </a:endParaRPr>
          </a:p>
          <a:p>
            <a:pPr marL="457200" indent="-457200" algn="r" rtl="1">
              <a:lnSpc>
                <a:spcPct val="150000"/>
              </a:lnSpc>
              <a:buFont typeface="+mj-lt"/>
              <a:buAutoNum type="alphaLcParenR"/>
            </a:pPr>
            <a:r>
              <a:rPr lang="fa-IR" alt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کاهش آنزیم گوارشی لاکتاز و  عدم تحمل شیر و لبنیات</a:t>
            </a:r>
          </a:p>
          <a:p>
            <a:pPr marL="0" indent="0" algn="r" rtl="1">
              <a:buNone/>
            </a:pPr>
            <a:endParaRPr lang="fa-IR" altLang="fa-IR" sz="2400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2415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atercolor_16x9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TF00001016.potx" id="{8AD53B0B-FC02-4342-9C97-FCB4E3E31C20}" vid="{17FAF719-7E74-4133-9EF7-340AA294087B}"/>
    </a:ext>
  </a:extLst>
</a:theme>
</file>

<file path=ppt/theme/theme2.xml><?xml version="1.0" encoding="utf-8"?>
<a:theme xmlns:a="http://schemas.openxmlformats.org/drawingml/2006/main" name="Office Them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atercolor_16x9">
      <a:dk1>
        <a:sysClr val="windowText" lastClr="000000"/>
      </a:dk1>
      <a:lt1>
        <a:sysClr val="window" lastClr="FFFFFF"/>
      </a:lt1>
      <a:dk2>
        <a:srgbClr val="09AFA7"/>
      </a:dk2>
      <a:lt2>
        <a:srgbClr val="AEF1EA"/>
      </a:lt2>
      <a:accent1>
        <a:srgbClr val="08CAC1"/>
      </a:accent1>
      <a:accent2>
        <a:srgbClr val="76C714"/>
      </a:accent2>
      <a:accent3>
        <a:srgbClr val="0E70C2"/>
      </a:accent3>
      <a:accent4>
        <a:srgbClr val="259F39"/>
      </a:accent4>
      <a:accent5>
        <a:srgbClr val="C8C015"/>
      </a:accent5>
      <a:accent6>
        <a:srgbClr val="444FDC"/>
      </a:accent6>
      <a:hlink>
        <a:srgbClr val="76C714"/>
      </a:hlink>
      <a:folHlink>
        <a:srgbClr val="7F7F7F"/>
      </a:folHlink>
    </a:clrScheme>
    <a:fontScheme name="Elemental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2108</TotalTime>
  <Words>3939</Words>
  <Application>Microsoft Office PowerPoint</Application>
  <PresentationFormat>Custom</PresentationFormat>
  <Paragraphs>406</Paragraphs>
  <Slides>47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47</vt:i4>
      </vt:variant>
    </vt:vector>
  </HeadingPairs>
  <TitlesOfParts>
    <vt:vector size="60" baseType="lpstr">
      <vt:lpstr>맑은 고딕</vt:lpstr>
      <vt:lpstr>Arial</vt:lpstr>
      <vt:lpstr>B Mitra</vt:lpstr>
      <vt:lpstr>B Nazanin</vt:lpstr>
      <vt:lpstr>B Titr</vt:lpstr>
      <vt:lpstr>B Zar</vt:lpstr>
      <vt:lpstr>Calibri</vt:lpstr>
      <vt:lpstr>Century Gothic</vt:lpstr>
      <vt:lpstr>Palatino Linotype</vt:lpstr>
      <vt:lpstr>Symbol</vt:lpstr>
      <vt:lpstr>Times New Roman</vt:lpstr>
      <vt:lpstr>Wingdings</vt:lpstr>
      <vt:lpstr>Watercolor_16x9</vt:lpstr>
      <vt:lpstr>PowerPoint Presentation</vt:lpstr>
      <vt:lpstr> کارگاه باز آموزی بسته خدمتی سالمندان و کتاب جدید تغذیه در سالمندان ویژه مسئولین سلامت خانواده، کارشناسان سلامت سالمندان  و مربیان بهورزی    19 و 20  تیرماه 1402</vt:lpstr>
      <vt:lpstr>PowerPoint Presentation</vt:lpstr>
      <vt:lpstr>کتاب های چهار جلدی راهنمای بهبود شیوه زندگی سالم در دوره سالمندی</vt:lpstr>
      <vt:lpstr>4 جلد کتاب جدید راهنمای بهبود شیوه زندگی در سالمندان</vt:lpstr>
      <vt:lpstr>عناوین آموزشی کتاب تغذیه سالم در دوران سالمندی</vt:lpstr>
      <vt:lpstr>فصل اول : اصول و مفاهیم کلیدی مرتبط با تغذیه سالم در دوره سالمندی  </vt:lpstr>
      <vt:lpstr>مشکلات کلی تغذیه سالمندان </vt:lpstr>
      <vt:lpstr>1- تغییرات سالمندی و تاثیر آن بر نیازهای تغذیه ای افراد</vt:lpstr>
      <vt:lpstr>2- نیازهای غذایی اساسی سالمندان</vt:lpstr>
      <vt:lpstr>2- نیازهای غذایی اساسی سالمندان</vt:lpstr>
      <vt:lpstr>3- تفاوت های تغذیه ای مردان و زنان</vt:lpstr>
      <vt:lpstr>4- ترکیب و ارزش مواد غذایی</vt:lpstr>
      <vt:lpstr>5- تداخلات دارو و غذا </vt:lpstr>
      <vt:lpstr>مراقبت های ادغام یافته و جامع سالمندان</vt:lpstr>
      <vt:lpstr>بسته های خدمتی برنامه سلامت سالمندان </vt:lpstr>
      <vt:lpstr>PowerPoint Presentation</vt:lpstr>
      <vt:lpstr>غربالگری تغذیه در سالمندان (غیرپزشک)</vt:lpstr>
      <vt:lpstr>تعاریف و Cut Of Point  نمایه توده بدنی (BMI) در سالمندان </vt:lpstr>
      <vt:lpstr>تفاوت ارزیابی اختلالات تغذیه و پرسشنامه های مربوطه در سالمندان  </vt:lpstr>
      <vt:lpstr>PowerPoint Presentation</vt:lpstr>
      <vt:lpstr>شرح حال گیری برخی سوالات پرسشنامه MNA</vt:lpstr>
      <vt:lpstr>اندازه گیری دور ساق پا در سالمندان</vt:lpstr>
      <vt:lpstr>حالات مختلف اندازه گیری دور ساق پا</vt:lpstr>
      <vt:lpstr>اندازه‌گيري دور ساق پا در حالت ایستاده و نشسته</vt:lpstr>
      <vt:lpstr>اندازه گيري دور ساق پا در حالت خوابیده</vt:lpstr>
      <vt:lpstr>PowerPoint Presentation</vt:lpstr>
      <vt:lpstr>PowerPoint Presentation</vt:lpstr>
      <vt:lpstr>نحوه ارجاع سالمندان مبتلا یا مشکوک به بیماری های مزمن </vt:lpstr>
      <vt:lpstr>PowerPoint Presentation</vt:lpstr>
      <vt:lpstr>تعریف سهم های مواد غذایی</vt:lpstr>
      <vt:lpstr>PowerPoint Presentation</vt:lpstr>
      <vt:lpstr>PowerPoint Presentation</vt:lpstr>
      <vt:lpstr>PowerPoint Presentation</vt:lpstr>
      <vt:lpstr>PowerPoint Presentation</vt:lpstr>
      <vt:lpstr>ارتفاع زانو در سالمندان</vt:lpstr>
      <vt:lpstr>اشکال مختلف کالیپر</vt:lpstr>
      <vt:lpstr>حالات مختلف اندازه گیری ارتفاع زانو (قد زانو تا پاشنه)</vt:lpstr>
      <vt:lpstr>اندازه‌گيري ارتفاع زانو</vt:lpstr>
      <vt:lpstr>فیلم نحوه استفاده از کالیپر</vt:lpstr>
      <vt:lpstr>اندازه‌گيري ارتفاع زانو</vt:lpstr>
      <vt:lpstr>PowerPoint Presentation</vt:lpstr>
      <vt:lpstr>اندازه گیری محیط وسط بازو (MAC)</vt:lpstr>
      <vt:lpstr>اندازه گیری محیط وسط بازو (MAC)</vt:lpstr>
      <vt:lpstr>اندازه گیری محیط وسط بازو (MAC)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Layout</dc:title>
  <dc:creator>hamrahrayane</dc:creator>
  <cp:lastModifiedBy>A.R.I</cp:lastModifiedBy>
  <cp:revision>177</cp:revision>
  <cp:lastPrinted>2023-05-04T06:07:55Z</cp:lastPrinted>
  <dcterms:created xsi:type="dcterms:W3CDTF">2023-02-26T18:44:22Z</dcterms:created>
  <dcterms:modified xsi:type="dcterms:W3CDTF">2023-07-22T06:01:52Z</dcterms:modified>
</cp:coreProperties>
</file>