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8"/>
  </p:notesMasterIdLst>
  <p:handoutMasterIdLst>
    <p:handoutMasterId r:id="rId49"/>
  </p:handoutMasterIdLst>
  <p:sldIdLst>
    <p:sldId id="268" r:id="rId2"/>
    <p:sldId id="458" r:id="rId3"/>
    <p:sldId id="463" r:id="rId4"/>
    <p:sldId id="382" r:id="rId5"/>
    <p:sldId id="464" r:id="rId6"/>
    <p:sldId id="465" r:id="rId7"/>
    <p:sldId id="468" r:id="rId8"/>
    <p:sldId id="462" r:id="rId9"/>
    <p:sldId id="471" r:id="rId10"/>
    <p:sldId id="488" r:id="rId11"/>
    <p:sldId id="470" r:id="rId12"/>
    <p:sldId id="383" r:id="rId13"/>
    <p:sldId id="487" r:id="rId14"/>
    <p:sldId id="486" r:id="rId15"/>
    <p:sldId id="466" r:id="rId16"/>
    <p:sldId id="490" r:id="rId17"/>
    <p:sldId id="501" r:id="rId18"/>
    <p:sldId id="385" r:id="rId19"/>
    <p:sldId id="386" r:id="rId20"/>
    <p:sldId id="492" r:id="rId21"/>
    <p:sldId id="387" r:id="rId22"/>
    <p:sldId id="475" r:id="rId23"/>
    <p:sldId id="479" r:id="rId24"/>
    <p:sldId id="477" r:id="rId25"/>
    <p:sldId id="478" r:id="rId26"/>
    <p:sldId id="476" r:id="rId27"/>
    <p:sldId id="481" r:id="rId28"/>
    <p:sldId id="467" r:id="rId29"/>
    <p:sldId id="388" r:id="rId30"/>
    <p:sldId id="474" r:id="rId31"/>
    <p:sldId id="473" r:id="rId32"/>
    <p:sldId id="482" r:id="rId33"/>
    <p:sldId id="483" r:id="rId34"/>
    <p:sldId id="484" r:id="rId35"/>
    <p:sldId id="389" r:id="rId36"/>
    <p:sldId id="489" r:id="rId37"/>
    <p:sldId id="469" r:id="rId38"/>
    <p:sldId id="391" r:id="rId39"/>
    <p:sldId id="392" r:id="rId40"/>
    <p:sldId id="394" r:id="rId41"/>
    <p:sldId id="393" r:id="rId42"/>
    <p:sldId id="395" r:id="rId43"/>
    <p:sldId id="396" r:id="rId44"/>
    <p:sldId id="397" r:id="rId45"/>
    <p:sldId id="398" r:id="rId46"/>
    <p:sldId id="399" r:id="rId47"/>
  </p:sldIdLst>
  <p:sldSz cx="9144000" cy="5143500" type="screen16x9"/>
  <p:notesSz cx="6797675" cy="9874250"/>
  <p:embeddedFontLst>
    <p:embeddedFont>
      <p:font typeface="Calibri" panose="020F0502020204030204" pitchFamily="34" charset="0"/>
      <p:regular r:id="rId50"/>
      <p:bold r:id="rId51"/>
      <p:italic r:id="rId52"/>
      <p:boldItalic r:id="rId53"/>
    </p:embeddedFont>
    <p:embeddedFont>
      <p:font typeface="B Morvarid" panose="00000400000000000000" pitchFamily="2" charset="-78"/>
      <p:regular r:id="rId54"/>
    </p:embeddedFont>
    <p:embeddedFont>
      <p:font typeface="맑은 고딕" panose="020B0503020000020004" pitchFamily="34" charset="-127"/>
      <p:regular r:id="rId55"/>
      <p:bold r:id="rId56"/>
    </p:embeddedFont>
    <p:embeddedFont>
      <p:font typeface="B Titr" panose="00000700000000000000" pitchFamily="2" charset="-78"/>
      <p:bold r:id="rId57"/>
    </p:embeddedFont>
    <p:embeddedFont>
      <p:font typeface="B Mitra" panose="00000400000000000000" pitchFamily="2" charset="-78"/>
      <p:regular r:id="rId58"/>
      <p:bold r:id="rId59"/>
    </p:embeddedFont>
    <p:embeddedFont>
      <p:font typeface="B Nazanin" panose="00000400000000000000" pitchFamily="2" charset="-78"/>
      <p:regular r:id="rId60"/>
      <p:bold r:id="rId6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1D3A00"/>
    <a:srgbClr val="FEA402"/>
    <a:srgbClr val="5EEC3C"/>
    <a:srgbClr val="6C1A00"/>
    <a:srgbClr val="003296"/>
    <a:srgbClr val="E39A39"/>
    <a:srgbClr val="FFC901"/>
    <a:srgbClr val="FE9202"/>
    <a:srgbClr val="D68B1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151" autoAdjust="0"/>
    <p:restoredTop sz="94660"/>
  </p:normalViewPr>
  <p:slideViewPr>
    <p:cSldViewPr>
      <p:cViewPr varScale="1">
        <p:scale>
          <a:sx n="108" d="100"/>
          <a:sy n="108" d="100"/>
        </p:scale>
        <p:origin x="126" y="-120"/>
      </p:cViewPr>
      <p:guideLst>
        <p:guide orient="horz" pos="1620"/>
        <p:guide pos="2880"/>
      </p:guideLst>
    </p:cSldViewPr>
  </p:slideViewPr>
  <p:notesTextViewPr>
    <p:cViewPr>
      <p:scale>
        <a:sx n="1" d="1"/>
        <a:sy n="1" d="1"/>
      </p:scale>
      <p:origin x="0" y="0"/>
    </p:cViewPr>
  </p:notesTextViewPr>
  <p:gridSpacing cx="152705" cy="152705"/>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font" Target="fonts/font1.fntdata"/><Relationship Id="rId55" Type="http://schemas.openxmlformats.org/officeDocument/2006/relationships/font" Target="fonts/font6.fntdata"/><Relationship Id="rId63"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4.fntdata"/><Relationship Id="rId58" Type="http://schemas.openxmlformats.org/officeDocument/2006/relationships/font" Target="fonts/font9.fntdata"/><Relationship Id="rId5" Type="http://schemas.openxmlformats.org/officeDocument/2006/relationships/slide" Target="slides/slide4.xml"/><Relationship Id="rId61" Type="http://schemas.openxmlformats.org/officeDocument/2006/relationships/font" Target="fonts/font12.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56" Type="http://schemas.openxmlformats.org/officeDocument/2006/relationships/font" Target="fonts/font7.fntdata"/><Relationship Id="rId64"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font" Target="fonts/font2.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font" Target="fonts/font10.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5.fntdata"/><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57" Type="http://schemas.openxmlformats.org/officeDocument/2006/relationships/font" Target="fonts/font8.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3.fntdata"/><Relationship Id="rId60" Type="http://schemas.openxmlformats.org/officeDocument/2006/relationships/font" Target="fonts/font11.fntdata"/><Relationship Id="rId65"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51275" y="0"/>
            <a:ext cx="2946400" cy="495300"/>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sz="quarter" idx="1"/>
          </p:nvPr>
        </p:nvSpPr>
        <p:spPr>
          <a:xfrm>
            <a:off x="1588" y="0"/>
            <a:ext cx="2946400" cy="495300"/>
          </a:xfrm>
          <a:prstGeom prst="rect">
            <a:avLst/>
          </a:prstGeom>
        </p:spPr>
        <p:txBody>
          <a:bodyPr vert="horz" lIns="91440" tIns="45720" rIns="91440" bIns="45720" rtlCol="1"/>
          <a:lstStyle>
            <a:lvl1pPr algn="l">
              <a:defRPr sz="1200"/>
            </a:lvl1pPr>
          </a:lstStyle>
          <a:p>
            <a:fld id="{6F806B2D-8F4A-4076-B127-979870E2B623}" type="datetimeFigureOut">
              <a:rPr lang="fa-IR" smtClean="0"/>
              <a:t>05/01/1445</a:t>
            </a:fld>
            <a:endParaRPr lang="fa-IR"/>
          </a:p>
        </p:txBody>
      </p:sp>
      <p:sp>
        <p:nvSpPr>
          <p:cNvPr id="4" name="Footer Placeholder 3"/>
          <p:cNvSpPr>
            <a:spLocks noGrp="1"/>
          </p:cNvSpPr>
          <p:nvPr>
            <p:ph type="ftr" sz="quarter" idx="2"/>
          </p:nvPr>
        </p:nvSpPr>
        <p:spPr>
          <a:xfrm>
            <a:off x="3851275" y="9378950"/>
            <a:ext cx="2946400" cy="495300"/>
          </a:xfrm>
          <a:prstGeom prst="rect">
            <a:avLst/>
          </a:prstGeom>
        </p:spPr>
        <p:txBody>
          <a:bodyPr vert="horz" lIns="91440" tIns="45720" rIns="91440" bIns="45720" rtlCol="1" anchor="b"/>
          <a:lstStyle>
            <a:lvl1pPr algn="r">
              <a:defRPr sz="1200"/>
            </a:lvl1pPr>
          </a:lstStyle>
          <a:p>
            <a:endParaRPr lang="fa-IR"/>
          </a:p>
        </p:txBody>
      </p:sp>
      <p:sp>
        <p:nvSpPr>
          <p:cNvPr id="5" name="Slide Number Placeholder 4"/>
          <p:cNvSpPr>
            <a:spLocks noGrp="1"/>
          </p:cNvSpPr>
          <p:nvPr>
            <p:ph type="sldNum" sz="quarter" idx="3"/>
          </p:nvPr>
        </p:nvSpPr>
        <p:spPr>
          <a:xfrm>
            <a:off x="1588" y="9378950"/>
            <a:ext cx="2946400" cy="495300"/>
          </a:xfrm>
          <a:prstGeom prst="rect">
            <a:avLst/>
          </a:prstGeom>
        </p:spPr>
        <p:txBody>
          <a:bodyPr vert="horz" lIns="91440" tIns="45720" rIns="91440" bIns="45720" rtlCol="1" anchor="b"/>
          <a:lstStyle>
            <a:lvl1pPr algn="l">
              <a:defRPr sz="1200"/>
            </a:lvl1pPr>
          </a:lstStyle>
          <a:p>
            <a:fld id="{E74C5E5B-3112-4C72-889C-69B9798C4D0B}" type="slidenum">
              <a:rPr lang="fa-IR" smtClean="0"/>
              <a:t>‹#›</a:t>
            </a:fld>
            <a:endParaRPr lang="fa-IR"/>
          </a:p>
        </p:txBody>
      </p:sp>
    </p:spTree>
    <p:extLst>
      <p:ext uri="{BB962C8B-B14F-4D97-AF65-F5344CB8AC3E}">
        <p14:creationId xmlns:p14="http://schemas.microsoft.com/office/powerpoint/2010/main" val="147112428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5427"/>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0443" y="0"/>
            <a:ext cx="2945659" cy="495427"/>
          </a:xfrm>
          <a:prstGeom prst="rect">
            <a:avLst/>
          </a:prstGeom>
        </p:spPr>
        <p:txBody>
          <a:bodyPr vert="horz" lIns="91440" tIns="45720" rIns="91440" bIns="45720" rtlCol="0"/>
          <a:lstStyle>
            <a:lvl1pPr algn="r">
              <a:defRPr sz="1200"/>
            </a:lvl1pPr>
          </a:lstStyle>
          <a:p>
            <a:fld id="{A3F4EA50-C727-4C21-ADAE-7358BEC09626}" type="datetimeFigureOut">
              <a:rPr lang="en-US" smtClean="0"/>
              <a:t>7/22/2023</a:t>
            </a:fld>
            <a:endParaRPr lang="en-US"/>
          </a:p>
        </p:txBody>
      </p:sp>
      <p:sp>
        <p:nvSpPr>
          <p:cNvPr id="4" name="Slide Image Placeholder 3"/>
          <p:cNvSpPr>
            <a:spLocks noGrp="1" noRot="1" noChangeAspect="1"/>
          </p:cNvSpPr>
          <p:nvPr>
            <p:ph type="sldImg" idx="2"/>
          </p:nvPr>
        </p:nvSpPr>
        <p:spPr>
          <a:xfrm>
            <a:off x="436563" y="1233488"/>
            <a:ext cx="5924550" cy="3333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79768" y="4751983"/>
            <a:ext cx="5438140" cy="3887986"/>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378824"/>
            <a:ext cx="2945659" cy="49542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0443" y="9378824"/>
            <a:ext cx="2945659" cy="495426"/>
          </a:xfrm>
          <a:prstGeom prst="rect">
            <a:avLst/>
          </a:prstGeom>
        </p:spPr>
        <p:txBody>
          <a:bodyPr vert="horz" lIns="91440" tIns="45720" rIns="91440" bIns="45720" rtlCol="0" anchor="b"/>
          <a:lstStyle>
            <a:lvl1pPr algn="r">
              <a:defRPr sz="1200"/>
            </a:lvl1pPr>
          </a:lstStyle>
          <a:p>
            <a:fld id="{143C0180-3D1E-4CF8-AEE0-4BEB80CB1B79}" type="slidenum">
              <a:rPr lang="en-US" smtClean="0"/>
              <a:t>‹#›</a:t>
            </a:fld>
            <a:endParaRPr lang="en-US"/>
          </a:p>
        </p:txBody>
      </p:sp>
    </p:spTree>
    <p:extLst>
      <p:ext uri="{BB962C8B-B14F-4D97-AF65-F5344CB8AC3E}">
        <p14:creationId xmlns:p14="http://schemas.microsoft.com/office/powerpoint/2010/main" val="45600809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892245" y="433882"/>
            <a:ext cx="5650085" cy="763525"/>
          </a:xfrm>
          <a:noFill/>
          <a:effectLst>
            <a:outerShdw blurRad="50800" dist="38100" dir="2700000" algn="tl" rotWithShape="0">
              <a:prstClr val="black">
                <a:alpha val="40000"/>
              </a:prstClr>
            </a:outerShdw>
          </a:effectLst>
        </p:spPr>
        <p:txBody>
          <a:bodyPr>
            <a:normAutofit/>
          </a:bodyPr>
          <a:lstStyle>
            <a:lvl1pPr algn="r">
              <a:defRPr sz="3600">
                <a:solidFill>
                  <a:srgbClr val="FFFF00"/>
                </a:solidFill>
              </a:defRPr>
            </a:lvl1pPr>
          </a:lstStyle>
          <a:p>
            <a:r>
              <a:rPr lang="en-US" dirty="0"/>
              <a:t>Click to edit Master title style</a:t>
            </a:r>
          </a:p>
        </p:txBody>
      </p:sp>
      <p:sp>
        <p:nvSpPr>
          <p:cNvPr id="3" name="Subtitle 2"/>
          <p:cNvSpPr>
            <a:spLocks noGrp="1"/>
          </p:cNvSpPr>
          <p:nvPr>
            <p:ph type="subTitle" idx="1"/>
          </p:nvPr>
        </p:nvSpPr>
        <p:spPr>
          <a:xfrm>
            <a:off x="2892245" y="1197406"/>
            <a:ext cx="5650085" cy="610820"/>
          </a:xfrm>
        </p:spPr>
        <p:txBody>
          <a:bodyPr>
            <a:normAutofit/>
          </a:bodyPr>
          <a:lstStyle>
            <a:lvl1pPr marL="0" indent="0" algn="r">
              <a:buNone/>
              <a:defRPr sz="2800" b="0" i="0">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4" name="Date Placeholder 3"/>
          <p:cNvSpPr>
            <a:spLocks noGrp="1"/>
          </p:cNvSpPr>
          <p:nvPr>
            <p:ph type="dt" sz="half" idx="10"/>
          </p:nvPr>
        </p:nvSpPr>
        <p:spPr/>
        <p:txBody>
          <a:bodyPr/>
          <a:lstStyle/>
          <a:p>
            <a:fld id="{53074F12-AA26-4AC8-9962-C36BB8F32554}" type="datetimeFigureOut">
              <a:rPr lang="en-US" smtClean="0"/>
              <a:pPr/>
              <a:t>7/22/2023</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2538751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1"/>
            <a:ext cx="5486400" cy="425054"/>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025505"/>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7/22/2023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776078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7/22/2023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42866572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7/22/2023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pic>
        <p:nvPicPr>
          <p:cNvPr id="7" name="Picture 6" descr="E:\websites\free-power-point-templates\2012\logos.png">
            <a:extLst>
              <a:ext uri="{FF2B5EF4-FFF2-40B4-BE49-F238E27FC236}">
                <a16:creationId xmlns:a16="http://schemas.microsoft.com/office/drawing/2014/main" id="{2FF2FD40-53AF-40E2-A13F-8BABAB36E184}"/>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3918306" y="2326215"/>
            <a:ext cx="1463784" cy="526961"/>
          </a:xfrm>
          <a:prstGeom prst="rect">
            <a:avLst/>
          </a:prstGeom>
          <a:noFill/>
          <a:ln>
            <a:no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9360994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cSld name="3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bg1"/>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1"/>
            <a:ext cx="8496944" cy="460648"/>
          </a:xfrm>
          <a:prstGeom prst="rect">
            <a:avLst/>
          </a:prstGeom>
        </p:spPr>
        <p:txBody>
          <a:bodyPr anchor="ctr"/>
          <a:lstStyle>
            <a:lvl1pPr marL="0" indent="0">
              <a:buNone/>
              <a:defRPr sz="2000">
                <a:solidFill>
                  <a:schemeClr val="bg1"/>
                </a:solidFill>
              </a:defRPr>
            </a:lvl1pPr>
          </a:lstStyle>
          <a:p>
            <a:pPr lvl="0"/>
            <a:r>
              <a:rPr lang="en-US" altLang="ko-KR" dirty="0"/>
              <a:t>Click to edit Master text styles</a:t>
            </a:r>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bg1"/>
                </a:solidFill>
              </a:defRPr>
            </a:lvl1pPr>
          </a:lstStyle>
          <a:p>
            <a:pPr lvl="0"/>
            <a:r>
              <a:rPr lang="en-US" altLang="ko-KR" dirty="0"/>
              <a:t>Click to edit Master text styles</a:t>
            </a:r>
          </a:p>
        </p:txBody>
      </p:sp>
    </p:spTree>
    <p:extLst>
      <p:ext uri="{BB962C8B-B14F-4D97-AF65-F5344CB8AC3E}">
        <p14:creationId xmlns:p14="http://schemas.microsoft.com/office/powerpoint/2010/main" val="179924525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cSld name="4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bg1"/>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1"/>
            <a:ext cx="8496944" cy="460648"/>
          </a:xfrm>
          <a:prstGeom prst="rect">
            <a:avLst/>
          </a:prstGeom>
        </p:spPr>
        <p:txBody>
          <a:bodyPr anchor="ctr"/>
          <a:lstStyle>
            <a:lvl1pPr marL="0" indent="0">
              <a:buNone/>
              <a:defRPr sz="2000">
                <a:solidFill>
                  <a:schemeClr val="bg1"/>
                </a:solidFill>
              </a:defRPr>
            </a:lvl1pPr>
          </a:lstStyle>
          <a:p>
            <a:pPr lvl="0"/>
            <a:r>
              <a:rPr lang="en-US" altLang="ko-KR" dirty="0"/>
              <a:t>Click to edit Master text styles</a:t>
            </a:r>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bg1"/>
                </a:solidFill>
              </a:defRPr>
            </a:lvl1pPr>
          </a:lstStyle>
          <a:p>
            <a:pPr lvl="0"/>
            <a:r>
              <a:rPr lang="en-US" altLang="ko-KR" dirty="0"/>
              <a:t>Click to edit Master text styles</a:t>
            </a:r>
          </a:p>
        </p:txBody>
      </p:sp>
    </p:spTree>
    <p:extLst>
      <p:ext uri="{BB962C8B-B14F-4D97-AF65-F5344CB8AC3E}">
        <p14:creationId xmlns:p14="http://schemas.microsoft.com/office/powerpoint/2010/main" val="22721114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cSld name="5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bg1"/>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1"/>
            <a:ext cx="8496944" cy="460648"/>
          </a:xfrm>
          <a:prstGeom prst="rect">
            <a:avLst/>
          </a:prstGeom>
        </p:spPr>
        <p:txBody>
          <a:bodyPr anchor="ctr"/>
          <a:lstStyle>
            <a:lvl1pPr marL="0" indent="0">
              <a:buNone/>
              <a:defRPr sz="2000">
                <a:solidFill>
                  <a:schemeClr val="bg1"/>
                </a:solidFill>
              </a:defRPr>
            </a:lvl1pPr>
          </a:lstStyle>
          <a:p>
            <a:pPr lvl="0"/>
            <a:r>
              <a:rPr lang="en-US" altLang="ko-KR" dirty="0"/>
              <a:t>Click to edit Master text styles</a:t>
            </a:r>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bg1"/>
                </a:solidFill>
              </a:defRPr>
            </a:lvl1pPr>
          </a:lstStyle>
          <a:p>
            <a:pPr lvl="0"/>
            <a:r>
              <a:rPr lang="en-US" altLang="ko-KR" dirty="0"/>
              <a:t>Click to edit Master text styles</a:t>
            </a:r>
          </a:p>
        </p:txBody>
      </p:sp>
    </p:spTree>
    <p:extLst>
      <p:ext uri="{BB962C8B-B14F-4D97-AF65-F5344CB8AC3E}">
        <p14:creationId xmlns:p14="http://schemas.microsoft.com/office/powerpoint/2010/main" val="26824358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cSld name="6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bg1"/>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1"/>
            <a:ext cx="8496944" cy="460648"/>
          </a:xfrm>
          <a:prstGeom prst="rect">
            <a:avLst/>
          </a:prstGeom>
        </p:spPr>
        <p:txBody>
          <a:bodyPr anchor="ctr"/>
          <a:lstStyle>
            <a:lvl1pPr marL="0" indent="0">
              <a:buNone/>
              <a:defRPr sz="2000">
                <a:solidFill>
                  <a:schemeClr val="bg1"/>
                </a:solidFill>
              </a:defRPr>
            </a:lvl1pPr>
          </a:lstStyle>
          <a:p>
            <a:pPr lvl="0"/>
            <a:r>
              <a:rPr lang="en-US" altLang="ko-KR" dirty="0"/>
              <a:t>Click to edit Master text styles</a:t>
            </a:r>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bg1"/>
                </a:solidFill>
              </a:defRPr>
            </a:lvl1pPr>
          </a:lstStyle>
          <a:p>
            <a:pPr lvl="0"/>
            <a:r>
              <a:rPr lang="en-US" altLang="ko-KR" dirty="0"/>
              <a:t>Click to edit Master text styles</a:t>
            </a:r>
          </a:p>
        </p:txBody>
      </p:sp>
    </p:spTree>
    <p:extLst>
      <p:ext uri="{BB962C8B-B14F-4D97-AF65-F5344CB8AC3E}">
        <p14:creationId xmlns:p14="http://schemas.microsoft.com/office/powerpoint/2010/main" val="16771221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cSld name="7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bg1"/>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1"/>
            <a:ext cx="8496944" cy="460648"/>
          </a:xfrm>
          <a:prstGeom prst="rect">
            <a:avLst/>
          </a:prstGeom>
        </p:spPr>
        <p:txBody>
          <a:bodyPr anchor="ctr"/>
          <a:lstStyle>
            <a:lvl1pPr marL="0" indent="0">
              <a:buNone/>
              <a:defRPr sz="2000">
                <a:solidFill>
                  <a:schemeClr val="bg1"/>
                </a:solidFill>
              </a:defRPr>
            </a:lvl1pPr>
          </a:lstStyle>
          <a:p>
            <a:pPr lvl="0"/>
            <a:r>
              <a:rPr lang="en-US" altLang="ko-KR" dirty="0"/>
              <a:t>Click to edit Master text styles</a:t>
            </a:r>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bg1"/>
                </a:solidFill>
              </a:defRPr>
            </a:lvl1pPr>
          </a:lstStyle>
          <a:p>
            <a:pPr lvl="0"/>
            <a:r>
              <a:rPr lang="en-US" altLang="ko-KR" dirty="0"/>
              <a:t>Click to edit Master text styles</a:t>
            </a:r>
          </a:p>
        </p:txBody>
      </p:sp>
    </p:spTree>
    <p:extLst>
      <p:ext uri="{BB962C8B-B14F-4D97-AF65-F5344CB8AC3E}">
        <p14:creationId xmlns:p14="http://schemas.microsoft.com/office/powerpoint/2010/main" val="351773523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cSld name="8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bg1"/>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1"/>
            <a:ext cx="8496944" cy="460648"/>
          </a:xfrm>
          <a:prstGeom prst="rect">
            <a:avLst/>
          </a:prstGeom>
        </p:spPr>
        <p:txBody>
          <a:bodyPr anchor="ctr"/>
          <a:lstStyle>
            <a:lvl1pPr marL="0" indent="0">
              <a:buNone/>
              <a:defRPr sz="2000">
                <a:solidFill>
                  <a:schemeClr val="bg1"/>
                </a:solidFill>
              </a:defRPr>
            </a:lvl1pPr>
          </a:lstStyle>
          <a:p>
            <a:pPr lvl="0"/>
            <a:r>
              <a:rPr lang="en-US" altLang="ko-KR" dirty="0"/>
              <a:t>Click to edit Master text styles</a:t>
            </a:r>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bg1"/>
                </a:solidFill>
              </a:defRPr>
            </a:lvl1pPr>
          </a:lstStyle>
          <a:p>
            <a:pPr lvl="0"/>
            <a:r>
              <a:rPr lang="en-US" altLang="ko-KR" dirty="0"/>
              <a:t>Click to edit Master text styles</a:t>
            </a:r>
          </a:p>
        </p:txBody>
      </p:sp>
    </p:spTree>
    <p:extLst>
      <p:ext uri="{BB962C8B-B14F-4D97-AF65-F5344CB8AC3E}">
        <p14:creationId xmlns:p14="http://schemas.microsoft.com/office/powerpoint/2010/main" val="20911554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9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bg1"/>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1"/>
            <a:ext cx="8496944" cy="460648"/>
          </a:xfrm>
          <a:prstGeom prst="rect">
            <a:avLst/>
          </a:prstGeom>
        </p:spPr>
        <p:txBody>
          <a:bodyPr anchor="ctr"/>
          <a:lstStyle>
            <a:lvl1pPr marL="0" indent="0">
              <a:buNone/>
              <a:defRPr sz="2000">
                <a:solidFill>
                  <a:schemeClr val="bg1"/>
                </a:solidFill>
              </a:defRPr>
            </a:lvl1pPr>
          </a:lstStyle>
          <a:p>
            <a:pPr lvl="0"/>
            <a:r>
              <a:rPr lang="en-US" altLang="ko-KR" dirty="0"/>
              <a:t>Click to edit Master text styles</a:t>
            </a:r>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bg1"/>
                </a:solidFill>
              </a:defRPr>
            </a:lvl1pPr>
          </a:lstStyle>
          <a:p>
            <a:pPr lvl="0"/>
            <a:r>
              <a:rPr lang="en-US" altLang="ko-KR" dirty="0"/>
              <a:t>Click to edit Master text styles</a:t>
            </a:r>
          </a:p>
        </p:txBody>
      </p:sp>
    </p:spTree>
    <p:extLst>
      <p:ext uri="{BB962C8B-B14F-4D97-AF65-F5344CB8AC3E}">
        <p14:creationId xmlns:p14="http://schemas.microsoft.com/office/powerpoint/2010/main" val="293904376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8965" y="433880"/>
            <a:ext cx="8246070" cy="610821"/>
          </a:xfrm>
        </p:spPr>
        <p:txBody>
          <a:bodyPr>
            <a:normAutofit/>
          </a:bodyPr>
          <a:lstStyle>
            <a:lvl1pPr algn="l">
              <a:defRPr sz="3600" baseline="0">
                <a:solidFill>
                  <a:srgbClr val="00B0F0"/>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448966" y="1044701"/>
            <a:ext cx="8246070" cy="3817624"/>
          </a:xfrm>
        </p:spPr>
        <p:txBody>
          <a:bodyPr/>
          <a:lstStyle>
            <a:lvl1pPr algn="l">
              <a:defRPr sz="2800">
                <a:solidFill>
                  <a:schemeClr val="tx1"/>
                </a:solidFill>
              </a:defRPr>
            </a:lvl1pPr>
            <a:lvl2pPr algn="l">
              <a:defRPr>
                <a:solidFill>
                  <a:schemeClr val="tx1"/>
                </a:solidFill>
              </a:defRPr>
            </a:lvl2pPr>
            <a:lvl3pPr algn="l">
              <a:defRPr>
                <a:solidFill>
                  <a:schemeClr val="tx1"/>
                </a:solidFill>
              </a:defRPr>
            </a:lvl3pPr>
            <a:lvl4pPr algn="l">
              <a:defRPr>
                <a:solidFill>
                  <a:schemeClr val="tx1"/>
                </a:solidFill>
              </a:defRPr>
            </a:lvl4pPr>
            <a:lvl5pPr algn="l">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7/22/2023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644713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cSld name="10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bg1"/>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1"/>
            <a:ext cx="8496944" cy="460648"/>
          </a:xfrm>
          <a:prstGeom prst="rect">
            <a:avLst/>
          </a:prstGeom>
        </p:spPr>
        <p:txBody>
          <a:bodyPr anchor="ctr"/>
          <a:lstStyle>
            <a:lvl1pPr marL="0" indent="0">
              <a:buNone/>
              <a:defRPr sz="2000">
                <a:solidFill>
                  <a:schemeClr val="bg1"/>
                </a:solidFill>
              </a:defRPr>
            </a:lvl1pPr>
          </a:lstStyle>
          <a:p>
            <a:pPr lvl="0"/>
            <a:r>
              <a:rPr lang="en-US" altLang="ko-KR" dirty="0"/>
              <a:t>Click to edit Master text styles</a:t>
            </a:r>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bg1"/>
                </a:solidFill>
              </a:defRPr>
            </a:lvl1pPr>
          </a:lstStyle>
          <a:p>
            <a:pPr lvl="0"/>
            <a:r>
              <a:rPr lang="en-US" altLang="ko-KR" dirty="0"/>
              <a:t>Click to edit Master text styles</a:t>
            </a:r>
          </a:p>
        </p:txBody>
      </p:sp>
    </p:spTree>
    <p:extLst>
      <p:ext uri="{BB962C8B-B14F-4D97-AF65-F5344CB8AC3E}">
        <p14:creationId xmlns:p14="http://schemas.microsoft.com/office/powerpoint/2010/main" val="300882990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cSld name="11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bg1"/>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1"/>
            <a:ext cx="8496944" cy="460648"/>
          </a:xfrm>
          <a:prstGeom prst="rect">
            <a:avLst/>
          </a:prstGeom>
        </p:spPr>
        <p:txBody>
          <a:bodyPr anchor="ctr"/>
          <a:lstStyle>
            <a:lvl1pPr marL="0" indent="0">
              <a:buNone/>
              <a:defRPr sz="2000">
                <a:solidFill>
                  <a:schemeClr val="bg1"/>
                </a:solidFill>
              </a:defRPr>
            </a:lvl1pPr>
          </a:lstStyle>
          <a:p>
            <a:pPr lvl="0"/>
            <a:r>
              <a:rPr lang="en-US" altLang="ko-KR" dirty="0"/>
              <a:t>Click to edit Master text styles</a:t>
            </a:r>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bg1"/>
                </a:solidFill>
              </a:defRPr>
            </a:lvl1pPr>
          </a:lstStyle>
          <a:p>
            <a:pPr lvl="0"/>
            <a:r>
              <a:rPr lang="en-US" altLang="ko-KR" dirty="0"/>
              <a:t>Click to edit Master text styles</a:t>
            </a:r>
          </a:p>
        </p:txBody>
      </p:sp>
    </p:spTree>
    <p:extLst>
      <p:ext uri="{BB962C8B-B14F-4D97-AF65-F5344CB8AC3E}">
        <p14:creationId xmlns:p14="http://schemas.microsoft.com/office/powerpoint/2010/main" val="1166804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cSld name="12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bg1"/>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1"/>
            <a:ext cx="8496944" cy="460648"/>
          </a:xfrm>
          <a:prstGeom prst="rect">
            <a:avLst/>
          </a:prstGeom>
        </p:spPr>
        <p:txBody>
          <a:bodyPr anchor="ctr"/>
          <a:lstStyle>
            <a:lvl1pPr marL="0" indent="0">
              <a:buNone/>
              <a:defRPr sz="2000">
                <a:solidFill>
                  <a:schemeClr val="bg1"/>
                </a:solidFill>
              </a:defRPr>
            </a:lvl1pPr>
          </a:lstStyle>
          <a:p>
            <a:pPr lvl="0"/>
            <a:r>
              <a:rPr lang="en-US" altLang="ko-KR" dirty="0"/>
              <a:t>Click to edit Master text styles</a:t>
            </a:r>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bg1"/>
                </a:solidFill>
              </a:defRPr>
            </a:lvl1pPr>
          </a:lstStyle>
          <a:p>
            <a:pPr lvl="0"/>
            <a:r>
              <a:rPr lang="en-US" altLang="ko-KR" dirty="0"/>
              <a:t>Click to edit Master text styles</a:t>
            </a:r>
          </a:p>
        </p:txBody>
      </p:sp>
    </p:spTree>
    <p:extLst>
      <p:ext uri="{BB962C8B-B14F-4D97-AF65-F5344CB8AC3E}">
        <p14:creationId xmlns:p14="http://schemas.microsoft.com/office/powerpoint/2010/main" val="2975348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cSld name="13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bg1"/>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1"/>
            <a:ext cx="8496944" cy="460648"/>
          </a:xfrm>
          <a:prstGeom prst="rect">
            <a:avLst/>
          </a:prstGeom>
        </p:spPr>
        <p:txBody>
          <a:bodyPr anchor="ctr"/>
          <a:lstStyle>
            <a:lvl1pPr marL="0" indent="0">
              <a:buNone/>
              <a:defRPr sz="2000">
                <a:solidFill>
                  <a:schemeClr val="bg1"/>
                </a:solidFill>
              </a:defRPr>
            </a:lvl1pPr>
          </a:lstStyle>
          <a:p>
            <a:pPr lvl="0"/>
            <a:r>
              <a:rPr lang="en-US" altLang="ko-KR" dirty="0"/>
              <a:t>Click to edit Master text styles</a:t>
            </a:r>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bg1"/>
                </a:solidFill>
              </a:defRPr>
            </a:lvl1pPr>
          </a:lstStyle>
          <a:p>
            <a:pPr lvl="0"/>
            <a:r>
              <a:rPr lang="en-US" altLang="ko-KR" dirty="0"/>
              <a:t>Click to edit Master text styles</a:t>
            </a:r>
          </a:p>
        </p:txBody>
      </p:sp>
    </p:spTree>
    <p:extLst>
      <p:ext uri="{BB962C8B-B14F-4D97-AF65-F5344CB8AC3E}">
        <p14:creationId xmlns:p14="http://schemas.microsoft.com/office/powerpoint/2010/main" val="23945265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cSld name="14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bg1"/>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1"/>
            <a:ext cx="8496944" cy="460648"/>
          </a:xfrm>
          <a:prstGeom prst="rect">
            <a:avLst/>
          </a:prstGeom>
        </p:spPr>
        <p:txBody>
          <a:bodyPr anchor="ctr"/>
          <a:lstStyle>
            <a:lvl1pPr marL="0" indent="0">
              <a:buNone/>
              <a:defRPr sz="2000">
                <a:solidFill>
                  <a:schemeClr val="bg1"/>
                </a:solidFill>
              </a:defRPr>
            </a:lvl1pPr>
          </a:lstStyle>
          <a:p>
            <a:pPr lvl="0"/>
            <a:r>
              <a:rPr lang="en-US" altLang="ko-KR" dirty="0"/>
              <a:t>Click to edit Master text styles</a:t>
            </a:r>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bg1"/>
                </a:solidFill>
              </a:defRPr>
            </a:lvl1pPr>
          </a:lstStyle>
          <a:p>
            <a:pPr lvl="0"/>
            <a:r>
              <a:rPr lang="en-US" altLang="ko-KR" dirty="0"/>
              <a:t>Click to edit Master text styles</a:t>
            </a:r>
          </a:p>
        </p:txBody>
      </p:sp>
    </p:spTree>
    <p:extLst>
      <p:ext uri="{BB962C8B-B14F-4D97-AF65-F5344CB8AC3E}">
        <p14:creationId xmlns:p14="http://schemas.microsoft.com/office/powerpoint/2010/main" val="303460765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cSld name="15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bg1"/>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1"/>
            <a:ext cx="8496944" cy="460648"/>
          </a:xfrm>
          <a:prstGeom prst="rect">
            <a:avLst/>
          </a:prstGeom>
        </p:spPr>
        <p:txBody>
          <a:bodyPr anchor="ctr"/>
          <a:lstStyle>
            <a:lvl1pPr marL="0" indent="0">
              <a:buNone/>
              <a:defRPr sz="2000">
                <a:solidFill>
                  <a:schemeClr val="bg1"/>
                </a:solidFill>
              </a:defRPr>
            </a:lvl1pPr>
          </a:lstStyle>
          <a:p>
            <a:pPr lvl="0"/>
            <a:r>
              <a:rPr lang="en-US" altLang="ko-KR" dirty="0"/>
              <a:t>Click to edit Master text styles</a:t>
            </a:r>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bg1"/>
                </a:solidFill>
              </a:defRPr>
            </a:lvl1pPr>
          </a:lstStyle>
          <a:p>
            <a:pPr lvl="0"/>
            <a:r>
              <a:rPr lang="en-US" altLang="ko-KR" dirty="0"/>
              <a:t>Click to edit Master text styles</a:t>
            </a:r>
          </a:p>
        </p:txBody>
      </p:sp>
    </p:spTree>
    <p:extLst>
      <p:ext uri="{BB962C8B-B14F-4D97-AF65-F5344CB8AC3E}">
        <p14:creationId xmlns:p14="http://schemas.microsoft.com/office/powerpoint/2010/main" val="185814532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cSld name="16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bg1"/>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1"/>
            <a:ext cx="8496944" cy="460648"/>
          </a:xfrm>
          <a:prstGeom prst="rect">
            <a:avLst/>
          </a:prstGeom>
        </p:spPr>
        <p:txBody>
          <a:bodyPr anchor="ctr"/>
          <a:lstStyle>
            <a:lvl1pPr marL="0" indent="0">
              <a:buNone/>
              <a:defRPr sz="2000">
                <a:solidFill>
                  <a:schemeClr val="bg1"/>
                </a:solidFill>
              </a:defRPr>
            </a:lvl1pPr>
          </a:lstStyle>
          <a:p>
            <a:pPr lvl="0"/>
            <a:r>
              <a:rPr lang="en-US" altLang="ko-KR" dirty="0"/>
              <a:t>Click to edit Master text styles</a:t>
            </a:r>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bg1"/>
                </a:solidFill>
              </a:defRPr>
            </a:lvl1pPr>
          </a:lstStyle>
          <a:p>
            <a:pPr lvl="0"/>
            <a:r>
              <a:rPr lang="en-US" altLang="ko-KR" dirty="0"/>
              <a:t>Click to edit Master text styles</a:t>
            </a:r>
          </a:p>
        </p:txBody>
      </p:sp>
    </p:spTree>
    <p:extLst>
      <p:ext uri="{BB962C8B-B14F-4D97-AF65-F5344CB8AC3E}">
        <p14:creationId xmlns:p14="http://schemas.microsoft.com/office/powerpoint/2010/main" val="249178612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cSld name="17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19672" y="0"/>
            <a:ext cx="7524328" cy="884466"/>
          </a:xfrm>
          <a:prstGeom prst="rect">
            <a:avLst/>
          </a:prstGeom>
        </p:spPr>
        <p:txBody>
          <a:bodyPr anchor="ctr"/>
          <a:lstStyle>
            <a:lvl1pPr algn="l">
              <a:defRPr>
                <a:solidFill>
                  <a:schemeClr val="accent5">
                    <a:lumMod val="75000"/>
                  </a:schemeClr>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1979712" y="987575"/>
            <a:ext cx="6912768" cy="460648"/>
          </a:xfrm>
          <a:prstGeom prst="rect">
            <a:avLst/>
          </a:prstGeom>
        </p:spPr>
        <p:txBody>
          <a:bodyPr anchor="ctr"/>
          <a:lstStyle>
            <a:lvl1pPr marL="0" indent="0">
              <a:buNone/>
              <a:defRPr sz="2000">
                <a:solidFill>
                  <a:schemeClr val="accent5">
                    <a:lumMod val="75000"/>
                  </a:schemeClr>
                </a:solidFill>
              </a:defRPr>
            </a:lvl1pPr>
          </a:lstStyle>
          <a:p>
            <a:pPr lvl="0"/>
            <a:r>
              <a:rPr lang="en-US" altLang="ko-KR" dirty="0"/>
              <a:t>Click to edit Master text styles</a:t>
            </a:r>
          </a:p>
        </p:txBody>
      </p:sp>
      <p:sp>
        <p:nvSpPr>
          <p:cNvPr id="5" name="Content Placeholder 2"/>
          <p:cNvSpPr>
            <a:spLocks noGrp="1"/>
          </p:cNvSpPr>
          <p:nvPr>
            <p:ph idx="10"/>
          </p:nvPr>
        </p:nvSpPr>
        <p:spPr>
          <a:xfrm>
            <a:off x="1990056" y="1664246"/>
            <a:ext cx="6912768" cy="2995737"/>
          </a:xfrm>
          <a:prstGeom prst="rect">
            <a:avLst/>
          </a:prstGeom>
        </p:spPr>
        <p:txBody>
          <a:bodyPr lIns="396000" anchor="t"/>
          <a:lstStyle>
            <a:lvl1pPr marL="0" indent="0">
              <a:buNone/>
              <a:defRPr sz="1400">
                <a:solidFill>
                  <a:schemeClr val="accent5">
                    <a:lumMod val="75000"/>
                  </a:schemeClr>
                </a:solidFill>
              </a:defRPr>
            </a:lvl1pPr>
          </a:lstStyle>
          <a:p>
            <a:pPr lvl="0"/>
            <a:r>
              <a:rPr lang="en-US" altLang="ko-KR" dirty="0"/>
              <a:t>Click to edit Master text styles</a:t>
            </a:r>
          </a:p>
        </p:txBody>
      </p:sp>
    </p:spTree>
    <p:extLst>
      <p:ext uri="{BB962C8B-B14F-4D97-AF65-F5344CB8AC3E}">
        <p14:creationId xmlns:p14="http://schemas.microsoft.com/office/powerpoint/2010/main" val="287810650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cSld name="18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619672" y="0"/>
            <a:ext cx="7524328" cy="884466"/>
          </a:xfrm>
          <a:prstGeom prst="rect">
            <a:avLst/>
          </a:prstGeom>
        </p:spPr>
        <p:txBody>
          <a:bodyPr anchor="ctr"/>
          <a:lstStyle>
            <a:lvl1pPr algn="l">
              <a:defRPr>
                <a:solidFill>
                  <a:schemeClr val="accent5">
                    <a:lumMod val="75000"/>
                  </a:schemeClr>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1979712" y="987575"/>
            <a:ext cx="6912768" cy="460648"/>
          </a:xfrm>
          <a:prstGeom prst="rect">
            <a:avLst/>
          </a:prstGeom>
        </p:spPr>
        <p:txBody>
          <a:bodyPr anchor="ctr"/>
          <a:lstStyle>
            <a:lvl1pPr marL="0" indent="0">
              <a:buNone/>
              <a:defRPr sz="2000">
                <a:solidFill>
                  <a:schemeClr val="accent5">
                    <a:lumMod val="75000"/>
                  </a:schemeClr>
                </a:solidFill>
              </a:defRPr>
            </a:lvl1pPr>
          </a:lstStyle>
          <a:p>
            <a:pPr lvl="0"/>
            <a:r>
              <a:rPr lang="en-US" altLang="ko-KR" dirty="0"/>
              <a:t>Click to edit Master text styles</a:t>
            </a:r>
          </a:p>
        </p:txBody>
      </p:sp>
      <p:sp>
        <p:nvSpPr>
          <p:cNvPr id="5" name="Content Placeholder 2"/>
          <p:cNvSpPr>
            <a:spLocks noGrp="1"/>
          </p:cNvSpPr>
          <p:nvPr>
            <p:ph idx="10"/>
          </p:nvPr>
        </p:nvSpPr>
        <p:spPr>
          <a:xfrm>
            <a:off x="1990056" y="1664246"/>
            <a:ext cx="6912768" cy="2995737"/>
          </a:xfrm>
          <a:prstGeom prst="rect">
            <a:avLst/>
          </a:prstGeom>
        </p:spPr>
        <p:txBody>
          <a:bodyPr lIns="396000" anchor="t"/>
          <a:lstStyle>
            <a:lvl1pPr marL="0" indent="0">
              <a:buNone/>
              <a:defRPr sz="1400">
                <a:solidFill>
                  <a:schemeClr val="accent5">
                    <a:lumMod val="75000"/>
                  </a:schemeClr>
                </a:solidFill>
              </a:defRPr>
            </a:lvl1pPr>
          </a:lstStyle>
          <a:p>
            <a:pPr lvl="0"/>
            <a:r>
              <a:rPr lang="en-US" altLang="ko-KR" dirty="0"/>
              <a:t>Click to edit Master text styles</a:t>
            </a:r>
          </a:p>
        </p:txBody>
      </p:sp>
    </p:spTree>
    <p:extLst>
      <p:ext uri="{BB962C8B-B14F-4D97-AF65-F5344CB8AC3E}">
        <p14:creationId xmlns:p14="http://schemas.microsoft.com/office/powerpoint/2010/main" val="195383591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19_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0" y="0"/>
            <a:ext cx="9144000" cy="884466"/>
          </a:xfrm>
          <a:prstGeom prst="rect">
            <a:avLst/>
          </a:prstGeom>
        </p:spPr>
        <p:txBody>
          <a:bodyPr anchor="ctr"/>
          <a:lstStyle>
            <a:lvl1pPr algn="l">
              <a:defRPr>
                <a:solidFill>
                  <a:schemeClr val="bg1"/>
                </a:solidFill>
              </a:defRPr>
            </a:lvl1pPr>
          </a:lstStyle>
          <a:p>
            <a:r>
              <a:rPr lang="en-US" altLang="ko-KR" dirty="0"/>
              <a:t> Click to edit title</a:t>
            </a:r>
            <a:endParaRPr lang="ko-KR" altLang="en-US" dirty="0"/>
          </a:p>
        </p:txBody>
      </p:sp>
      <p:sp>
        <p:nvSpPr>
          <p:cNvPr id="4" name="Content Placeholder 2"/>
          <p:cNvSpPr>
            <a:spLocks noGrp="1"/>
          </p:cNvSpPr>
          <p:nvPr>
            <p:ph idx="1"/>
          </p:nvPr>
        </p:nvSpPr>
        <p:spPr>
          <a:xfrm>
            <a:off x="395536" y="1131591"/>
            <a:ext cx="8496944" cy="460648"/>
          </a:xfrm>
          <a:prstGeom prst="rect">
            <a:avLst/>
          </a:prstGeom>
        </p:spPr>
        <p:txBody>
          <a:bodyPr anchor="ctr"/>
          <a:lstStyle>
            <a:lvl1pPr marL="0" indent="0">
              <a:buNone/>
              <a:defRPr sz="2000">
                <a:solidFill>
                  <a:schemeClr val="bg1"/>
                </a:solidFill>
              </a:defRPr>
            </a:lvl1pPr>
          </a:lstStyle>
          <a:p>
            <a:pPr lvl="0"/>
            <a:r>
              <a:rPr lang="en-US" altLang="ko-KR" dirty="0"/>
              <a:t>Click to edit Master text styles</a:t>
            </a:r>
          </a:p>
        </p:txBody>
      </p:sp>
      <p:sp>
        <p:nvSpPr>
          <p:cNvPr id="5" name="Content Placeholder 2"/>
          <p:cNvSpPr>
            <a:spLocks noGrp="1"/>
          </p:cNvSpPr>
          <p:nvPr>
            <p:ph idx="10"/>
          </p:nvPr>
        </p:nvSpPr>
        <p:spPr>
          <a:xfrm>
            <a:off x="405880" y="1808261"/>
            <a:ext cx="8496944" cy="2995737"/>
          </a:xfrm>
          <a:prstGeom prst="rect">
            <a:avLst/>
          </a:prstGeom>
        </p:spPr>
        <p:txBody>
          <a:bodyPr lIns="396000" anchor="t"/>
          <a:lstStyle>
            <a:lvl1pPr marL="0" indent="0">
              <a:buNone/>
              <a:defRPr sz="1400">
                <a:solidFill>
                  <a:schemeClr val="bg1"/>
                </a:solidFill>
              </a:defRPr>
            </a:lvl1pPr>
          </a:lstStyle>
          <a:p>
            <a:pPr lvl="0"/>
            <a:r>
              <a:rPr lang="en-US" altLang="ko-KR" dirty="0"/>
              <a:t>Click to edit Master text styles</a:t>
            </a:r>
          </a:p>
        </p:txBody>
      </p:sp>
    </p:spTree>
    <p:extLst>
      <p:ext uri="{BB962C8B-B14F-4D97-AF65-F5344CB8AC3E}">
        <p14:creationId xmlns:p14="http://schemas.microsoft.com/office/powerpoint/2010/main" val="187215477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281425" y="281175"/>
            <a:ext cx="6108200" cy="572644"/>
          </a:xfrm>
        </p:spPr>
        <p:txBody>
          <a:bodyPr>
            <a:normAutofit/>
          </a:bodyPr>
          <a:lstStyle>
            <a:lvl1pPr algn="l">
              <a:defRPr sz="3600">
                <a:solidFill>
                  <a:srgbClr val="00B0F0"/>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Content Placeholder 2"/>
          <p:cNvSpPr>
            <a:spLocks noGrp="1"/>
          </p:cNvSpPr>
          <p:nvPr>
            <p:ph idx="1"/>
          </p:nvPr>
        </p:nvSpPr>
        <p:spPr>
          <a:xfrm>
            <a:off x="2281425" y="1044702"/>
            <a:ext cx="6108200" cy="3663766"/>
          </a:xfrm>
        </p:spPr>
        <p:txBody>
          <a:bodyPr/>
          <a:lstStyle>
            <a:lvl1pPr>
              <a:defRPr sz="2800">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p>
            <a:fld id="{53074F12-AA26-4AC8-9962-C36BB8F32554}" type="datetimeFigureOut">
              <a:rPr lang="en-US" smtClean="0"/>
              <a:pPr/>
              <a:t>7/22/2023</a:t>
            </a:fld>
            <a:endParaRPr lang="en-US"/>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16293913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53074F12-AA26-4AC8-9962-C36BB8F32554}" type="datetimeFigureOut">
              <a:rPr lang="en-US" smtClean="0"/>
              <a:pPr/>
              <a:t>7/22/2023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8634415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53074F12-AA26-4AC8-9962-C36BB8F32554}" type="datetimeFigureOut">
              <a:rPr lang="en-US" smtClean="0"/>
              <a:pPr/>
              <a:t>7/22/2023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5567918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1670" y="433881"/>
            <a:ext cx="8093365" cy="610820"/>
          </a:xfrm>
        </p:spPr>
        <p:txBody>
          <a:bodyPr>
            <a:normAutofit/>
          </a:bodyPr>
          <a:lstStyle>
            <a:lvl1pPr algn="l">
              <a:defRPr sz="3600" baseline="0">
                <a:solidFill>
                  <a:srgbClr val="00B0F0"/>
                </a:solidFill>
                <a:effectLst>
                  <a:outerShdw blurRad="50800" dist="38100" dir="2700000" algn="tl" rotWithShape="0">
                    <a:prstClr val="black">
                      <a:alpha val="40000"/>
                    </a:prstClr>
                  </a:outerShdw>
                </a:effectLst>
              </a:defRPr>
            </a:lvl1pPr>
          </a:lstStyle>
          <a:p>
            <a:r>
              <a:rPr lang="en-US" dirty="0"/>
              <a:t>Click to edit Master title style</a:t>
            </a:r>
          </a:p>
        </p:txBody>
      </p:sp>
      <p:sp>
        <p:nvSpPr>
          <p:cNvPr id="3" name="Text Placeholder 2"/>
          <p:cNvSpPr>
            <a:spLocks noGrp="1"/>
          </p:cNvSpPr>
          <p:nvPr>
            <p:ph type="body" idx="1"/>
          </p:nvPr>
        </p:nvSpPr>
        <p:spPr>
          <a:xfrm>
            <a:off x="536880" y="1335829"/>
            <a:ext cx="4040188" cy="479822"/>
          </a:xfrm>
        </p:spPr>
        <p:txBody>
          <a:bodyPr anchor="b"/>
          <a:lstStyle>
            <a:lvl1pPr marL="0" indent="0" algn="ctr">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536880" y="1808227"/>
            <a:ext cx="4040188" cy="2276294"/>
          </a:xfrm>
        </p:spPr>
        <p:txBody>
          <a:bodyPr/>
          <a:lstStyle>
            <a:lvl1pPr algn="ctr">
              <a:defRPr sz="2400">
                <a:solidFill>
                  <a:schemeClr val="tx1"/>
                </a:solidFill>
              </a:defRPr>
            </a:lvl1pPr>
            <a:lvl2pPr algn="ctr">
              <a:defRPr sz="2000">
                <a:solidFill>
                  <a:schemeClr val="tx1"/>
                </a:solidFill>
              </a:defRPr>
            </a:lvl2pPr>
            <a:lvl3pPr algn="ctr">
              <a:defRPr sz="1800">
                <a:solidFill>
                  <a:schemeClr val="tx1"/>
                </a:solidFill>
              </a:defRPr>
            </a:lvl3pPr>
            <a:lvl4pPr algn="ctr">
              <a:defRPr sz="1600">
                <a:solidFill>
                  <a:schemeClr val="tx1"/>
                </a:solidFill>
              </a:defRPr>
            </a:lvl4pPr>
            <a:lvl5pPr algn="ctr">
              <a:defRPr sz="16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572005" y="1335829"/>
            <a:ext cx="4041775" cy="479822"/>
          </a:xfrm>
        </p:spPr>
        <p:txBody>
          <a:bodyPr anchor="b"/>
          <a:lstStyle>
            <a:lvl1pPr marL="0" indent="0" algn="ctr">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572005" y="1808227"/>
            <a:ext cx="4041775" cy="2276294"/>
          </a:xfrm>
        </p:spPr>
        <p:txBody>
          <a:bodyPr/>
          <a:lstStyle>
            <a:lvl1pPr algn="ctr">
              <a:defRPr sz="2400">
                <a:solidFill>
                  <a:schemeClr val="tx1"/>
                </a:solidFill>
              </a:defRPr>
            </a:lvl1pPr>
            <a:lvl2pPr algn="ctr">
              <a:defRPr sz="2000">
                <a:solidFill>
                  <a:schemeClr val="tx1"/>
                </a:solidFill>
              </a:defRPr>
            </a:lvl2pPr>
            <a:lvl3pPr algn="ctr">
              <a:defRPr sz="1800">
                <a:solidFill>
                  <a:schemeClr val="tx1"/>
                </a:solidFill>
              </a:defRPr>
            </a:lvl3pPr>
            <a:lvl4pPr algn="ctr">
              <a:defRPr sz="1600">
                <a:solidFill>
                  <a:schemeClr val="tx1"/>
                </a:solidFill>
              </a:defRPr>
            </a:lvl4pPr>
            <a:lvl5pPr algn="ctr">
              <a:defRPr sz="1600">
                <a:solidFill>
                  <a:schemeClr val="tx1"/>
                </a:solidFill>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Date Placeholder 6"/>
          <p:cNvSpPr>
            <a:spLocks noGrp="1"/>
          </p:cNvSpPr>
          <p:nvPr>
            <p:ph type="dt" sz="half" idx="10"/>
          </p:nvPr>
        </p:nvSpPr>
        <p:spPr/>
        <p:txBody>
          <a:bodyPr/>
          <a:lstStyle/>
          <a:p>
            <a:fld id="{53074F12-AA26-4AC8-9962-C36BB8F32554}" type="datetimeFigureOut">
              <a:rPr lang="en-US" smtClean="0"/>
              <a:pPr/>
              <a:t>7/22/2023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122911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3074F12-AA26-4AC8-9962-C36BB8F32554}" type="datetimeFigureOut">
              <a:rPr lang="en-US" smtClean="0"/>
              <a:pPr/>
              <a:t>7/22/2023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029773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3074F12-AA26-4AC8-9962-C36BB8F32554}" type="datetimeFigureOut">
              <a:rPr lang="en-US" smtClean="0"/>
              <a:pPr/>
              <a:t>7/22/2023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42518640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2" y="204787"/>
            <a:ext cx="3008313" cy="871538"/>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04790"/>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2" y="1076328"/>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3074F12-AA26-4AC8-9962-C36BB8F32554}" type="datetimeFigureOut">
              <a:rPr lang="en-US" smtClean="0"/>
              <a:pPr/>
              <a:t>7/22/2023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2CCC60-E8CD-4174-8B1A-7DF615B22EEF}" type="slidenum">
              <a:rPr lang="en-US" smtClean="0"/>
              <a:pPr/>
              <a:t>‹#›</a:t>
            </a:fld>
            <a:endParaRPr lang="en-US"/>
          </a:p>
        </p:txBody>
      </p:sp>
    </p:spTree>
    <p:extLst>
      <p:ext uri="{BB962C8B-B14F-4D97-AF65-F5344CB8AC3E}">
        <p14:creationId xmlns:p14="http://schemas.microsoft.com/office/powerpoint/2010/main" val="31744526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31">
            <a:lum/>
          </a:blip>
          <a:srcRect/>
          <a:stretch>
            <a:fillRect l="-7000" r="-7000"/>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4767264"/>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74F12-AA26-4AC8-9962-C36BB8F32554}" type="datetimeFigureOut">
              <a:rPr lang="en-US" smtClean="0"/>
              <a:pPr/>
              <a:t>7/22/2023</a:t>
            </a:fld>
            <a:endParaRPr lang="en-US"/>
          </a:p>
        </p:txBody>
      </p:sp>
      <p:sp>
        <p:nvSpPr>
          <p:cNvPr id="5" name="Footer Placeholder 4"/>
          <p:cNvSpPr>
            <a:spLocks noGrp="1"/>
          </p:cNvSpPr>
          <p:nvPr>
            <p:ph type="ftr" sz="quarter" idx="3"/>
          </p:nvPr>
        </p:nvSpPr>
        <p:spPr>
          <a:xfrm>
            <a:off x="3124200" y="4767264"/>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4"/>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B82CCC60-E8CD-4174-8B1A-7DF615B22EEF}" type="slidenum">
              <a:rPr lang="en-US" smtClean="0"/>
              <a:pPr/>
              <a:t>‹#›</a:t>
            </a:fld>
            <a:endParaRPr lang="en-US"/>
          </a:p>
        </p:txBody>
      </p:sp>
      <p:sp>
        <p:nvSpPr>
          <p:cNvPr id="7" name="TextBox 6">
            <a:extLst>
              <a:ext uri="{FF2B5EF4-FFF2-40B4-BE49-F238E27FC236}">
                <a16:creationId xmlns:a16="http://schemas.microsoft.com/office/drawing/2014/main" id="{DC36905C-C2C2-43A4-A6D9-5CA2ED246A55}"/>
              </a:ext>
            </a:extLst>
          </p:cNvPr>
          <p:cNvSpPr txBox="1"/>
          <p:nvPr userDrawn="1"/>
        </p:nvSpPr>
        <p:spPr>
          <a:xfrm>
            <a:off x="-9148" y="5213747"/>
            <a:ext cx="8389625" cy="523220"/>
          </a:xfrm>
          <a:prstGeom prst="rect">
            <a:avLst/>
          </a:prstGeom>
          <a:noFill/>
        </p:spPr>
        <p:txBody>
          <a:bodyPr wrap="square" rtlCol="0">
            <a:spAutoFit/>
          </a:bodyPr>
          <a:lstStyle/>
          <a:p>
            <a:r>
              <a:rPr lang="en-US" sz="1400">
                <a:solidFill>
                  <a:schemeClr val="bg1">
                    <a:lumMod val="65000"/>
                  </a:schemeClr>
                </a:solidFill>
              </a:rPr>
              <a:t>This presentation uses a free template provided by FPPT.com</a:t>
            </a:r>
          </a:p>
          <a:p>
            <a:r>
              <a:rPr lang="en-US" sz="1400">
                <a:solidFill>
                  <a:schemeClr val="bg1">
                    <a:lumMod val="65000"/>
                  </a:schemeClr>
                </a:solidFill>
              </a:rPr>
              <a:t>www.free-power-point-templates.com</a:t>
            </a:r>
          </a:p>
        </p:txBody>
      </p:sp>
    </p:spTree>
    <p:extLst>
      <p:ext uri="{BB962C8B-B14F-4D97-AF65-F5344CB8AC3E}">
        <p14:creationId xmlns:p14="http://schemas.microsoft.com/office/powerpoint/2010/main" val="194403938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727" r:id="rId13"/>
    <p:sldLayoutId id="2147483728" r:id="rId14"/>
    <p:sldLayoutId id="2147483729" r:id="rId15"/>
    <p:sldLayoutId id="2147483730" r:id="rId16"/>
    <p:sldLayoutId id="2147483731" r:id="rId17"/>
    <p:sldLayoutId id="2147483732" r:id="rId18"/>
    <p:sldLayoutId id="2147483733" r:id="rId19"/>
    <p:sldLayoutId id="2147483734" r:id="rId20"/>
    <p:sldLayoutId id="2147483735" r:id="rId21"/>
    <p:sldLayoutId id="2147483736" r:id="rId22"/>
    <p:sldLayoutId id="2147483737" r:id="rId23"/>
    <p:sldLayoutId id="2147483738" r:id="rId24"/>
    <p:sldLayoutId id="2147483739" r:id="rId25"/>
    <p:sldLayoutId id="2147483740" r:id="rId26"/>
    <p:sldLayoutId id="2147483741" r:id="rId27"/>
    <p:sldLayoutId id="2147483742" r:id="rId28"/>
    <p:sldLayoutId id="2147483743" r:id="rId29"/>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themeOverride" Target="../theme/themeOverride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g"/><Relationship Id="rId7" Type="http://schemas.openxmlformats.org/officeDocument/2006/relationships/image" Target="../media/image14.jpg"/><Relationship Id="rId2" Type="http://schemas.openxmlformats.org/officeDocument/2006/relationships/image" Target="../media/image9.jpg"/><Relationship Id="rId1" Type="http://schemas.openxmlformats.org/officeDocument/2006/relationships/slideLayout" Target="../slideLayouts/slideLayout13.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3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2.xml"/></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3.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3.xml"/></Relationships>
</file>

<file path=ppt/slides/_rels/slide4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5.xml"/></Relationships>
</file>

<file path=ppt/slides/_rels/slide4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4.xml"/></Relationships>
</file>

<file path=ppt/slides/_rels/slide4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6.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7.xml"/></Relationships>
</file>

<file path=ppt/slides/_rels/slide4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8.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86835" y="281175"/>
            <a:ext cx="5650085" cy="4615936"/>
          </a:xfrm>
          <a:prstGeom prst="rect">
            <a:avLst/>
          </a:prstGeom>
        </p:spPr>
      </p:pic>
    </p:spTree>
    <p:extLst>
      <p:ext uri="{BB962C8B-B14F-4D97-AF65-F5344CB8AC3E}">
        <p14:creationId xmlns:p14="http://schemas.microsoft.com/office/powerpoint/2010/main" val="105525556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4" name="Content Placeholder 3"/>
          <p:cNvSpPr>
            <a:spLocks noGrp="1"/>
          </p:cNvSpPr>
          <p:nvPr>
            <p:ph idx="10"/>
          </p:nvPr>
        </p:nvSpPr>
        <p:spPr>
          <a:xfrm>
            <a:off x="1976014" y="891995"/>
            <a:ext cx="6926809" cy="3912003"/>
          </a:xfrm>
        </p:spPr>
        <p:txBody>
          <a:bodyPr>
            <a:normAutofit fontScale="77500" lnSpcReduction="20000"/>
          </a:bodyPr>
          <a:lstStyle/>
          <a:p>
            <a:pPr lvl="0" algn="justLow" rtl="1"/>
            <a:r>
              <a:rPr lang="fa-IR" altLang="en-US" sz="3200" dirty="0">
                <a:solidFill>
                  <a:schemeClr val="tx1"/>
                </a:solidFill>
                <a:latin typeface="Arial" panose="020B0604020202020204" pitchFamily="34" charset="0"/>
                <a:cs typeface="B Mitra" panose="00000400000000000000" pitchFamily="2" charset="-78"/>
              </a:rPr>
              <a:t>د</a:t>
            </a:r>
            <a:r>
              <a:rPr lang="ar-SA" altLang="en-US" sz="3200" dirty="0">
                <a:solidFill>
                  <a:schemeClr val="tx1"/>
                </a:solidFill>
                <a:latin typeface="Arial" panose="020B0604020202020204" pitchFamily="34" charset="0"/>
                <a:cs typeface="B Mitra" panose="00000400000000000000" pitchFamily="2" charset="-78"/>
              </a:rPr>
              <a:t>رمان آسیب های حاصل از سقوط بسیار پرهزینه است و هرساله به دلیل افزایش میانگین سن که رو به پیری پیش میرود ، این هزینه افزایش می یابد . </a:t>
            </a:r>
            <a:endParaRPr lang="en-US" altLang="en-US" sz="3200" dirty="0">
              <a:solidFill>
                <a:schemeClr val="tx1"/>
              </a:solidFill>
              <a:latin typeface="Arial" panose="020B0604020202020204" pitchFamily="34" charset="0"/>
              <a:cs typeface="B Mitra" panose="00000400000000000000" pitchFamily="2" charset="-78"/>
            </a:endParaRPr>
          </a:p>
          <a:p>
            <a:pPr lvl="0" algn="justLow" rtl="1" eaLnBrk="0" fontAlgn="base" hangingPunct="0">
              <a:spcBef>
                <a:spcPct val="0"/>
              </a:spcBef>
              <a:spcAft>
                <a:spcPct val="0"/>
              </a:spcAft>
            </a:pPr>
            <a:r>
              <a:rPr lang="ar-SA" altLang="en-US" sz="3200" dirty="0">
                <a:solidFill>
                  <a:schemeClr val="tx1"/>
                </a:solidFill>
                <a:latin typeface="Arial" panose="020B0604020202020204" pitchFamily="34" charset="0"/>
                <a:cs typeface="B Mitra" panose="00000400000000000000" pitchFamily="2" charset="-78"/>
              </a:rPr>
              <a:t>هر ساله میلیون ها نفر از افراد </a:t>
            </a:r>
            <a:r>
              <a:rPr lang="fa-IR" altLang="en-US" sz="3200" dirty="0">
                <a:solidFill>
                  <a:schemeClr val="tx1"/>
                </a:solidFill>
                <a:latin typeface="Arial" panose="020B0604020202020204" pitchFamily="34" charset="0"/>
                <a:cs typeface="B Mitra" panose="00000400000000000000" pitchFamily="2" charset="-78"/>
              </a:rPr>
              <a:t>۶۵</a:t>
            </a:r>
            <a:r>
              <a:rPr lang="ar-SA" altLang="en-US" sz="3200" dirty="0">
                <a:solidFill>
                  <a:schemeClr val="tx1"/>
                </a:solidFill>
                <a:latin typeface="Arial" panose="020B0604020202020204" pitchFamily="34" charset="0"/>
                <a:cs typeface="B Mitra" panose="00000400000000000000" pitchFamily="2" charset="-78"/>
              </a:rPr>
              <a:t> ساله به علت </a:t>
            </a:r>
            <a:r>
              <a:rPr lang="ar-SA" altLang="en-US" sz="3200" dirty="0" smtClean="0">
                <a:solidFill>
                  <a:schemeClr val="tx1"/>
                </a:solidFill>
                <a:latin typeface="Arial" panose="020B0604020202020204" pitchFamily="34" charset="0"/>
                <a:cs typeface="B Mitra" panose="00000400000000000000" pitchFamily="2" charset="-78"/>
              </a:rPr>
              <a:t>افتادن</a:t>
            </a:r>
            <a:r>
              <a:rPr lang="fa-IR" altLang="en-US" sz="3200" dirty="0">
                <a:solidFill>
                  <a:schemeClr val="tx1"/>
                </a:solidFill>
                <a:latin typeface="Arial" panose="020B0604020202020204" pitchFamily="34" charset="0"/>
                <a:cs typeface="B Mitra" panose="00000400000000000000" pitchFamily="2" charset="-78"/>
              </a:rPr>
              <a:t>،</a:t>
            </a:r>
            <a:r>
              <a:rPr lang="ar-SA" altLang="en-US" sz="3200" dirty="0" smtClean="0">
                <a:solidFill>
                  <a:schemeClr val="tx1"/>
                </a:solidFill>
                <a:latin typeface="Arial" panose="020B0604020202020204" pitchFamily="34" charset="0"/>
                <a:cs typeface="B Mitra" panose="00000400000000000000" pitchFamily="2" charset="-78"/>
              </a:rPr>
              <a:t> </a:t>
            </a:r>
            <a:r>
              <a:rPr lang="ar-SA" altLang="en-US" sz="3200" dirty="0">
                <a:solidFill>
                  <a:schemeClr val="tx1"/>
                </a:solidFill>
                <a:latin typeface="Arial" panose="020B0604020202020204" pitchFamily="34" charset="0"/>
                <a:cs typeface="B Mitra" panose="00000400000000000000" pitchFamily="2" charset="-78"/>
              </a:rPr>
              <a:t>در بخش های اورژانس درمان می شوند .</a:t>
            </a:r>
            <a:endParaRPr lang="fa-IR" altLang="en-US" sz="3200" dirty="0">
              <a:solidFill>
                <a:schemeClr val="tx1"/>
              </a:solidFill>
              <a:latin typeface="Arial" panose="020B0604020202020204" pitchFamily="34" charset="0"/>
              <a:cs typeface="B Mitra" panose="00000400000000000000" pitchFamily="2" charset="-78"/>
            </a:endParaRPr>
          </a:p>
          <a:p>
            <a:pPr lvl="0" algn="justLow" rtl="1"/>
            <a:r>
              <a:rPr lang="ar-SA" altLang="en-US" sz="3200" dirty="0">
                <a:solidFill>
                  <a:schemeClr val="tx2">
                    <a:lumMod val="60000"/>
                    <a:lumOff val="40000"/>
                  </a:schemeClr>
                </a:solidFill>
                <a:latin typeface="Arial" panose="020B0604020202020204" pitchFamily="34" charset="0"/>
                <a:cs typeface="B Mitra" panose="00000400000000000000" pitchFamily="2" charset="-78"/>
              </a:rPr>
              <a:t>چگونه هزینه ها محاسبه می شوند؟</a:t>
            </a:r>
            <a:endParaRPr lang="en-US" altLang="en-US" sz="3200" dirty="0">
              <a:solidFill>
                <a:schemeClr val="tx2">
                  <a:lumMod val="60000"/>
                  <a:lumOff val="40000"/>
                </a:schemeClr>
              </a:solidFill>
              <a:latin typeface="Arial" panose="020B0604020202020204" pitchFamily="34" charset="0"/>
              <a:cs typeface="B Mitra" panose="00000400000000000000" pitchFamily="2" charset="-78"/>
            </a:endParaRPr>
          </a:p>
          <a:p>
            <a:pPr lvl="0" algn="justLow" rtl="1" eaLnBrk="0" fontAlgn="base" hangingPunct="0">
              <a:spcBef>
                <a:spcPct val="0"/>
              </a:spcBef>
              <a:spcAft>
                <a:spcPct val="0"/>
              </a:spcAft>
            </a:pPr>
            <a:r>
              <a:rPr lang="ar-SA" altLang="en-US" sz="3200" dirty="0">
                <a:solidFill>
                  <a:schemeClr val="tx1"/>
                </a:solidFill>
                <a:latin typeface="Arial" panose="020B0604020202020204" pitchFamily="34" charset="0"/>
                <a:cs typeface="B Mitra" panose="00000400000000000000" pitchFamily="2" charset="-78"/>
              </a:rPr>
              <a:t>هزینه های مستقیم پزشکی شامل هزینه های مراقبت از بیمار و مراقبت های پرستاری، پزشکان و سایر خدمات حرفه ای، توانبخشی، خدمات مبتنی بر جامعه، استفاده از تجهیزات پزشکی، داروهای تجویزی و  بیمه می باشد.</a:t>
            </a:r>
            <a:endParaRPr lang="en-US" altLang="en-US" sz="3200" dirty="0">
              <a:solidFill>
                <a:schemeClr val="tx1"/>
              </a:solidFill>
              <a:latin typeface="Arial" panose="020B0604020202020204" pitchFamily="34" charset="0"/>
              <a:cs typeface="B Mitra" panose="00000400000000000000" pitchFamily="2" charset="-78"/>
            </a:endParaRPr>
          </a:p>
          <a:p>
            <a:pPr lvl="0" algn="justLow" rtl="1" eaLnBrk="0" fontAlgn="base" hangingPunct="0">
              <a:spcBef>
                <a:spcPct val="0"/>
              </a:spcBef>
              <a:spcAft>
                <a:spcPct val="0"/>
              </a:spcAft>
            </a:pPr>
            <a:r>
              <a:rPr lang="ar-SA" altLang="en-US" sz="3200" dirty="0">
                <a:solidFill>
                  <a:schemeClr val="tx1"/>
                </a:solidFill>
                <a:latin typeface="Arial" panose="020B0604020202020204" pitchFamily="34" charset="0"/>
                <a:cs typeface="B Mitra" panose="00000400000000000000" pitchFamily="2" charset="-78"/>
              </a:rPr>
              <a:t>هزینه های</a:t>
            </a:r>
            <a:r>
              <a:rPr lang="fa-IR" altLang="en-US" sz="3200" dirty="0">
                <a:solidFill>
                  <a:schemeClr val="tx1"/>
                </a:solidFill>
                <a:latin typeface="Arial" panose="020B0604020202020204" pitchFamily="34" charset="0"/>
                <a:cs typeface="B Mitra" panose="00000400000000000000" pitchFamily="2" charset="-78"/>
              </a:rPr>
              <a:t> غیر</a:t>
            </a:r>
            <a:r>
              <a:rPr lang="ar-SA" altLang="en-US" sz="3200" dirty="0">
                <a:solidFill>
                  <a:schemeClr val="tx1"/>
                </a:solidFill>
                <a:latin typeface="Arial" panose="020B0604020202020204" pitchFamily="34" charset="0"/>
                <a:cs typeface="B Mitra" panose="00000400000000000000" pitchFamily="2" charset="-78"/>
              </a:rPr>
              <a:t> مستقیم برای اثرات دراز مدت این آسیب ها مانند معلولیت، وابستگی به دیگران، زمان از دست رفته و از کار </a:t>
            </a:r>
            <a:r>
              <a:rPr lang="ar-SA" altLang="en-US" sz="3200" dirty="0" smtClean="0">
                <a:solidFill>
                  <a:schemeClr val="tx1"/>
                </a:solidFill>
                <a:latin typeface="Arial" panose="020B0604020202020204" pitchFamily="34" charset="0"/>
                <a:cs typeface="B Mitra" panose="00000400000000000000" pitchFamily="2" charset="-78"/>
              </a:rPr>
              <a:t>افتادگی حساب نمی شود.</a:t>
            </a:r>
          </a:p>
          <a:p>
            <a:endParaRPr lang="en-US" dirty="0"/>
          </a:p>
        </p:txBody>
      </p:sp>
    </p:spTree>
    <p:extLst>
      <p:ext uri="{BB962C8B-B14F-4D97-AF65-F5344CB8AC3E}">
        <p14:creationId xmlns:p14="http://schemas.microsoft.com/office/powerpoint/2010/main" val="2608233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fa-IR"/>
          </a:p>
        </p:txBody>
      </p:sp>
      <p:sp>
        <p:nvSpPr>
          <p:cNvPr id="3" name="Content Placeholder 2"/>
          <p:cNvSpPr>
            <a:spLocks noGrp="1"/>
          </p:cNvSpPr>
          <p:nvPr>
            <p:ph idx="1"/>
          </p:nvPr>
        </p:nvSpPr>
        <p:spPr/>
        <p:txBody>
          <a:bodyPr/>
          <a:lstStyle/>
          <a:p>
            <a:endParaRPr lang="fa-IR" dirty="0"/>
          </a:p>
        </p:txBody>
      </p:sp>
      <p:pic>
        <p:nvPicPr>
          <p:cNvPr id="6" name="Content Placeholder 5"/>
          <p:cNvPicPr>
            <a:picLocks noGrp="1" noChangeAspect="1"/>
          </p:cNvPicPr>
          <p:nvPr>
            <p:ph idx="10"/>
          </p:nvPr>
        </p:nvPicPr>
        <p:blipFill rotWithShape="1">
          <a:blip r:embed="rId2"/>
          <a:srcRect l="9216" t="11067" r="6652" b="24031"/>
          <a:stretch/>
        </p:blipFill>
        <p:spPr>
          <a:xfrm>
            <a:off x="1" y="0"/>
            <a:ext cx="9144000" cy="5143500"/>
          </a:xfrm>
          <a:prstGeom prst="rect">
            <a:avLst/>
          </a:prstGeom>
        </p:spPr>
      </p:pic>
    </p:spTree>
    <p:extLst>
      <p:ext uri="{BB962C8B-B14F-4D97-AF65-F5344CB8AC3E}">
        <p14:creationId xmlns:p14="http://schemas.microsoft.com/office/powerpoint/2010/main" val="9602282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ar-SA" sz="2800" dirty="0">
                <a:solidFill>
                  <a:srgbClr val="002060"/>
                </a:solidFill>
                <a:cs typeface="B Titr" panose="00000700000000000000" pitchFamily="2" charset="-78"/>
              </a:rPr>
              <a:t>سالمند را از نظر احتمال سقوط و عدم تعادل ارزيابي كنيد</a:t>
            </a:r>
            <a:endParaRPr lang="en-US" sz="2800" dirty="0">
              <a:solidFill>
                <a:srgbClr val="002060"/>
              </a:solidFill>
              <a:cs typeface="B Titr" panose="00000700000000000000" pitchFamily="2" charset="-78"/>
            </a:endParaRPr>
          </a:p>
        </p:txBody>
      </p:sp>
      <p:sp>
        <p:nvSpPr>
          <p:cNvPr id="4" name="Content Placeholder 3"/>
          <p:cNvSpPr>
            <a:spLocks noGrp="1"/>
          </p:cNvSpPr>
          <p:nvPr>
            <p:ph idx="10"/>
          </p:nvPr>
        </p:nvSpPr>
        <p:spPr>
          <a:xfrm>
            <a:off x="1976014" y="1131590"/>
            <a:ext cx="6926809" cy="3883439"/>
          </a:xfrm>
        </p:spPr>
        <p:txBody>
          <a:bodyPr>
            <a:normAutofit fontScale="92500" lnSpcReduction="20000"/>
          </a:bodyPr>
          <a:lstStyle/>
          <a:p>
            <a:pPr marL="457200" indent="-457200" algn="just" rtl="1">
              <a:lnSpc>
                <a:spcPct val="115000"/>
              </a:lnSpc>
              <a:spcBef>
                <a:spcPts val="0"/>
              </a:spcBef>
              <a:buAutoNum type="arabicPeriod"/>
            </a:pPr>
            <a:r>
              <a:rPr lang="ar-SA" sz="2400" b="1" dirty="0">
                <a:solidFill>
                  <a:srgbClr val="1D3A00"/>
                </a:solidFill>
                <a:latin typeface="Calibri"/>
                <a:ea typeface="Calibri"/>
                <a:cs typeface="B Mitra" panose="00000400000000000000" pitchFamily="2" charset="-78"/>
              </a:rPr>
              <a:t>از سالمند يا همراه وي سؤال كنيد آیا در </a:t>
            </a:r>
            <a:r>
              <a:rPr lang="ar-SA" sz="2400" b="1" u="sng" dirty="0">
                <a:solidFill>
                  <a:srgbClr val="1D3A00"/>
                </a:solidFill>
                <a:latin typeface="Calibri"/>
                <a:ea typeface="Calibri"/>
                <a:cs typeface="B Mitra" panose="00000400000000000000" pitchFamily="2" charset="-78"/>
              </a:rPr>
              <a:t>یک سال </a:t>
            </a:r>
            <a:r>
              <a:rPr lang="ar-SA" sz="2400" b="1" dirty="0">
                <a:solidFill>
                  <a:srgbClr val="1D3A00"/>
                </a:solidFill>
                <a:latin typeface="Calibri"/>
                <a:ea typeface="Calibri"/>
                <a:cs typeface="B Mitra" panose="00000400000000000000" pitchFamily="2" charset="-78"/>
              </a:rPr>
              <a:t>اخیر سابقه سقوط داشته اید؟ </a:t>
            </a:r>
            <a:endParaRPr lang="fa-IR" sz="2400" b="1" dirty="0">
              <a:solidFill>
                <a:srgbClr val="1D3A00"/>
              </a:solidFill>
              <a:latin typeface="Calibri"/>
              <a:ea typeface="Calibri"/>
              <a:cs typeface="B Mitra" panose="00000400000000000000" pitchFamily="2" charset="-78"/>
            </a:endParaRPr>
          </a:p>
          <a:p>
            <a:pPr algn="just" rtl="1">
              <a:lnSpc>
                <a:spcPct val="115000"/>
              </a:lnSpc>
              <a:spcBef>
                <a:spcPts val="0"/>
              </a:spcBef>
            </a:pPr>
            <a:r>
              <a:rPr lang="ar-SA" sz="2400" dirty="0">
                <a:solidFill>
                  <a:srgbClr val="000000"/>
                </a:solidFill>
                <a:latin typeface="Calibri"/>
                <a:ea typeface="Calibri"/>
                <a:cs typeface="B Mitra" panose="00000400000000000000" pitchFamily="2" charset="-78"/>
              </a:rPr>
              <a:t>اگر بلی چ</a:t>
            </a:r>
            <a:r>
              <a:rPr lang="fa-IR" sz="2400" dirty="0">
                <a:solidFill>
                  <a:srgbClr val="000000"/>
                </a:solidFill>
                <a:latin typeface="Calibri"/>
                <a:ea typeface="Calibri"/>
                <a:cs typeface="B Mitra" panose="00000400000000000000" pitchFamily="2" charset="-78"/>
              </a:rPr>
              <a:t>ند </a:t>
            </a:r>
            <a:r>
              <a:rPr lang="ar-SA" sz="2400" dirty="0">
                <a:solidFill>
                  <a:srgbClr val="000000"/>
                </a:solidFill>
                <a:latin typeface="Calibri"/>
                <a:ea typeface="Calibri"/>
                <a:cs typeface="B Mitra" panose="00000400000000000000" pitchFamily="2" charset="-78"/>
              </a:rPr>
              <a:t>بار ؟ در چه </a:t>
            </a:r>
            <a:r>
              <a:rPr lang="ar-SA" sz="2400" dirty="0">
                <a:solidFill>
                  <a:srgbClr val="1D3A00"/>
                </a:solidFill>
                <a:latin typeface="Calibri"/>
                <a:ea typeface="Calibri"/>
                <a:cs typeface="B Mitra" panose="00000400000000000000" pitchFamily="2" charset="-78"/>
              </a:rPr>
              <a:t>مکانی؟ در حین انجام چه فعالیتی؟ آیا </a:t>
            </a:r>
            <a:r>
              <a:rPr lang="ar-SA" sz="2400" dirty="0">
                <a:solidFill>
                  <a:srgbClr val="000000"/>
                </a:solidFill>
                <a:latin typeface="Calibri"/>
                <a:ea typeface="Calibri"/>
                <a:cs typeface="B Mitra" panose="00000400000000000000" pitchFamily="2" charset="-78"/>
              </a:rPr>
              <a:t>دچار صدمه هم شده اید؟</a:t>
            </a:r>
            <a:endParaRPr lang="en-US" sz="2400" dirty="0">
              <a:solidFill>
                <a:srgbClr val="000000"/>
              </a:solidFill>
              <a:latin typeface="Calibri"/>
              <a:ea typeface="Calibri"/>
              <a:cs typeface="B Mitra" panose="00000400000000000000" pitchFamily="2" charset="-78"/>
            </a:endParaRPr>
          </a:p>
          <a:p>
            <a:pPr algn="just" rtl="1">
              <a:lnSpc>
                <a:spcPct val="115000"/>
              </a:lnSpc>
              <a:spcBef>
                <a:spcPts val="0"/>
              </a:spcBef>
            </a:pPr>
            <a:endParaRPr lang="en-US" sz="2000" dirty="0">
              <a:latin typeface="Calibri"/>
              <a:ea typeface="Calibri"/>
              <a:cs typeface="B Mitra" panose="00000400000000000000" pitchFamily="2" charset="-78"/>
            </a:endParaRPr>
          </a:p>
          <a:p>
            <a:pPr algn="just" rtl="1">
              <a:lnSpc>
                <a:spcPct val="115000"/>
              </a:lnSpc>
              <a:spcBef>
                <a:spcPts val="0"/>
              </a:spcBef>
            </a:pPr>
            <a:r>
              <a:rPr lang="fa-IR" sz="2400" b="1" dirty="0">
                <a:solidFill>
                  <a:srgbClr val="000000"/>
                </a:solidFill>
                <a:latin typeface="Calibri"/>
                <a:ea typeface="Calibri"/>
                <a:cs typeface="B Mitra" panose="00000400000000000000" pitchFamily="2" charset="-78"/>
              </a:rPr>
              <a:t>2. </a:t>
            </a:r>
            <a:r>
              <a:rPr lang="ar-SA" sz="2400" b="1" dirty="0">
                <a:solidFill>
                  <a:srgbClr val="000000"/>
                </a:solidFill>
                <a:latin typeface="Calibri"/>
                <a:ea typeface="Calibri"/>
                <a:cs typeface="B Mitra" panose="00000400000000000000" pitchFamily="2" charset="-78"/>
              </a:rPr>
              <a:t>آیا هنگام راه رفتن یا ایستادن احساس ناپایداری و عدم تعادل دارید؟</a:t>
            </a:r>
            <a:endParaRPr lang="en-US" sz="2400" b="1" dirty="0">
              <a:solidFill>
                <a:srgbClr val="000000"/>
              </a:solidFill>
              <a:latin typeface="Calibri"/>
              <a:ea typeface="Calibri"/>
              <a:cs typeface="B Mitra" panose="00000400000000000000" pitchFamily="2" charset="-78"/>
            </a:endParaRPr>
          </a:p>
          <a:p>
            <a:pPr algn="just" rtl="1">
              <a:lnSpc>
                <a:spcPct val="115000"/>
              </a:lnSpc>
              <a:spcBef>
                <a:spcPts val="0"/>
              </a:spcBef>
            </a:pPr>
            <a:endParaRPr lang="en-US" sz="2400" dirty="0">
              <a:latin typeface="Calibri"/>
              <a:ea typeface="Calibri"/>
              <a:cs typeface="B Mitra" panose="00000400000000000000" pitchFamily="2" charset="-78"/>
            </a:endParaRPr>
          </a:p>
          <a:p>
            <a:pPr algn="r" rtl="1">
              <a:spcBef>
                <a:spcPts val="0"/>
              </a:spcBef>
              <a:tabLst>
                <a:tab pos="-47625" algn="l"/>
                <a:tab pos="41910" algn="l"/>
                <a:tab pos="132080" algn="l"/>
              </a:tabLst>
            </a:pPr>
            <a:r>
              <a:rPr lang="fa-IR" sz="2400" b="1" dirty="0">
                <a:solidFill>
                  <a:srgbClr val="1D3A00"/>
                </a:solidFill>
                <a:latin typeface="Times New Roman"/>
                <a:ea typeface="Times New Roman"/>
                <a:cs typeface="B Mitra" panose="00000400000000000000" pitchFamily="2" charset="-78"/>
              </a:rPr>
              <a:t>3. </a:t>
            </a:r>
            <a:r>
              <a:rPr lang="ar-SA" sz="2400" b="1" dirty="0">
                <a:solidFill>
                  <a:srgbClr val="1D3A00"/>
                </a:solidFill>
                <a:latin typeface="Times New Roman"/>
                <a:ea typeface="Times New Roman"/>
                <a:cs typeface="B Mitra" panose="00000400000000000000" pitchFamily="2" charset="-78"/>
              </a:rPr>
              <a:t>آیا از</a:t>
            </a:r>
            <a:r>
              <a:rPr lang="fa-IR" sz="2400" b="1" dirty="0">
                <a:solidFill>
                  <a:srgbClr val="1D3A00"/>
                </a:solidFill>
                <a:latin typeface="Times New Roman"/>
                <a:ea typeface="Times New Roman"/>
                <a:cs typeface="B Mitra" panose="00000400000000000000" pitchFamily="2" charset="-78"/>
              </a:rPr>
              <a:t> اینکه سقوط کنید، می ترسید</a:t>
            </a:r>
            <a:r>
              <a:rPr lang="ar-SA" sz="2400" b="1" dirty="0">
                <a:solidFill>
                  <a:srgbClr val="1D3A00"/>
                </a:solidFill>
                <a:latin typeface="Times New Roman"/>
                <a:ea typeface="Times New Roman"/>
                <a:cs typeface="B Mitra" panose="00000400000000000000" pitchFamily="2" charset="-78"/>
              </a:rPr>
              <a:t>؟ </a:t>
            </a:r>
            <a:endParaRPr lang="en-US" sz="2400" b="1" dirty="0">
              <a:solidFill>
                <a:srgbClr val="1D3A00"/>
              </a:solidFill>
              <a:latin typeface="Times New Roman"/>
              <a:ea typeface="Times New Roman"/>
              <a:cs typeface="B Mitra" panose="00000400000000000000" pitchFamily="2" charset="-78"/>
            </a:endParaRPr>
          </a:p>
          <a:p>
            <a:pPr algn="r" rtl="1">
              <a:spcBef>
                <a:spcPts val="0"/>
              </a:spcBef>
              <a:tabLst>
                <a:tab pos="-47625" algn="l"/>
                <a:tab pos="41910" algn="l"/>
                <a:tab pos="132080" algn="l"/>
              </a:tabLst>
            </a:pPr>
            <a:endParaRPr lang="en-US" sz="2400" b="1" i="1" dirty="0">
              <a:latin typeface="Times New Roman"/>
              <a:ea typeface="Times New Roman"/>
              <a:cs typeface="B Mitra" panose="00000400000000000000" pitchFamily="2" charset="-78"/>
            </a:endParaRPr>
          </a:p>
          <a:p>
            <a:pPr marL="342900" indent="-342900" algn="just" rtl="1">
              <a:lnSpc>
                <a:spcPct val="115000"/>
              </a:lnSpc>
              <a:spcBef>
                <a:spcPts val="0"/>
              </a:spcBef>
              <a:buSzPct val="150000"/>
              <a:buFont typeface="Arial" panose="020B0604020202090204" pitchFamily="34" charset="0"/>
              <a:buChar char="•"/>
            </a:pPr>
            <a:r>
              <a:rPr lang="ar-SA" sz="2400" dirty="0">
                <a:solidFill>
                  <a:srgbClr val="000000"/>
                </a:solidFill>
                <a:latin typeface="Calibri"/>
                <a:ea typeface="Calibri"/>
                <a:cs typeface="B Mitra" panose="00000400000000000000" pitchFamily="2" charset="-78"/>
              </a:rPr>
              <a:t>در صورت پاسخ مثبت به هر یک از سؤالات بالا، </a:t>
            </a:r>
            <a:r>
              <a:rPr lang="ar-SA" sz="2400" b="1" dirty="0">
                <a:solidFill>
                  <a:srgbClr val="000000"/>
                </a:solidFill>
                <a:latin typeface="Calibri"/>
                <a:ea typeface="Calibri"/>
                <a:cs typeface="B Mitra" panose="00000400000000000000" pitchFamily="2" charset="-78"/>
              </a:rPr>
              <a:t>تست تعادل در وضعیت حرکت</a:t>
            </a:r>
            <a:r>
              <a:rPr lang="ar-SA" sz="2400" dirty="0">
                <a:solidFill>
                  <a:srgbClr val="000000"/>
                </a:solidFill>
                <a:latin typeface="Calibri"/>
                <a:ea typeface="Calibri"/>
                <a:cs typeface="B Mitra" panose="00000400000000000000" pitchFamily="2" charset="-78"/>
              </a:rPr>
              <a:t> را </a:t>
            </a:r>
            <a:r>
              <a:rPr lang="ar-SA" sz="2400" dirty="0" smtClean="0">
                <a:solidFill>
                  <a:srgbClr val="000000"/>
                </a:solidFill>
                <a:latin typeface="Calibri"/>
                <a:ea typeface="Calibri"/>
                <a:cs typeface="B Mitra" panose="00000400000000000000" pitchFamily="2" charset="-78"/>
              </a:rPr>
              <a:t>انجام </a:t>
            </a:r>
            <a:r>
              <a:rPr lang="ar-SA" sz="2400" dirty="0">
                <a:solidFill>
                  <a:srgbClr val="000000"/>
                </a:solidFill>
                <a:latin typeface="Calibri"/>
                <a:ea typeface="Calibri"/>
                <a:cs typeface="B Mitra" panose="00000400000000000000" pitchFamily="2" charset="-78"/>
              </a:rPr>
              <a:t>دهید. </a:t>
            </a:r>
            <a:endParaRPr lang="en-US" sz="2400" dirty="0">
              <a:latin typeface="Calibri"/>
              <a:ea typeface="Calibri"/>
              <a:cs typeface="B Mitra" panose="00000400000000000000" pitchFamily="2" charset="-78"/>
            </a:endParaRPr>
          </a:p>
          <a:p>
            <a:endParaRPr lang="en-US" dirty="0"/>
          </a:p>
        </p:txBody>
      </p:sp>
    </p:spTree>
    <p:extLst>
      <p:ext uri="{BB962C8B-B14F-4D97-AF65-F5344CB8AC3E}">
        <p14:creationId xmlns:p14="http://schemas.microsoft.com/office/powerpoint/2010/main" val="40684501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a:r>
              <a:rPr lang="fa-IR" sz="2000" dirty="0">
                <a:solidFill>
                  <a:schemeClr val="accent1">
                    <a:lumMod val="50000"/>
                  </a:schemeClr>
                </a:solidFill>
                <a:cs typeface="B Titr" panose="00000700000000000000" pitchFamily="2" charset="-78"/>
              </a:rPr>
              <a:t>سوالاتی که می توان </a:t>
            </a:r>
            <a:r>
              <a:rPr lang="fa-IR" sz="2000" dirty="0" smtClean="0">
                <a:solidFill>
                  <a:schemeClr val="accent1">
                    <a:lumMod val="50000"/>
                  </a:schemeClr>
                </a:solidFill>
                <a:cs typeface="B Titr" panose="00000700000000000000" pitchFamily="2" charset="-78"/>
              </a:rPr>
              <a:t>برای ارزیابی </a:t>
            </a:r>
            <a:r>
              <a:rPr lang="fa-IR" sz="2000" dirty="0" smtClean="0">
                <a:solidFill>
                  <a:srgbClr val="FF0000"/>
                </a:solidFill>
                <a:cs typeface="B Titr" panose="00000700000000000000" pitchFamily="2" charset="-78"/>
              </a:rPr>
              <a:t>احساس ناپایداری و عدم تعادل </a:t>
            </a:r>
            <a:r>
              <a:rPr lang="fa-IR" sz="2000" dirty="0" smtClean="0">
                <a:solidFill>
                  <a:schemeClr val="accent1">
                    <a:lumMod val="50000"/>
                  </a:schemeClr>
                </a:solidFill>
                <a:cs typeface="B Titr" panose="00000700000000000000" pitchFamily="2" charset="-78"/>
              </a:rPr>
              <a:t>از </a:t>
            </a:r>
            <a:r>
              <a:rPr lang="fa-IR" sz="2000" dirty="0">
                <a:solidFill>
                  <a:schemeClr val="accent1">
                    <a:lumMod val="50000"/>
                  </a:schemeClr>
                </a:solidFill>
                <a:cs typeface="B Titr" panose="00000700000000000000" pitchFamily="2" charset="-78"/>
              </a:rPr>
              <a:t>سالمند پرسیده شود</a:t>
            </a:r>
            <a:r>
              <a:rPr lang="fa-IR" sz="2800" dirty="0" smtClean="0">
                <a:solidFill>
                  <a:schemeClr val="tx1"/>
                </a:solidFill>
                <a:cs typeface="B Mitra" panose="00000400000000000000" pitchFamily="2" charset="-78"/>
              </a:rPr>
              <a:t>:</a:t>
            </a:r>
            <a:endParaRPr lang="en-US" sz="2000" dirty="0">
              <a:solidFill>
                <a:srgbClr val="002060"/>
              </a:solidFill>
              <a:cs typeface="B Titr" panose="00000700000000000000" pitchFamily="2" charset="-78"/>
            </a:endParaRPr>
          </a:p>
        </p:txBody>
      </p:sp>
      <p:sp>
        <p:nvSpPr>
          <p:cNvPr id="4" name="Content Placeholder 3"/>
          <p:cNvSpPr>
            <a:spLocks noGrp="1"/>
          </p:cNvSpPr>
          <p:nvPr>
            <p:ph idx="10"/>
          </p:nvPr>
        </p:nvSpPr>
        <p:spPr>
          <a:xfrm>
            <a:off x="405880" y="1044701"/>
            <a:ext cx="8496944" cy="3759298"/>
          </a:xfrm>
        </p:spPr>
        <p:txBody>
          <a:bodyPr>
            <a:normAutofit/>
          </a:bodyPr>
          <a:lstStyle/>
          <a:p>
            <a:pPr algn="r" rtl="1"/>
            <a:r>
              <a:rPr lang="fa-IR" sz="2800" dirty="0" smtClean="0">
                <a:solidFill>
                  <a:schemeClr val="tx1"/>
                </a:solidFill>
                <a:cs typeface="B Mitra" panose="00000400000000000000" pitchFamily="2" charset="-78"/>
              </a:rPr>
              <a:t>احساس </a:t>
            </a:r>
            <a:r>
              <a:rPr lang="fa-IR" sz="2800" dirty="0">
                <a:solidFill>
                  <a:schemeClr val="tx1"/>
                </a:solidFill>
                <a:cs typeface="B Mitra" panose="00000400000000000000" pitchFamily="2" charset="-78"/>
              </a:rPr>
              <a:t>می کند که  اتاق اطراف در حال چرخش </a:t>
            </a:r>
            <a:r>
              <a:rPr lang="fa-IR" sz="2800" dirty="0" smtClean="0">
                <a:solidFill>
                  <a:schemeClr val="tx1"/>
                </a:solidFill>
                <a:cs typeface="B Mitra" panose="00000400000000000000" pitchFamily="2" charset="-78"/>
              </a:rPr>
              <a:t>است</a:t>
            </a:r>
          </a:p>
          <a:p>
            <a:pPr algn="r" rtl="1"/>
            <a:r>
              <a:rPr lang="fa-IR" sz="2800" dirty="0" smtClean="0">
                <a:solidFill>
                  <a:schemeClr val="tx1"/>
                </a:solidFill>
                <a:cs typeface="B Mitra" panose="00000400000000000000" pitchFamily="2" charset="-78"/>
              </a:rPr>
              <a:t>انگار </a:t>
            </a:r>
            <a:r>
              <a:rPr lang="fa-IR" sz="2800" dirty="0">
                <a:solidFill>
                  <a:schemeClr val="tx1"/>
                </a:solidFill>
                <a:cs typeface="B Mitra" panose="00000400000000000000" pitchFamily="2" charset="-78"/>
              </a:rPr>
              <a:t>در حال سقوط است یا در شرف سقوط </a:t>
            </a:r>
            <a:endParaRPr lang="fa-IR" sz="2800" dirty="0" smtClean="0">
              <a:solidFill>
                <a:schemeClr val="tx1"/>
              </a:solidFill>
              <a:cs typeface="B Mitra" panose="00000400000000000000" pitchFamily="2" charset="-78"/>
            </a:endParaRPr>
          </a:p>
          <a:p>
            <a:pPr algn="r" rtl="1"/>
            <a:r>
              <a:rPr lang="fa-IR" sz="2800" dirty="0" smtClean="0">
                <a:solidFill>
                  <a:schemeClr val="tx1"/>
                </a:solidFill>
                <a:cs typeface="B Mitra" panose="00000400000000000000" pitchFamily="2" charset="-78"/>
              </a:rPr>
              <a:t>احساس سبکی در </a:t>
            </a:r>
            <a:r>
              <a:rPr lang="fa-IR" sz="2800" dirty="0">
                <a:solidFill>
                  <a:schemeClr val="tx1"/>
                </a:solidFill>
                <a:cs typeface="B Mitra" panose="00000400000000000000" pitchFamily="2" charset="-78"/>
              </a:rPr>
              <a:t>سر یا </a:t>
            </a:r>
            <a:r>
              <a:rPr lang="fa-IR" sz="2800" dirty="0" smtClean="0">
                <a:solidFill>
                  <a:schemeClr val="tx1"/>
                </a:solidFill>
                <a:cs typeface="B Mitra" panose="00000400000000000000" pitchFamily="2" charset="-78"/>
              </a:rPr>
              <a:t>غش</a:t>
            </a:r>
          </a:p>
          <a:p>
            <a:pPr algn="r" rtl="1"/>
            <a:r>
              <a:rPr lang="fa-IR" sz="2800" dirty="0" smtClean="0">
                <a:solidFill>
                  <a:schemeClr val="tx1"/>
                </a:solidFill>
                <a:cs typeface="B Mitra" panose="00000400000000000000" pitchFamily="2" charset="-78"/>
              </a:rPr>
              <a:t>احساس </a:t>
            </a:r>
            <a:r>
              <a:rPr lang="fa-IR" sz="2800" dirty="0">
                <a:solidFill>
                  <a:schemeClr val="tx1"/>
                </a:solidFill>
                <a:cs typeface="B Mitra" panose="00000400000000000000" pitchFamily="2" charset="-78"/>
              </a:rPr>
              <a:t>در </a:t>
            </a:r>
            <a:r>
              <a:rPr lang="fa-IR" sz="2800" dirty="0" smtClean="0">
                <a:solidFill>
                  <a:schemeClr val="tx1"/>
                </a:solidFill>
                <a:cs typeface="B Mitra" panose="00000400000000000000" pitchFamily="2" charset="-78"/>
              </a:rPr>
              <a:t>حرکت بودن علی رغم ایستادن</a:t>
            </a:r>
          </a:p>
          <a:p>
            <a:pPr algn="r" rtl="1"/>
            <a:r>
              <a:rPr lang="fa-IR" sz="2800" dirty="0" smtClean="0">
                <a:solidFill>
                  <a:schemeClr val="tx1"/>
                </a:solidFill>
                <a:cs typeface="B Mitra" panose="00000400000000000000" pitchFamily="2" charset="-78"/>
              </a:rPr>
              <a:t>سرگیجه یا </a:t>
            </a:r>
            <a:r>
              <a:rPr lang="fa-IR" sz="2800" dirty="0">
                <a:solidFill>
                  <a:schemeClr val="tx1"/>
                </a:solidFill>
                <a:cs typeface="B Mitra" panose="00000400000000000000" pitchFamily="2" charset="-78"/>
              </a:rPr>
              <a:t>اینکه درک خود را از زمان، مکان از دست </a:t>
            </a:r>
            <a:r>
              <a:rPr lang="fa-IR" sz="2800" dirty="0" smtClean="0">
                <a:solidFill>
                  <a:schemeClr val="tx1"/>
                </a:solidFill>
                <a:cs typeface="B Mitra" panose="00000400000000000000" pitchFamily="2" charset="-78"/>
              </a:rPr>
              <a:t>می‌دهند</a:t>
            </a:r>
            <a:endParaRPr lang="fa-IR" sz="2800" dirty="0">
              <a:solidFill>
                <a:schemeClr val="tx1"/>
              </a:solidFill>
              <a:cs typeface="B Mitra" panose="00000400000000000000" pitchFamily="2" charset="-78"/>
            </a:endParaRPr>
          </a:p>
        </p:txBody>
      </p:sp>
    </p:spTree>
    <p:extLst>
      <p:ext uri="{BB962C8B-B14F-4D97-AF65-F5344CB8AC3E}">
        <p14:creationId xmlns:p14="http://schemas.microsoft.com/office/powerpoint/2010/main" val="19797244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0"/>
          </p:nvPr>
        </p:nvSpPr>
        <p:spPr>
          <a:xfrm>
            <a:off x="2128720" y="739291"/>
            <a:ext cx="6774103" cy="4064708"/>
          </a:xfrm>
        </p:spPr>
        <p:txBody>
          <a:bodyPr>
            <a:normAutofit lnSpcReduction="10000"/>
          </a:bodyPr>
          <a:lstStyle/>
          <a:p>
            <a:pPr algn="just" rtl="1"/>
            <a:r>
              <a:rPr lang="fa-IR" sz="2800" dirty="0">
                <a:solidFill>
                  <a:srgbClr val="000000"/>
                </a:solidFill>
                <a:ea typeface="Calibri"/>
                <a:cs typeface="B Mitra"/>
              </a:rPr>
              <a:t>این علائم می توانند موقتی باشند یا برای مدت طولانی ادامه داشته باشند. در نهایت، مشکلات تعادلی درمان نشده در سالمندان می تواند باعث خستگی و افسردگی سالمند در دراز مدت شود.</a:t>
            </a:r>
          </a:p>
          <a:p>
            <a:pPr algn="just" rtl="1"/>
            <a:endParaRPr lang="fa-IR" sz="2800" dirty="0" smtClean="0">
              <a:solidFill>
                <a:schemeClr val="tx1"/>
              </a:solidFill>
              <a:cs typeface="B Mitra" panose="00000400000000000000" pitchFamily="2" charset="-78"/>
            </a:endParaRPr>
          </a:p>
          <a:p>
            <a:pPr algn="just" rtl="1"/>
            <a:r>
              <a:rPr lang="fa-IR" sz="2800" dirty="0" smtClean="0">
                <a:solidFill>
                  <a:schemeClr val="tx1"/>
                </a:solidFill>
                <a:cs typeface="B Mitra" panose="00000400000000000000" pitchFamily="2" charset="-78"/>
              </a:rPr>
              <a:t>در </a:t>
            </a:r>
            <a:r>
              <a:rPr lang="fa-IR" sz="2800" dirty="0">
                <a:solidFill>
                  <a:schemeClr val="tx1"/>
                </a:solidFill>
                <a:cs typeface="B Mitra" panose="00000400000000000000" pitchFamily="2" charset="-78"/>
              </a:rPr>
              <a:t>برخی موارد، مشکلات تعادل در سالمندان می تواند یک بیماری تشخیص داده نشده مانند </a:t>
            </a:r>
            <a:r>
              <a:rPr lang="fa-IR" sz="2800" dirty="0" smtClean="0">
                <a:solidFill>
                  <a:srgbClr val="FF0000"/>
                </a:solidFill>
                <a:cs typeface="B Mitra" panose="00000400000000000000" pitchFamily="2" charset="-78"/>
              </a:rPr>
              <a:t>عفونت </a:t>
            </a:r>
            <a:r>
              <a:rPr lang="fa-IR" sz="2800" dirty="0">
                <a:solidFill>
                  <a:srgbClr val="FF0000"/>
                </a:solidFill>
                <a:cs typeface="B Mitra" panose="00000400000000000000" pitchFamily="2" charset="-78"/>
              </a:rPr>
              <a:t>گوش </a:t>
            </a:r>
            <a:r>
              <a:rPr lang="fa-IR" sz="2800" dirty="0">
                <a:solidFill>
                  <a:schemeClr val="tx1"/>
                </a:solidFill>
                <a:cs typeface="B Mitra" panose="00000400000000000000" pitchFamily="2" charset="-78"/>
              </a:rPr>
              <a:t>باشد. گاهی اوقات، درمان این مسائل می تواند به افراد مسن کمک کند تا تعادل خود را </a:t>
            </a:r>
            <a:r>
              <a:rPr lang="fa-IR" sz="2800" dirty="0" smtClean="0">
                <a:solidFill>
                  <a:schemeClr val="tx1"/>
                </a:solidFill>
                <a:cs typeface="B Mitra" panose="00000400000000000000" pitchFamily="2" charset="-78"/>
              </a:rPr>
              <a:t>بازیابند</a:t>
            </a:r>
          </a:p>
          <a:p>
            <a:endParaRPr lang="en-US" dirty="0"/>
          </a:p>
        </p:txBody>
      </p:sp>
    </p:spTree>
    <p:extLst>
      <p:ext uri="{BB962C8B-B14F-4D97-AF65-F5344CB8AC3E}">
        <p14:creationId xmlns:p14="http://schemas.microsoft.com/office/powerpoint/2010/main" val="39734017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7494"/>
            <a:ext cx="9144000" cy="884466"/>
          </a:xfrm>
        </p:spPr>
        <p:txBody>
          <a:bodyPr/>
          <a:lstStyle/>
          <a:p>
            <a:pPr algn="ctr"/>
            <a:r>
              <a:rPr lang="fa-IR" dirty="0" smtClean="0">
                <a:solidFill>
                  <a:srgbClr val="002060"/>
                </a:solidFill>
                <a:cs typeface="B Titr" panose="00000700000000000000" pitchFamily="2" charset="-78"/>
              </a:rPr>
              <a:t>ترس از سقوط</a:t>
            </a:r>
            <a:endParaRPr lang="en-US" dirty="0">
              <a:solidFill>
                <a:srgbClr val="002060"/>
              </a:solidFill>
              <a:cs typeface="B Titr" panose="00000700000000000000" pitchFamily="2" charset="-78"/>
            </a:endParaRPr>
          </a:p>
        </p:txBody>
      </p:sp>
      <p:sp>
        <p:nvSpPr>
          <p:cNvPr id="4" name="Content Placeholder 3"/>
          <p:cNvSpPr>
            <a:spLocks noGrp="1"/>
          </p:cNvSpPr>
          <p:nvPr>
            <p:ph idx="1"/>
          </p:nvPr>
        </p:nvSpPr>
        <p:spPr>
          <a:xfrm>
            <a:off x="1976014" y="1347614"/>
            <a:ext cx="6926809" cy="3667416"/>
          </a:xfrm>
        </p:spPr>
        <p:txBody>
          <a:bodyPr>
            <a:normAutofit/>
          </a:bodyPr>
          <a:lstStyle/>
          <a:p>
            <a:pPr algn="r" rtl="1"/>
            <a:r>
              <a:rPr lang="fa-IR" sz="3200" dirty="0" smtClean="0">
                <a:solidFill>
                  <a:srgbClr val="002060"/>
                </a:solidFill>
                <a:latin typeface="Calibri"/>
                <a:ea typeface="Calibri"/>
                <a:cs typeface="B Mitra" panose="00000400000000000000" pitchFamily="2" charset="-78"/>
              </a:rPr>
              <a:t>1- </a:t>
            </a:r>
            <a:r>
              <a:rPr lang="ar-SA" sz="3200" dirty="0" smtClean="0">
                <a:solidFill>
                  <a:srgbClr val="002060"/>
                </a:solidFill>
                <a:latin typeface="Calibri"/>
                <a:ea typeface="Calibri"/>
                <a:cs typeface="B Mitra" panose="00000400000000000000" pitchFamily="2" charset="-78"/>
              </a:rPr>
              <a:t>بسیاری </a:t>
            </a:r>
            <a:r>
              <a:rPr lang="ar-SA" sz="3200" dirty="0">
                <a:solidFill>
                  <a:srgbClr val="002060"/>
                </a:solidFill>
                <a:latin typeface="Calibri"/>
                <a:ea typeface="Calibri"/>
                <a:cs typeface="B Mitra" panose="00000400000000000000" pitchFamily="2" charset="-78"/>
              </a:rPr>
              <a:t>از </a:t>
            </a:r>
            <a:r>
              <a:rPr lang="ar-SA" sz="3200" dirty="0" smtClean="0">
                <a:solidFill>
                  <a:srgbClr val="002060"/>
                </a:solidFill>
                <a:latin typeface="Calibri"/>
                <a:ea typeface="Calibri"/>
                <a:cs typeface="B Mitra" panose="00000400000000000000" pitchFamily="2" charset="-78"/>
              </a:rPr>
              <a:t>افراد</a:t>
            </a:r>
            <a:r>
              <a:rPr lang="fa-IR" sz="3200" dirty="0" smtClean="0">
                <a:solidFill>
                  <a:srgbClr val="002060"/>
                </a:solidFill>
                <a:latin typeface="Calibri"/>
                <a:ea typeface="Calibri"/>
                <a:cs typeface="B Mitra" panose="00000400000000000000" pitchFamily="2" charset="-78"/>
              </a:rPr>
              <a:t> سالمند </a:t>
            </a:r>
            <a:r>
              <a:rPr lang="ar-SA" sz="3200" dirty="0" smtClean="0">
                <a:solidFill>
                  <a:srgbClr val="002060"/>
                </a:solidFill>
                <a:latin typeface="Calibri"/>
                <a:ea typeface="Calibri"/>
                <a:cs typeface="B Mitra" panose="00000400000000000000" pitchFamily="2" charset="-78"/>
              </a:rPr>
              <a:t> </a:t>
            </a:r>
            <a:r>
              <a:rPr lang="ar-SA" sz="3200" dirty="0">
                <a:solidFill>
                  <a:srgbClr val="002060"/>
                </a:solidFill>
                <a:latin typeface="Calibri"/>
                <a:ea typeface="Calibri"/>
                <a:cs typeface="B Mitra" panose="00000400000000000000" pitchFamily="2" charset="-78"/>
              </a:rPr>
              <a:t>که سقوط می کنند، حتی اگر مجروح نشوند ، ترس از سقوط دارند و برای همین کمتر به پیاده روی یا بلند شدن می پردازند </a:t>
            </a:r>
            <a:r>
              <a:rPr lang="ar-SA" sz="3200" dirty="0" smtClean="0">
                <a:solidFill>
                  <a:srgbClr val="002060"/>
                </a:solidFill>
                <a:latin typeface="Calibri"/>
                <a:ea typeface="Calibri"/>
                <a:cs typeface="B Mitra" panose="00000400000000000000" pitchFamily="2" charset="-78"/>
              </a:rPr>
              <a:t>.</a:t>
            </a:r>
            <a:endParaRPr lang="fa-IR" sz="3200" dirty="0" smtClean="0">
              <a:solidFill>
                <a:srgbClr val="002060"/>
              </a:solidFill>
              <a:latin typeface="Calibri"/>
              <a:ea typeface="Calibri"/>
              <a:cs typeface="B Mitra" panose="00000400000000000000" pitchFamily="2" charset="-78"/>
            </a:endParaRPr>
          </a:p>
          <a:p>
            <a:pPr algn="r" rtl="1"/>
            <a:r>
              <a:rPr lang="ar-SA" sz="3200" dirty="0" smtClean="0">
                <a:solidFill>
                  <a:srgbClr val="002060"/>
                </a:solidFill>
                <a:latin typeface="Calibri"/>
                <a:ea typeface="Calibri"/>
                <a:cs typeface="B Mitra" panose="00000400000000000000" pitchFamily="2" charset="-78"/>
              </a:rPr>
              <a:t> </a:t>
            </a:r>
            <a:r>
              <a:rPr lang="fa-IR" sz="3200" dirty="0" smtClean="0">
                <a:solidFill>
                  <a:srgbClr val="002060"/>
                </a:solidFill>
                <a:latin typeface="Calibri"/>
                <a:ea typeface="Calibri"/>
                <a:cs typeface="B Mitra" panose="00000400000000000000" pitchFamily="2" charset="-78"/>
              </a:rPr>
              <a:t>2- </a:t>
            </a:r>
            <a:r>
              <a:rPr lang="ar-SA" sz="3200" dirty="0" smtClean="0">
                <a:solidFill>
                  <a:srgbClr val="002060"/>
                </a:solidFill>
                <a:latin typeface="Calibri"/>
                <a:ea typeface="Calibri"/>
                <a:cs typeface="B Mitra" panose="00000400000000000000" pitchFamily="2" charset="-78"/>
              </a:rPr>
              <a:t>این </a:t>
            </a:r>
            <a:r>
              <a:rPr lang="ar-SA" sz="3200" dirty="0">
                <a:solidFill>
                  <a:srgbClr val="002060"/>
                </a:solidFill>
                <a:latin typeface="Calibri"/>
                <a:ea typeface="Calibri"/>
                <a:cs typeface="B Mitra" panose="00000400000000000000" pitchFamily="2" charset="-78"/>
              </a:rPr>
              <a:t>ترس باعث می شود فرد به کاهش فعالیت های روزمره خود ادامه دهد . هنگامی که یک فرد کمتر فعالیت میکند ضعیف تر می شود و این باعث افزایش خطر زمین خوردن سالمندان میشود .</a:t>
            </a:r>
          </a:p>
          <a:p>
            <a:pPr algn="r" rtl="1"/>
            <a:endParaRPr lang="en-US" dirty="0"/>
          </a:p>
        </p:txBody>
      </p:sp>
    </p:spTree>
    <p:extLst>
      <p:ext uri="{BB962C8B-B14F-4D97-AF65-F5344CB8AC3E}">
        <p14:creationId xmlns:p14="http://schemas.microsoft.com/office/powerpoint/2010/main" val="2090988657"/>
      </p:ext>
    </p:extLst>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0"/>
          </p:nvPr>
        </p:nvSpPr>
        <p:spPr>
          <a:xfrm>
            <a:off x="1976016" y="128470"/>
            <a:ext cx="6926808" cy="4886559"/>
          </a:xfrm>
        </p:spPr>
        <p:txBody>
          <a:bodyPr>
            <a:normAutofit fontScale="92500" lnSpcReduction="20000"/>
          </a:bodyPr>
          <a:lstStyle/>
          <a:p>
            <a:pPr algn="r"/>
            <a:r>
              <a:rPr lang="fa-IR" sz="3500" dirty="0" smtClean="0">
                <a:solidFill>
                  <a:schemeClr val="tx1"/>
                </a:solidFill>
                <a:cs typeface="B Mitra" panose="00000400000000000000" pitchFamily="2" charset="-78"/>
              </a:rPr>
              <a:t>3- </a:t>
            </a:r>
            <a:r>
              <a:rPr lang="fa-IR" sz="3500" dirty="0">
                <a:solidFill>
                  <a:schemeClr val="tx1"/>
                </a:solidFill>
                <a:cs typeface="B Mitra" panose="00000400000000000000" pitchFamily="2" charset="-78"/>
              </a:rPr>
              <a:t>فرد خود را دست کم می گیرد </a:t>
            </a:r>
            <a:r>
              <a:rPr lang="fa-IR" sz="3500" dirty="0" smtClean="0">
                <a:solidFill>
                  <a:schemeClr val="tx1"/>
                </a:solidFill>
                <a:cs typeface="B Mitra" panose="00000400000000000000" pitchFamily="2" charset="-78"/>
              </a:rPr>
              <a:t>باعث </a:t>
            </a:r>
            <a:r>
              <a:rPr lang="fa-IR" sz="3500" dirty="0">
                <a:solidFill>
                  <a:schemeClr val="tx1"/>
                </a:solidFill>
                <a:cs typeface="B Mitra" panose="00000400000000000000" pitchFamily="2" charset="-78"/>
              </a:rPr>
              <a:t>افزایش اضطراب، سفت شدن عضلات و در نهایت افزایش خطر افتادن در دراز مدت می شود. </a:t>
            </a:r>
            <a:endParaRPr lang="fa-IR" sz="3500" dirty="0" smtClean="0">
              <a:solidFill>
                <a:schemeClr val="tx1"/>
              </a:solidFill>
              <a:cs typeface="B Mitra" panose="00000400000000000000" pitchFamily="2" charset="-78"/>
            </a:endParaRPr>
          </a:p>
          <a:p>
            <a:pPr algn="r"/>
            <a:r>
              <a:rPr lang="fa-IR" sz="3500" dirty="0" smtClean="0">
                <a:solidFill>
                  <a:schemeClr val="tx1"/>
                </a:solidFill>
                <a:cs typeface="B Mitra" panose="00000400000000000000" pitchFamily="2" charset="-78"/>
              </a:rPr>
              <a:t>4- سالمند دارای حداقل حرکت می شود و بسیاری از فعالیتهای او مختل شده واستقلال وی خدشه دار می شود وحس استقلال خود را از دست می دهد .</a:t>
            </a:r>
          </a:p>
          <a:p>
            <a:pPr algn="r"/>
            <a:r>
              <a:rPr lang="fa-IR" sz="3500" dirty="0" smtClean="0">
                <a:solidFill>
                  <a:schemeClr val="tx1"/>
                </a:solidFill>
                <a:cs typeface="B Mitra" panose="00000400000000000000" pitchFamily="2" charset="-78"/>
              </a:rPr>
              <a:t>ترس از افتادن و زمین خوردن نباید برای سالمند و خانواده او تبدیل به یکی از دغدغه های روزمره گردد و احساس آرامش را از آنها سلب نماید . در عوض ، با رعایت چند نکته در مورد نحوه جلوگیری از زمین خوردن ، به زندگی عادی خود ادامه دهید.</a:t>
            </a:r>
            <a:endParaRPr lang="fa-IR" sz="3500" dirty="0">
              <a:solidFill>
                <a:schemeClr val="tx1"/>
              </a:solidFill>
              <a:cs typeface="B Mitra" panose="00000400000000000000" pitchFamily="2" charset="-78"/>
            </a:endParaRPr>
          </a:p>
        </p:txBody>
      </p:sp>
    </p:spTree>
    <p:extLst>
      <p:ext uri="{BB962C8B-B14F-4D97-AF65-F5344CB8AC3E}">
        <p14:creationId xmlns:p14="http://schemas.microsoft.com/office/powerpoint/2010/main" val="34842151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128719" y="557934"/>
            <a:ext cx="2137870" cy="2064263"/>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66589" y="556012"/>
            <a:ext cx="2595985" cy="2064261"/>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62574" y="539062"/>
            <a:ext cx="2137870" cy="2290576"/>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78841" y="2620273"/>
            <a:ext cx="2383733" cy="2324856"/>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118209" y="2624119"/>
            <a:ext cx="2399385" cy="2333625"/>
          </a:xfrm>
          <a:prstGeom prst="rect">
            <a:avLst/>
          </a:prstGeom>
        </p:spPr>
      </p:pic>
      <p:sp>
        <p:nvSpPr>
          <p:cNvPr id="16" name="Title 1"/>
          <p:cNvSpPr>
            <a:spLocks noGrp="1"/>
          </p:cNvSpPr>
          <p:nvPr>
            <p:ph type="title"/>
          </p:nvPr>
        </p:nvSpPr>
        <p:spPr>
          <a:xfrm>
            <a:off x="2118208" y="128470"/>
            <a:ext cx="6271417" cy="423696"/>
          </a:xfrm>
        </p:spPr>
        <p:txBody>
          <a:bodyPr>
            <a:noAutofit/>
          </a:bodyPr>
          <a:lstStyle/>
          <a:p>
            <a:pPr algn="ctr"/>
            <a:r>
              <a:rPr lang="fa-IR" sz="3200" dirty="0" smtClean="0">
                <a:solidFill>
                  <a:srgbClr val="002060"/>
                </a:solidFill>
                <a:cs typeface="B Titr" panose="00000700000000000000" pitchFamily="2" charset="-78"/>
              </a:rPr>
              <a:t>تمرینات تعادلی</a:t>
            </a:r>
            <a:endParaRPr lang="en-US" sz="3200" dirty="0">
              <a:solidFill>
                <a:srgbClr val="002060"/>
              </a:solidFill>
              <a:cs typeface="B Titr" panose="00000700000000000000" pitchFamily="2" charset="-78"/>
            </a:endParaRPr>
          </a:p>
        </p:txBody>
      </p:sp>
      <p:pic>
        <p:nvPicPr>
          <p:cNvPr id="2" name="Picture 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853923" y="2829638"/>
            <a:ext cx="2146521" cy="2115491"/>
          </a:xfrm>
          <a:prstGeom prst="rect">
            <a:avLst/>
          </a:prstGeom>
        </p:spPr>
      </p:pic>
    </p:spTree>
    <p:extLst>
      <p:ext uri="{BB962C8B-B14F-4D97-AF65-F5344CB8AC3E}">
        <p14:creationId xmlns:p14="http://schemas.microsoft.com/office/powerpoint/2010/main" val="22794716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520" y="195487"/>
            <a:ext cx="8568952" cy="543803"/>
          </a:xfrm>
        </p:spPr>
        <p:txBody>
          <a:bodyPr>
            <a:normAutofit fontScale="90000"/>
          </a:bodyPr>
          <a:lstStyle/>
          <a:p>
            <a:pPr algn="ctr"/>
            <a:r>
              <a:rPr lang="ar-SA" sz="3600" dirty="0">
                <a:solidFill>
                  <a:schemeClr val="accent1">
                    <a:lumMod val="50000"/>
                  </a:schemeClr>
                </a:solidFill>
                <a:cs typeface="B Titr" panose="00000700000000000000" pitchFamily="2" charset="-78"/>
              </a:rPr>
              <a:t>تست تعادل در وضعیت حرکت : </a:t>
            </a:r>
            <a:endParaRPr lang="en-US" sz="3600" dirty="0">
              <a:solidFill>
                <a:schemeClr val="accent1">
                  <a:lumMod val="50000"/>
                </a:schemeClr>
              </a:solidFill>
              <a:cs typeface="B Titr" panose="00000700000000000000" pitchFamily="2" charset="-78"/>
            </a:endParaRPr>
          </a:p>
        </p:txBody>
      </p:sp>
      <p:sp>
        <p:nvSpPr>
          <p:cNvPr id="4" name="Content Placeholder 3"/>
          <p:cNvSpPr>
            <a:spLocks noGrp="1"/>
          </p:cNvSpPr>
          <p:nvPr>
            <p:ph idx="10"/>
          </p:nvPr>
        </p:nvSpPr>
        <p:spPr>
          <a:xfrm>
            <a:off x="1976015" y="586585"/>
            <a:ext cx="6916465" cy="4123035"/>
          </a:xfrm>
        </p:spPr>
        <p:txBody>
          <a:bodyPr>
            <a:noAutofit/>
          </a:bodyPr>
          <a:lstStyle/>
          <a:p>
            <a:pPr algn="just" rtl="1">
              <a:lnSpc>
                <a:spcPct val="150000"/>
              </a:lnSpc>
              <a:spcBef>
                <a:spcPts val="0"/>
              </a:spcBef>
            </a:pPr>
            <a:r>
              <a:rPr lang="ar-SA" sz="2000" dirty="0">
                <a:solidFill>
                  <a:srgbClr val="000000"/>
                </a:solidFill>
                <a:latin typeface="Calibri"/>
                <a:ea typeface="Calibri"/>
                <a:cs typeface="B Mitra"/>
              </a:rPr>
              <a:t>از سالمند بخواهید از روی صندلی بلند شود و به اندازه سه متر در مسیر مستقیم تا نقطه ای که شما روی زمین با </a:t>
            </a:r>
            <a:r>
              <a:rPr lang="ar-SA" sz="2000" dirty="0" smtClean="0">
                <a:solidFill>
                  <a:srgbClr val="000000"/>
                </a:solidFill>
                <a:latin typeface="Calibri"/>
                <a:ea typeface="Calibri"/>
                <a:cs typeface="B Mitra"/>
              </a:rPr>
              <a:t>علامت </a:t>
            </a:r>
            <a:r>
              <a:rPr lang="ar-SA" sz="2000" dirty="0">
                <a:solidFill>
                  <a:srgbClr val="000000"/>
                </a:solidFill>
                <a:latin typeface="Calibri"/>
                <a:ea typeface="Calibri"/>
                <a:cs typeface="B Mitra"/>
              </a:rPr>
              <a:t>مشخص کرده اید </a:t>
            </a:r>
            <a:r>
              <a:rPr lang="fa-IR" sz="2000" dirty="0">
                <a:solidFill>
                  <a:srgbClr val="000000"/>
                </a:solidFill>
                <a:latin typeface="Calibri"/>
                <a:ea typeface="Calibri"/>
                <a:cs typeface="B Mitra"/>
              </a:rPr>
              <a:t>با </a:t>
            </a:r>
            <a:r>
              <a:rPr lang="fa-IR" sz="2000" b="1" u="sng" dirty="0">
                <a:solidFill>
                  <a:srgbClr val="000000"/>
                </a:solidFill>
                <a:latin typeface="Calibri"/>
                <a:ea typeface="Calibri"/>
                <a:cs typeface="B Mitra"/>
              </a:rPr>
              <a:t>سرعت معمولی </a:t>
            </a:r>
            <a:r>
              <a:rPr lang="ar-SA" sz="2000" dirty="0">
                <a:solidFill>
                  <a:srgbClr val="000000"/>
                </a:solidFill>
                <a:latin typeface="Calibri"/>
                <a:ea typeface="Calibri"/>
                <a:cs typeface="B Mitra"/>
              </a:rPr>
              <a:t>بطرف جلو برود، سپس برگردد و به طرف صندلی آمده و مجدداً </a:t>
            </a:r>
            <a:r>
              <a:rPr lang="ar-SA" sz="2000" dirty="0" smtClean="0">
                <a:solidFill>
                  <a:srgbClr val="000000"/>
                </a:solidFill>
                <a:latin typeface="Calibri"/>
                <a:ea typeface="Calibri"/>
                <a:cs typeface="B Mitra"/>
              </a:rPr>
              <a:t>روی </a:t>
            </a:r>
            <a:r>
              <a:rPr lang="ar-SA" sz="2000" dirty="0">
                <a:solidFill>
                  <a:srgbClr val="000000"/>
                </a:solidFill>
                <a:latin typeface="Calibri"/>
                <a:ea typeface="Calibri"/>
                <a:cs typeface="B Mitra"/>
              </a:rPr>
              <a:t>صندلی بنشیند. قبل از انجام تست، آن را برای سالمند توضیح دهید و از او بخواهید زمانی که شما می گویید</a:t>
            </a:r>
            <a:r>
              <a:rPr lang="fa-IR" sz="2000" dirty="0">
                <a:solidFill>
                  <a:srgbClr val="000000"/>
                </a:solidFill>
                <a:latin typeface="Calibri"/>
                <a:ea typeface="Calibri"/>
                <a:cs typeface="B Mitra"/>
              </a:rPr>
              <a:t>:</a:t>
            </a:r>
            <a:r>
              <a:rPr lang="ar-SA" sz="2000" dirty="0">
                <a:solidFill>
                  <a:srgbClr val="000000"/>
                </a:solidFill>
                <a:latin typeface="Calibri"/>
                <a:ea typeface="Calibri"/>
                <a:cs typeface="B Mitra"/>
              </a:rPr>
              <a:t> </a:t>
            </a:r>
            <a:r>
              <a:rPr lang="ar-SA" sz="2000" dirty="0" smtClean="0">
                <a:solidFill>
                  <a:srgbClr val="000000"/>
                </a:solidFill>
                <a:latin typeface="Calibri"/>
                <a:ea typeface="Calibri"/>
                <a:cs typeface="B Mitra"/>
              </a:rPr>
              <a:t>حرکت</a:t>
            </a:r>
            <a:r>
              <a:rPr lang="ar-SA" sz="2000" dirty="0">
                <a:solidFill>
                  <a:srgbClr val="000000"/>
                </a:solidFill>
                <a:latin typeface="Calibri"/>
                <a:ea typeface="Calibri"/>
                <a:cs typeface="B Mitra"/>
              </a:rPr>
              <a:t>، بلند شده و حرکت را شروع کند. از زمان شروع حرکت سالمند برای برخاستن از صندلی تا نشستن مجدد وی با </a:t>
            </a:r>
            <a:r>
              <a:rPr lang="ar-SA" sz="2000" b="1" u="sng" dirty="0">
                <a:solidFill>
                  <a:srgbClr val="000000"/>
                </a:solidFill>
                <a:latin typeface="Calibri"/>
                <a:ea typeface="Calibri"/>
                <a:cs typeface="B Mitra"/>
              </a:rPr>
              <a:t>ثانیه شمار </a:t>
            </a:r>
            <a:r>
              <a:rPr lang="ar-SA" sz="2000" dirty="0">
                <a:solidFill>
                  <a:srgbClr val="000000"/>
                </a:solidFill>
                <a:latin typeface="Calibri"/>
                <a:ea typeface="Calibri"/>
                <a:cs typeface="B Mitra"/>
              </a:rPr>
              <a:t>زمان بگیرید. </a:t>
            </a:r>
            <a:endParaRPr lang="fa-IR" sz="2000" dirty="0">
              <a:solidFill>
                <a:srgbClr val="000000"/>
              </a:solidFill>
              <a:latin typeface="Calibri"/>
              <a:ea typeface="Calibri"/>
              <a:cs typeface="B Mitra"/>
            </a:endParaRPr>
          </a:p>
          <a:p>
            <a:pPr algn="just" rtl="1">
              <a:lnSpc>
                <a:spcPct val="150000"/>
              </a:lnSpc>
              <a:spcBef>
                <a:spcPts val="0"/>
              </a:spcBef>
            </a:pPr>
            <a:r>
              <a:rPr lang="ar-SA" sz="2000" dirty="0">
                <a:solidFill>
                  <a:srgbClr val="000000"/>
                </a:solidFill>
                <a:latin typeface="Calibri"/>
                <a:ea typeface="Calibri"/>
                <a:cs typeface="B Mitra"/>
              </a:rPr>
              <a:t>اگر سالمند با ابزار کمکی مانند عصا یا واکر راه می رود، این تست با استفاده از آن انجام دهد. در تمامی مراحل انجام تست،</a:t>
            </a:r>
            <a:r>
              <a:rPr lang="ar-SA" sz="2000" b="1" u="sng" dirty="0">
                <a:solidFill>
                  <a:srgbClr val="000000"/>
                </a:solidFill>
                <a:latin typeface="Calibri"/>
                <a:ea typeface="Calibri"/>
                <a:cs typeface="B Mitra"/>
              </a:rPr>
              <a:t> ایمنی سالمند </a:t>
            </a:r>
            <a:r>
              <a:rPr lang="ar-SA" sz="2000" dirty="0">
                <a:solidFill>
                  <a:srgbClr val="000000"/>
                </a:solidFill>
                <a:latin typeface="Calibri"/>
                <a:ea typeface="Calibri"/>
                <a:cs typeface="B Mitra"/>
              </a:rPr>
              <a:t>را در نظر بگیرید. چنانچه زمان انجام این فعالیت </a:t>
            </a:r>
            <a:r>
              <a:rPr lang="ar-SA" sz="2000" b="1" u="sng" dirty="0">
                <a:solidFill>
                  <a:srgbClr val="000000"/>
                </a:solidFill>
                <a:latin typeface="Calibri"/>
                <a:ea typeface="Calibri"/>
                <a:cs typeface="B Mitra"/>
              </a:rPr>
              <a:t>حداکثر 12 ثانیه </a:t>
            </a:r>
            <a:r>
              <a:rPr lang="ar-SA" sz="2000" dirty="0">
                <a:solidFill>
                  <a:srgbClr val="000000"/>
                </a:solidFill>
                <a:latin typeface="Calibri"/>
                <a:ea typeface="Calibri"/>
                <a:cs typeface="B Mitra"/>
              </a:rPr>
              <a:t>به طول بیانجامد، تست را طبیعی و در غیر این صورت یعنی اگر زمان تست بیش از 12 ثانیه طول بکشد، تست را غیرطبیعی قلمداد کنید</a:t>
            </a:r>
            <a:r>
              <a:rPr lang="fa-IR" sz="2000" dirty="0">
                <a:solidFill>
                  <a:srgbClr val="000000"/>
                </a:solidFill>
                <a:latin typeface="Calibri"/>
                <a:ea typeface="Calibri"/>
                <a:cs typeface="B Mitra"/>
              </a:rPr>
              <a:t>.</a:t>
            </a:r>
            <a:r>
              <a:rPr lang="ar-SA" sz="2000" dirty="0">
                <a:latin typeface="Times New Roman"/>
                <a:ea typeface="Times New Roman"/>
                <a:cs typeface="B Mitra"/>
              </a:rPr>
              <a:t> </a:t>
            </a:r>
            <a:endParaRPr lang="en-US" sz="1600" dirty="0"/>
          </a:p>
        </p:txBody>
      </p:sp>
    </p:spTree>
    <p:extLst>
      <p:ext uri="{BB962C8B-B14F-4D97-AF65-F5344CB8AC3E}">
        <p14:creationId xmlns:p14="http://schemas.microsoft.com/office/powerpoint/2010/main" val="291834985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0"/>
          </p:nvPr>
        </p:nvSpPr>
        <p:spPr>
          <a:xfrm>
            <a:off x="1823310" y="555526"/>
            <a:ext cx="7079513" cy="4459503"/>
          </a:xfrm>
        </p:spPr>
        <p:txBody>
          <a:bodyPr>
            <a:normAutofit fontScale="92500" lnSpcReduction="10000"/>
          </a:bodyPr>
          <a:lstStyle/>
          <a:p>
            <a:pPr algn="just" rtl="1">
              <a:lnSpc>
                <a:spcPct val="115000"/>
              </a:lnSpc>
              <a:spcBef>
                <a:spcPts val="0"/>
              </a:spcBef>
            </a:pPr>
            <a:r>
              <a:rPr lang="ar-SA" sz="2600" dirty="0">
                <a:solidFill>
                  <a:srgbClr val="002060"/>
                </a:solidFill>
                <a:latin typeface="Calibri"/>
                <a:ea typeface="Calibri"/>
                <a:cs typeface="B Mitra"/>
              </a:rPr>
              <a:t>سالمند را به شرح زير طبقه بندي كنيد:</a:t>
            </a:r>
            <a:endParaRPr lang="en-US" sz="2600" dirty="0">
              <a:solidFill>
                <a:srgbClr val="002060"/>
              </a:solidFill>
              <a:latin typeface="Calibri"/>
              <a:ea typeface="Calibri"/>
              <a:cs typeface="Arial"/>
            </a:endParaRPr>
          </a:p>
          <a:p>
            <a:pPr marL="342900" marR="0" lvl="0" indent="-342900" algn="just" rtl="1">
              <a:spcBef>
                <a:spcPts val="0"/>
              </a:spcBef>
              <a:spcAft>
                <a:spcPts val="0"/>
              </a:spcAft>
              <a:buSzPts val="1200"/>
              <a:buFont typeface="Symbol"/>
              <a:buChar char=""/>
              <a:tabLst>
                <a:tab pos="0" algn="l"/>
                <a:tab pos="111760" algn="l"/>
              </a:tabLst>
            </a:pPr>
            <a:r>
              <a:rPr lang="fa-IR" sz="2600" kern="100" dirty="0">
                <a:solidFill>
                  <a:srgbClr val="002060"/>
                </a:solidFill>
                <a:latin typeface="Times New Roman"/>
                <a:ea typeface="Times New Roman"/>
                <a:cs typeface="B Mitra"/>
              </a:rPr>
              <a:t>سالمند با "پاسخ مثبت به یکی از سه سؤال ارزیابی اولیه" </a:t>
            </a:r>
            <a:r>
              <a:rPr lang="fa-IR" sz="2600" b="1" kern="100" dirty="0">
                <a:solidFill>
                  <a:srgbClr val="002060"/>
                </a:solidFill>
                <a:latin typeface="Times New Roman"/>
                <a:ea typeface="Times New Roman"/>
                <a:cs typeface="B Mitra"/>
              </a:rPr>
              <a:t>و</a:t>
            </a:r>
            <a:r>
              <a:rPr lang="fa-IR" sz="2600" kern="100" dirty="0">
                <a:solidFill>
                  <a:srgbClr val="002060"/>
                </a:solidFill>
                <a:latin typeface="Times New Roman"/>
                <a:ea typeface="Times New Roman"/>
                <a:cs typeface="B Mitra"/>
              </a:rPr>
              <a:t> "اختلال در تست تعادل در وضعیت حرکت"، در طبقه مشکل</a:t>
            </a:r>
            <a:r>
              <a:rPr lang="ar-SA" sz="2600" b="1" dirty="0">
                <a:solidFill>
                  <a:srgbClr val="002060"/>
                </a:solidFill>
                <a:latin typeface="Times New Roman"/>
                <a:ea typeface="Times New Roman"/>
                <a:cs typeface="B Mitra"/>
              </a:rPr>
              <a:t> </a:t>
            </a:r>
            <a:endParaRPr lang="fa-IR" sz="2600" b="1" dirty="0">
              <a:solidFill>
                <a:srgbClr val="002060"/>
              </a:solidFill>
              <a:latin typeface="Times New Roman"/>
              <a:ea typeface="Times New Roman"/>
              <a:cs typeface="B Mitra"/>
            </a:endParaRPr>
          </a:p>
          <a:p>
            <a:pPr marR="0" lvl="0" algn="just" rtl="1">
              <a:spcBef>
                <a:spcPts val="0"/>
              </a:spcBef>
              <a:spcAft>
                <a:spcPts val="0"/>
              </a:spcAft>
              <a:buSzPts val="1200"/>
              <a:tabLst>
                <a:tab pos="0" algn="l"/>
                <a:tab pos="111760" algn="l"/>
              </a:tabLst>
            </a:pPr>
            <a:r>
              <a:rPr lang="ar-SA" sz="2600" b="1" dirty="0">
                <a:solidFill>
                  <a:srgbClr val="002060"/>
                </a:solidFill>
                <a:latin typeface="Times New Roman"/>
                <a:ea typeface="Times New Roman"/>
                <a:cs typeface="B Mitra"/>
              </a:rPr>
              <a:t>"احتمال سقوط" </a:t>
            </a:r>
            <a:r>
              <a:rPr lang="ar-SA" sz="2600" dirty="0">
                <a:solidFill>
                  <a:srgbClr val="002060"/>
                </a:solidFill>
                <a:latin typeface="Times New Roman"/>
                <a:ea typeface="Times New Roman"/>
                <a:cs typeface="B Mitra"/>
              </a:rPr>
              <a:t>قرار می گیرد. با توجه به نتایج تست تعادل و پرسشنامه فعالیت های روزانه زندگی </a:t>
            </a:r>
            <a:r>
              <a:rPr lang="fa-IR" sz="2600" dirty="0">
                <a:solidFill>
                  <a:srgbClr val="002060"/>
                </a:solidFill>
                <a:latin typeface="Times New Roman"/>
                <a:ea typeface="Times New Roman"/>
                <a:cs typeface="B Mitra"/>
              </a:rPr>
              <a:t>(</a:t>
            </a:r>
            <a:r>
              <a:rPr lang="en-US" sz="2600" dirty="0">
                <a:solidFill>
                  <a:srgbClr val="002060"/>
                </a:solidFill>
                <a:latin typeface="Times New Roman"/>
                <a:ea typeface="Times New Roman"/>
                <a:cs typeface="B Mitra"/>
              </a:rPr>
              <a:t>ADL</a:t>
            </a:r>
            <a:r>
              <a:rPr lang="ar-SA" sz="2600" dirty="0">
                <a:solidFill>
                  <a:srgbClr val="002060"/>
                </a:solidFill>
                <a:latin typeface="Times New Roman"/>
                <a:ea typeface="Times New Roman"/>
                <a:cs typeface="B Mitra"/>
              </a:rPr>
              <a:t>) سالمند و همراه وي را در خصوص پيشگيري از سقوط و حوادث و تمرینات تعادلی آموزش دهيد. </a:t>
            </a:r>
            <a:r>
              <a:rPr lang="ar-SA" sz="2600" dirty="0">
                <a:solidFill>
                  <a:srgbClr val="002060"/>
                </a:solidFill>
                <a:latin typeface="Calibri"/>
                <a:ea typeface="Calibri"/>
                <a:cs typeface="B Mitra"/>
              </a:rPr>
              <a:t>سالمند را به پزشک ارجاع غير فوري دهيد</a:t>
            </a:r>
            <a:r>
              <a:rPr lang="fa-IR" sz="2600" dirty="0">
                <a:solidFill>
                  <a:srgbClr val="002060"/>
                </a:solidFill>
                <a:latin typeface="Calibri"/>
                <a:ea typeface="Calibri"/>
                <a:cs typeface="B Mitra"/>
              </a:rPr>
              <a:t>.</a:t>
            </a:r>
            <a:r>
              <a:rPr lang="ar-SA" sz="2600" dirty="0">
                <a:solidFill>
                  <a:srgbClr val="002060"/>
                </a:solidFill>
                <a:latin typeface="Calibri"/>
                <a:ea typeface="Calibri"/>
                <a:cs typeface="B Mitra"/>
              </a:rPr>
              <a:t> </a:t>
            </a:r>
            <a:r>
              <a:rPr lang="fa-IR" sz="2600" dirty="0">
                <a:solidFill>
                  <a:srgbClr val="002060"/>
                </a:solidFill>
                <a:latin typeface="Times New Roman"/>
                <a:ea typeface="Times New Roman"/>
                <a:cs typeface="B Mitra"/>
              </a:rPr>
              <a:t>در صورتی که پزشک سالمند را به سطوح تخصصی ارجاع دهد ،  سالمند را تا سه هفته بعد پیگیری نمایید. در غیر این صورت پیگیری را طبق نظر پزشک انجام دهید.</a:t>
            </a:r>
          </a:p>
          <a:p>
            <a:pPr marR="0" lvl="0" algn="just" rtl="1">
              <a:spcBef>
                <a:spcPts val="0"/>
              </a:spcBef>
              <a:spcAft>
                <a:spcPts val="0"/>
              </a:spcAft>
              <a:buSzPts val="1200"/>
              <a:tabLst>
                <a:tab pos="0" algn="l"/>
                <a:tab pos="111760" algn="l"/>
              </a:tabLst>
            </a:pPr>
            <a:r>
              <a:rPr lang="ar-SA" sz="2600" dirty="0">
                <a:solidFill>
                  <a:srgbClr val="002060"/>
                </a:solidFill>
                <a:latin typeface="Calibri"/>
                <a:ea typeface="Calibri"/>
                <a:cs typeface="B Mitra"/>
              </a:rPr>
              <a:t>به سالمند توصیه کنید، سالی یک بار جهت ارزیابی بینایی و شنوایی به بینایی سنج و شنوایی سنج مراجعه نماید. در صورت ارجاع سالمند برای احتمال فشارخون بالا یا افت فشارخون وضعیتی یا دیابت یا اختلالات شناختی، قید شود که سالمند در معرض سقوط قرار دارد.</a:t>
            </a:r>
            <a:endParaRPr lang="en-US" sz="2600" dirty="0">
              <a:solidFill>
                <a:srgbClr val="002060"/>
              </a:solidFill>
              <a:latin typeface="Calibri"/>
              <a:ea typeface="Calibri"/>
              <a:cs typeface="Arial"/>
            </a:endParaRPr>
          </a:p>
          <a:p>
            <a:pPr algn="just"/>
            <a:endParaRPr lang="en-US" sz="1800" dirty="0">
              <a:solidFill>
                <a:srgbClr val="002060"/>
              </a:solidFill>
            </a:endParaRPr>
          </a:p>
        </p:txBody>
      </p:sp>
      <p:sp>
        <p:nvSpPr>
          <p:cNvPr id="5" name="Rectangle 4"/>
          <p:cNvSpPr/>
          <p:nvPr/>
        </p:nvSpPr>
        <p:spPr>
          <a:xfrm>
            <a:off x="1823310" y="153094"/>
            <a:ext cx="6768752" cy="461665"/>
          </a:xfrm>
          <a:prstGeom prst="rect">
            <a:avLst/>
          </a:prstGeom>
        </p:spPr>
        <p:txBody>
          <a:bodyPr wrap="square">
            <a:spAutoFit/>
          </a:bodyPr>
          <a:lstStyle/>
          <a:p>
            <a:pPr algn="ctr"/>
            <a:r>
              <a:rPr lang="ar-SA" sz="2400" b="1" dirty="0">
                <a:solidFill>
                  <a:srgbClr val="002060"/>
                </a:solidFill>
                <a:cs typeface="B Titr" panose="00000700000000000000" pitchFamily="2" charset="-78"/>
              </a:rPr>
              <a:t>سالمند را از نظر </a:t>
            </a:r>
            <a:r>
              <a:rPr lang="ar-SA" sz="2400" dirty="0">
                <a:solidFill>
                  <a:srgbClr val="002060"/>
                </a:solidFill>
                <a:cs typeface="B Titr" panose="00000700000000000000" pitchFamily="2" charset="-78"/>
              </a:rPr>
              <a:t>ا</a:t>
            </a:r>
            <a:r>
              <a:rPr lang="ar-SA" sz="2400" b="1" dirty="0">
                <a:solidFill>
                  <a:srgbClr val="002060"/>
                </a:solidFill>
                <a:cs typeface="B Titr" panose="00000700000000000000" pitchFamily="2" charset="-78"/>
              </a:rPr>
              <a:t>حتمال سقوط و عدم تعادل طبقه بندي کنيد </a:t>
            </a:r>
            <a:endParaRPr lang="en-US" sz="2400" dirty="0">
              <a:solidFill>
                <a:srgbClr val="002060"/>
              </a:solidFill>
              <a:cs typeface="B Titr" panose="00000700000000000000" pitchFamily="2" charset="-78"/>
            </a:endParaRPr>
          </a:p>
        </p:txBody>
      </p:sp>
    </p:spTree>
    <p:extLst>
      <p:ext uri="{BB962C8B-B14F-4D97-AF65-F5344CB8AC3E}">
        <p14:creationId xmlns:p14="http://schemas.microsoft.com/office/powerpoint/2010/main" val="14258210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a:xfrm>
            <a:off x="1823309" y="1044700"/>
            <a:ext cx="7274503" cy="2901395"/>
          </a:xfrm>
        </p:spPr>
        <p:txBody>
          <a:bodyPr>
            <a:noAutofit/>
          </a:bodyPr>
          <a:lstStyle/>
          <a:p>
            <a:pPr algn="ctr" rtl="1"/>
            <a:r>
              <a:rPr lang="fa-IR" sz="4400" b="1" dirty="0">
                <a:solidFill>
                  <a:schemeClr val="tx2">
                    <a:lumMod val="60000"/>
                    <a:lumOff val="40000"/>
                  </a:schemeClr>
                </a:solidFill>
                <a:cs typeface="B Nazanin" panose="00000400000000000000" pitchFamily="2" charset="-78"/>
              </a:rPr>
              <a:t>مراقبت از نظر خطر سقوط و عدم تعادل در سالمندان </a:t>
            </a:r>
          </a:p>
        </p:txBody>
      </p:sp>
    </p:spTree>
    <p:extLst>
      <p:ext uri="{BB962C8B-B14F-4D97-AF65-F5344CB8AC3E}">
        <p14:creationId xmlns:p14="http://schemas.microsoft.com/office/powerpoint/2010/main" val="38161271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a:r>
              <a:rPr lang="en-US" sz="3200" dirty="0" smtClean="0">
                <a:solidFill>
                  <a:schemeClr val="accent1">
                    <a:lumMod val="50000"/>
                  </a:schemeClr>
                </a:solidFill>
                <a:cs typeface="B Titr" panose="00000700000000000000" pitchFamily="2" charset="-78"/>
              </a:rPr>
              <a:t>Activity Of Daily Living(</a:t>
            </a:r>
            <a:r>
              <a:rPr lang="fa-IR" sz="3200" dirty="0" smtClean="0">
                <a:solidFill>
                  <a:schemeClr val="accent1">
                    <a:lumMod val="50000"/>
                  </a:schemeClr>
                </a:solidFill>
                <a:cs typeface="B Titr" panose="00000700000000000000" pitchFamily="2" charset="-78"/>
              </a:rPr>
              <a:t> </a:t>
            </a:r>
            <a:r>
              <a:rPr lang="en-US" sz="3200" dirty="0" smtClean="0">
                <a:solidFill>
                  <a:schemeClr val="accent1">
                    <a:lumMod val="50000"/>
                  </a:schemeClr>
                </a:solidFill>
                <a:cs typeface="B Titr" panose="00000700000000000000" pitchFamily="2" charset="-78"/>
              </a:rPr>
              <a:t>ADL)</a:t>
            </a:r>
            <a:r>
              <a:rPr lang="fa-IR" sz="3200" dirty="0">
                <a:solidFill>
                  <a:schemeClr val="accent1">
                    <a:lumMod val="50000"/>
                  </a:schemeClr>
                </a:solidFill>
                <a:cs typeface="B Titr" panose="00000700000000000000" pitchFamily="2" charset="-78"/>
              </a:rPr>
              <a:t> فعالیتهای روزمره زندگی </a:t>
            </a:r>
            <a:endParaRPr lang="en-US" sz="3200" dirty="0">
              <a:solidFill>
                <a:srgbClr val="002060"/>
              </a:solidFill>
              <a:cs typeface="B Titr" panose="00000700000000000000" pitchFamily="2" charset="-78"/>
            </a:endParaRPr>
          </a:p>
        </p:txBody>
      </p:sp>
      <p:sp>
        <p:nvSpPr>
          <p:cNvPr id="4" name="Content Placeholder 3"/>
          <p:cNvSpPr>
            <a:spLocks noGrp="1"/>
          </p:cNvSpPr>
          <p:nvPr>
            <p:ph idx="10"/>
          </p:nvPr>
        </p:nvSpPr>
        <p:spPr>
          <a:xfrm>
            <a:off x="2128720" y="1044700"/>
            <a:ext cx="6774103" cy="3970329"/>
          </a:xfrm>
        </p:spPr>
        <p:txBody>
          <a:bodyPr>
            <a:normAutofit/>
          </a:bodyPr>
          <a:lstStyle/>
          <a:p>
            <a:pPr algn="just" rtl="1"/>
            <a:r>
              <a:rPr lang="fa-IR" sz="3200" dirty="0" smtClean="0">
                <a:solidFill>
                  <a:schemeClr val="tx1"/>
                </a:solidFill>
                <a:cs typeface="B Mitra" panose="00000400000000000000" pitchFamily="2" charset="-78"/>
              </a:rPr>
              <a:t>تمام فعالیتهای معنی داری که فرد در طول روز انجام می دهد.که مستلزم وجود تمرکز ومهارتهای پایه می باشد تا فرد بتواند فعالیتهایی را که مربوط به بدن خودش است را انجام دهد . در واقع فعالیتهای روزمره زندگی ،شامل "</a:t>
            </a:r>
            <a:r>
              <a:rPr lang="fa-IR" sz="3200" b="1" dirty="0" smtClean="0">
                <a:solidFill>
                  <a:schemeClr val="tx1"/>
                </a:solidFill>
                <a:cs typeface="B Mitra" panose="00000400000000000000" pitchFamily="2" charset="-78"/>
              </a:rPr>
              <a:t>کارهای مراقبت از خود</a:t>
            </a:r>
            <a:r>
              <a:rPr lang="fa-IR" sz="3200" dirty="0" smtClean="0">
                <a:solidFill>
                  <a:schemeClr val="tx1"/>
                </a:solidFill>
                <a:cs typeface="B Mitra" panose="00000400000000000000" pitchFamily="2" charset="-78"/>
              </a:rPr>
              <a:t>" می شود. و از آنجایی که این فعالیتها نقش بسیار مهمی در استقلال فرد دارند در افزایش اعتماد به نفس نقش بسزایی دارند. </a:t>
            </a:r>
          </a:p>
          <a:p>
            <a:pPr algn="just" rtl="1"/>
            <a:endParaRPr lang="en-US" sz="2000" dirty="0">
              <a:solidFill>
                <a:schemeClr val="tx1"/>
              </a:solidFill>
              <a:cs typeface="B Mitra" panose="00000400000000000000" pitchFamily="2" charset="-78"/>
            </a:endParaRPr>
          </a:p>
        </p:txBody>
      </p:sp>
    </p:spTree>
    <p:extLst>
      <p:ext uri="{BB962C8B-B14F-4D97-AF65-F5344CB8AC3E}">
        <p14:creationId xmlns:p14="http://schemas.microsoft.com/office/powerpoint/2010/main" val="29417872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0"/>
            <p:extLst>
              <p:ext uri="{D42A27DB-BD31-4B8C-83A1-F6EECF244321}">
                <p14:modId xmlns:p14="http://schemas.microsoft.com/office/powerpoint/2010/main" val="3621849073"/>
              </p:ext>
            </p:extLst>
          </p:nvPr>
        </p:nvGraphicFramePr>
        <p:xfrm>
          <a:off x="448965" y="595219"/>
          <a:ext cx="8308647" cy="4556760"/>
        </p:xfrm>
        <a:graphic>
          <a:graphicData uri="http://schemas.openxmlformats.org/drawingml/2006/table">
            <a:tbl>
              <a:tblPr rtl="1" firstRow="1" firstCol="1" bandRow="1">
                <a:tableStyleId>{5C22544A-7EE6-4342-B048-85BDC9FD1C3A}</a:tableStyleId>
              </a:tblPr>
              <a:tblGrid>
                <a:gridCol w="563783">
                  <a:extLst>
                    <a:ext uri="{9D8B030D-6E8A-4147-A177-3AD203B41FA5}">
                      <a16:colId xmlns:a16="http://schemas.microsoft.com/office/drawing/2014/main" val="20000"/>
                    </a:ext>
                  </a:extLst>
                </a:gridCol>
                <a:gridCol w="1217875">
                  <a:extLst>
                    <a:ext uri="{9D8B030D-6E8A-4147-A177-3AD203B41FA5}">
                      <a16:colId xmlns:a16="http://schemas.microsoft.com/office/drawing/2014/main" val="20001"/>
                    </a:ext>
                  </a:extLst>
                </a:gridCol>
                <a:gridCol w="5876378">
                  <a:extLst>
                    <a:ext uri="{9D8B030D-6E8A-4147-A177-3AD203B41FA5}">
                      <a16:colId xmlns:a16="http://schemas.microsoft.com/office/drawing/2014/main" val="20002"/>
                    </a:ext>
                  </a:extLst>
                </a:gridCol>
                <a:gridCol w="650611">
                  <a:extLst>
                    <a:ext uri="{9D8B030D-6E8A-4147-A177-3AD203B41FA5}">
                      <a16:colId xmlns:a16="http://schemas.microsoft.com/office/drawing/2014/main" val="20003"/>
                    </a:ext>
                  </a:extLst>
                </a:gridCol>
              </a:tblGrid>
              <a:tr h="314509">
                <a:tc>
                  <a:txBody>
                    <a:bodyPr/>
                    <a:lstStyle/>
                    <a:p>
                      <a:pPr marL="0" marR="0" algn="ctr" rtl="1">
                        <a:lnSpc>
                          <a:spcPct val="115000"/>
                        </a:lnSpc>
                        <a:spcBef>
                          <a:spcPts val="0"/>
                        </a:spcBef>
                        <a:spcAft>
                          <a:spcPts val="0"/>
                        </a:spcAft>
                      </a:pPr>
                      <a:r>
                        <a:rPr lang="ar-SA" sz="1800" dirty="0">
                          <a:effectLst/>
                          <a:cs typeface="B Titr" panose="00000700000000000000" pitchFamily="2" charset="-78"/>
                        </a:rPr>
                        <a:t>ردیف</a:t>
                      </a:r>
                      <a:endParaRPr lang="en-US" sz="1800" dirty="0">
                        <a:effectLst/>
                        <a:latin typeface="Calibri"/>
                        <a:ea typeface="Calibri"/>
                        <a:cs typeface="B Titr" panose="00000700000000000000" pitchFamily="2" charset="-78"/>
                      </a:endParaRPr>
                    </a:p>
                  </a:txBody>
                  <a:tcPr marL="38974" marR="38974" marT="0" marB="0"/>
                </a:tc>
                <a:tc>
                  <a:txBody>
                    <a:bodyPr/>
                    <a:lstStyle/>
                    <a:p>
                      <a:pPr marL="0" marR="0" algn="ctr" rtl="1">
                        <a:lnSpc>
                          <a:spcPct val="115000"/>
                        </a:lnSpc>
                        <a:spcBef>
                          <a:spcPts val="0"/>
                        </a:spcBef>
                        <a:spcAft>
                          <a:spcPts val="0"/>
                        </a:spcAft>
                      </a:pPr>
                      <a:r>
                        <a:rPr lang="ar-SA" sz="1800">
                          <a:effectLst/>
                          <a:cs typeface="B Titr" panose="00000700000000000000" pitchFamily="2" charset="-78"/>
                        </a:rPr>
                        <a:t>فعالیت</a:t>
                      </a:r>
                      <a:endParaRPr lang="en-US" sz="1800">
                        <a:effectLst/>
                        <a:latin typeface="Calibri"/>
                        <a:ea typeface="Calibri"/>
                        <a:cs typeface="B Titr" panose="00000700000000000000" pitchFamily="2" charset="-78"/>
                      </a:endParaRPr>
                    </a:p>
                  </a:txBody>
                  <a:tcPr marL="38974" marR="38974" marT="0" marB="0"/>
                </a:tc>
                <a:tc>
                  <a:txBody>
                    <a:bodyPr/>
                    <a:lstStyle/>
                    <a:p>
                      <a:pPr marL="0" marR="0" algn="ctr" rtl="1">
                        <a:lnSpc>
                          <a:spcPct val="115000"/>
                        </a:lnSpc>
                        <a:spcBef>
                          <a:spcPts val="0"/>
                        </a:spcBef>
                        <a:spcAft>
                          <a:spcPts val="0"/>
                        </a:spcAft>
                      </a:pPr>
                      <a:r>
                        <a:rPr lang="ar-SA" sz="1800" dirty="0">
                          <a:effectLst/>
                          <a:cs typeface="B Titr" panose="00000700000000000000" pitchFamily="2" charset="-78"/>
                        </a:rPr>
                        <a:t>دستورالعمل</a:t>
                      </a:r>
                      <a:endParaRPr lang="en-US" sz="1800" dirty="0">
                        <a:effectLst/>
                        <a:latin typeface="Calibri"/>
                        <a:ea typeface="Calibri"/>
                        <a:cs typeface="B Titr" panose="00000700000000000000" pitchFamily="2" charset="-78"/>
                      </a:endParaRPr>
                    </a:p>
                  </a:txBody>
                  <a:tcPr marL="38974" marR="38974" marT="0" marB="0"/>
                </a:tc>
                <a:tc>
                  <a:txBody>
                    <a:bodyPr/>
                    <a:lstStyle/>
                    <a:p>
                      <a:pPr marL="0" marR="0" algn="ctr" rtl="1">
                        <a:lnSpc>
                          <a:spcPct val="115000"/>
                        </a:lnSpc>
                        <a:spcBef>
                          <a:spcPts val="0"/>
                        </a:spcBef>
                        <a:spcAft>
                          <a:spcPts val="0"/>
                        </a:spcAft>
                      </a:pPr>
                      <a:r>
                        <a:rPr lang="ar-SA" sz="1800" dirty="0">
                          <a:effectLst/>
                          <a:cs typeface="B Titr" panose="00000700000000000000" pitchFamily="2" charset="-78"/>
                        </a:rPr>
                        <a:t>امتیاز</a:t>
                      </a:r>
                      <a:endParaRPr lang="en-US" sz="1800" dirty="0">
                        <a:effectLst/>
                        <a:latin typeface="Calibri"/>
                        <a:ea typeface="Calibri"/>
                        <a:cs typeface="B Titr" panose="00000700000000000000" pitchFamily="2" charset="-78"/>
                      </a:endParaRPr>
                    </a:p>
                  </a:txBody>
                  <a:tcPr marL="38974" marR="38974" marT="0" marB="0"/>
                </a:tc>
                <a:extLst>
                  <a:ext uri="{0D108BD9-81ED-4DB2-BD59-A6C34878D82A}">
                    <a16:rowId xmlns:a16="http://schemas.microsoft.com/office/drawing/2014/main" val="10000"/>
                  </a:ext>
                </a:extLst>
              </a:tr>
              <a:tr h="955236">
                <a:tc>
                  <a:txBody>
                    <a:bodyPr/>
                    <a:lstStyle/>
                    <a:p>
                      <a:pPr marL="0" marR="0" algn="ctr" rtl="1">
                        <a:lnSpc>
                          <a:spcPct val="115000"/>
                        </a:lnSpc>
                        <a:spcBef>
                          <a:spcPts val="0"/>
                        </a:spcBef>
                        <a:spcAft>
                          <a:spcPts val="0"/>
                        </a:spcAft>
                      </a:pPr>
                      <a:r>
                        <a:rPr lang="fa-IR" sz="1800" b="1" kern="1200" dirty="0">
                          <a:solidFill>
                            <a:schemeClr val="lt1"/>
                          </a:solidFill>
                          <a:effectLst/>
                          <a:latin typeface="+mn-lt"/>
                          <a:ea typeface="+mn-ea"/>
                          <a:cs typeface="B Titr" panose="00000700000000000000" pitchFamily="2" charset="-78"/>
                        </a:rPr>
                        <a:t>1</a:t>
                      </a:r>
                      <a:endParaRPr lang="en-US" sz="1800" b="1" kern="1200" dirty="0">
                        <a:solidFill>
                          <a:schemeClr val="lt1"/>
                        </a:solidFill>
                        <a:effectLst/>
                        <a:latin typeface="+mn-lt"/>
                        <a:ea typeface="+mn-ea"/>
                        <a:cs typeface="B Titr" panose="00000700000000000000" pitchFamily="2" charset="-78"/>
                      </a:endParaRPr>
                    </a:p>
                  </a:txBody>
                  <a:tcPr marL="38974" marR="38974" marT="0" marB="0" anchor="ctr"/>
                </a:tc>
                <a:tc>
                  <a:txBody>
                    <a:bodyPr/>
                    <a:lstStyle/>
                    <a:p>
                      <a:pPr marL="0" marR="0" algn="just" rtl="1">
                        <a:lnSpc>
                          <a:spcPct val="115000"/>
                        </a:lnSpc>
                        <a:spcBef>
                          <a:spcPts val="0"/>
                        </a:spcBef>
                        <a:spcAft>
                          <a:spcPts val="0"/>
                        </a:spcAft>
                      </a:pPr>
                      <a:r>
                        <a:rPr lang="ar-SA" sz="1400" dirty="0">
                          <a:effectLst/>
                          <a:cs typeface="B Mitra" panose="00000400000000000000" pitchFamily="2" charset="-78"/>
                        </a:rPr>
                        <a:t>حمام کردن</a:t>
                      </a:r>
                      <a:endParaRPr lang="en-US" sz="1400" dirty="0">
                        <a:effectLst/>
                        <a:latin typeface="Calibri"/>
                        <a:ea typeface="Calibri"/>
                        <a:cs typeface="B Mitra" panose="00000400000000000000" pitchFamily="2" charset="-78"/>
                      </a:endParaRPr>
                    </a:p>
                  </a:txBody>
                  <a:tcPr marL="38974" marR="38974" marT="0" marB="0" anchor="ctr"/>
                </a:tc>
                <a:tc>
                  <a:txBody>
                    <a:bodyPr/>
                    <a:lstStyle/>
                    <a:p>
                      <a:pPr marL="0" marR="0" algn="justLow" rtl="1">
                        <a:lnSpc>
                          <a:spcPct val="115000"/>
                        </a:lnSpc>
                        <a:spcBef>
                          <a:spcPts val="0"/>
                        </a:spcBef>
                        <a:spcAft>
                          <a:spcPts val="0"/>
                        </a:spcAft>
                      </a:pPr>
                      <a:r>
                        <a:rPr lang="ar-SA" sz="1400" dirty="0">
                          <a:effectLst/>
                          <a:cs typeface="B Mitra" panose="00000400000000000000" pitchFamily="2" charset="-78"/>
                        </a:rPr>
                        <a:t>1: قادر است به تنهایی و کامل حمام کند یا تنها برای یک قسمت بدن (پشت،</a:t>
                      </a:r>
                      <a:r>
                        <a:rPr lang="en-US" sz="1400" dirty="0">
                          <a:effectLst/>
                          <a:cs typeface="B Mitra" panose="00000400000000000000" pitchFamily="2" charset="-78"/>
                        </a:rPr>
                        <a:t> </a:t>
                      </a:r>
                      <a:r>
                        <a:rPr lang="ar-SA" sz="1400" dirty="0">
                          <a:effectLst/>
                          <a:cs typeface="B Mitra" panose="00000400000000000000" pitchFamily="2" charset="-78"/>
                        </a:rPr>
                        <a:t>ناحیه تناسلی و انتهاها) به کمک نیاز دارد</a:t>
                      </a:r>
                      <a:r>
                        <a:rPr lang="fa-IR" sz="1400" dirty="0">
                          <a:effectLst/>
                          <a:cs typeface="B Mitra" panose="00000400000000000000" pitchFamily="2" charset="-78"/>
                        </a:rPr>
                        <a:t>؟</a:t>
                      </a:r>
                      <a:endParaRPr lang="en-US" sz="1400" dirty="0">
                        <a:effectLst/>
                        <a:cs typeface="B Mitra" panose="00000400000000000000" pitchFamily="2" charset="-78"/>
                      </a:endParaRPr>
                    </a:p>
                    <a:p>
                      <a:pPr marL="0" marR="0" algn="justLow" rtl="1">
                        <a:lnSpc>
                          <a:spcPct val="115000"/>
                        </a:lnSpc>
                        <a:spcBef>
                          <a:spcPts val="0"/>
                        </a:spcBef>
                        <a:spcAft>
                          <a:spcPts val="0"/>
                        </a:spcAft>
                      </a:pPr>
                      <a:r>
                        <a:rPr lang="fa-IR" sz="1400" dirty="0">
                          <a:effectLst/>
                          <a:cs typeface="B Mitra" panose="00000400000000000000" pitchFamily="2" charset="-78"/>
                        </a:rPr>
                        <a:t> </a:t>
                      </a:r>
                      <a:r>
                        <a:rPr lang="ar-SA" sz="1400" dirty="0">
                          <a:effectLst/>
                          <a:cs typeface="B Mitra" panose="00000400000000000000" pitchFamily="2" charset="-78"/>
                        </a:rPr>
                        <a:t>0: برای بیش از یک قسمت از بدن، وارد یا خارج شدن از زیر دوش یا وان به کمک نیاز دارد و یا به حمام کامل نیاز دارد. </a:t>
                      </a:r>
                      <a:endParaRPr lang="en-US" sz="1400" dirty="0">
                        <a:effectLst/>
                        <a:latin typeface="Calibri"/>
                        <a:ea typeface="Calibri"/>
                        <a:cs typeface="B Mitra" panose="00000400000000000000" pitchFamily="2" charset="-78"/>
                      </a:endParaRPr>
                    </a:p>
                  </a:txBody>
                  <a:tcPr marL="38974" marR="38974" marT="0" marB="0"/>
                </a:tc>
                <a:tc>
                  <a:txBody>
                    <a:bodyPr/>
                    <a:lstStyle/>
                    <a:p>
                      <a:pPr marL="0" marR="0" algn="justLow" rtl="1">
                        <a:lnSpc>
                          <a:spcPct val="115000"/>
                        </a:lnSpc>
                        <a:spcBef>
                          <a:spcPts val="0"/>
                        </a:spcBef>
                        <a:spcAft>
                          <a:spcPts val="0"/>
                        </a:spcAft>
                      </a:pPr>
                      <a:r>
                        <a:rPr lang="ar-SA" sz="700">
                          <a:effectLst/>
                        </a:rPr>
                        <a:t> </a:t>
                      </a:r>
                      <a:endParaRPr lang="en-US" sz="600">
                        <a:effectLst/>
                        <a:latin typeface="Calibri"/>
                        <a:ea typeface="Calibri"/>
                        <a:cs typeface="Arial"/>
                      </a:endParaRPr>
                    </a:p>
                  </a:txBody>
                  <a:tcPr marL="38974" marR="38974" marT="0" marB="0"/>
                </a:tc>
                <a:extLst>
                  <a:ext uri="{0D108BD9-81ED-4DB2-BD59-A6C34878D82A}">
                    <a16:rowId xmlns:a16="http://schemas.microsoft.com/office/drawing/2014/main" val="10001"/>
                  </a:ext>
                </a:extLst>
              </a:tr>
              <a:tr h="716427">
                <a:tc>
                  <a:txBody>
                    <a:bodyPr/>
                    <a:lstStyle/>
                    <a:p>
                      <a:pPr marL="0" marR="0" algn="ctr" rtl="1">
                        <a:lnSpc>
                          <a:spcPct val="115000"/>
                        </a:lnSpc>
                        <a:spcBef>
                          <a:spcPts val="0"/>
                        </a:spcBef>
                        <a:spcAft>
                          <a:spcPts val="0"/>
                        </a:spcAft>
                      </a:pPr>
                      <a:r>
                        <a:rPr lang="ar-SA" sz="1800" b="1" kern="1200" dirty="0">
                          <a:solidFill>
                            <a:schemeClr val="lt1"/>
                          </a:solidFill>
                          <a:effectLst/>
                          <a:latin typeface="+mn-lt"/>
                          <a:ea typeface="+mn-ea"/>
                          <a:cs typeface="B Titr" panose="00000700000000000000" pitchFamily="2" charset="-78"/>
                        </a:rPr>
                        <a:t>2</a:t>
                      </a:r>
                      <a:endParaRPr lang="en-US" sz="1800" b="1" kern="1200" dirty="0">
                        <a:solidFill>
                          <a:schemeClr val="lt1"/>
                        </a:solidFill>
                        <a:effectLst/>
                        <a:latin typeface="+mn-lt"/>
                        <a:ea typeface="+mn-ea"/>
                        <a:cs typeface="B Titr" panose="00000700000000000000" pitchFamily="2" charset="-78"/>
                      </a:endParaRPr>
                    </a:p>
                  </a:txBody>
                  <a:tcPr marL="38974" marR="38974" marT="0" marB="0" anchor="ctr"/>
                </a:tc>
                <a:tc>
                  <a:txBody>
                    <a:bodyPr/>
                    <a:lstStyle/>
                    <a:p>
                      <a:pPr marL="0" marR="0" algn="just" rtl="1">
                        <a:lnSpc>
                          <a:spcPct val="115000"/>
                        </a:lnSpc>
                        <a:spcBef>
                          <a:spcPts val="0"/>
                        </a:spcBef>
                        <a:spcAft>
                          <a:spcPts val="0"/>
                        </a:spcAft>
                      </a:pPr>
                      <a:r>
                        <a:rPr lang="ar-SA" sz="1400" dirty="0">
                          <a:effectLst/>
                          <a:cs typeface="B Mitra" panose="00000400000000000000" pitchFamily="2" charset="-78"/>
                        </a:rPr>
                        <a:t>لباس پوشیدن، درآوردن</a:t>
                      </a:r>
                      <a:endParaRPr lang="en-US" sz="1400" dirty="0">
                        <a:effectLst/>
                        <a:latin typeface="Calibri"/>
                        <a:ea typeface="Calibri"/>
                        <a:cs typeface="B Mitra" panose="00000400000000000000" pitchFamily="2" charset="-78"/>
                      </a:endParaRPr>
                    </a:p>
                  </a:txBody>
                  <a:tcPr marL="38974" marR="38974" marT="0" marB="0" anchor="ctr"/>
                </a:tc>
                <a:tc>
                  <a:txBody>
                    <a:bodyPr/>
                    <a:lstStyle/>
                    <a:p>
                      <a:pPr marL="0" marR="0" algn="justLow" rtl="1">
                        <a:lnSpc>
                          <a:spcPct val="115000"/>
                        </a:lnSpc>
                        <a:spcBef>
                          <a:spcPts val="0"/>
                        </a:spcBef>
                        <a:spcAft>
                          <a:spcPts val="0"/>
                        </a:spcAft>
                      </a:pPr>
                      <a:r>
                        <a:rPr lang="ar-SA" sz="1400" dirty="0">
                          <a:effectLst/>
                          <a:cs typeface="B Mitra" panose="00000400000000000000" pitchFamily="2" charset="-78"/>
                        </a:rPr>
                        <a:t>1: به تنهایی قادر به برداشتن لباس از کمد، پوشیدن</a:t>
                      </a:r>
                      <a:r>
                        <a:rPr lang="fa-IR" sz="1400" dirty="0">
                          <a:effectLst/>
                          <a:cs typeface="B Mitra" panose="00000400000000000000" pitchFamily="2" charset="-78"/>
                        </a:rPr>
                        <a:t> </a:t>
                      </a:r>
                      <a:r>
                        <a:rPr lang="ar-SA" sz="1400" dirty="0">
                          <a:effectLst/>
                          <a:cs typeface="B Mitra" panose="00000400000000000000" pitchFamily="2" charset="-78"/>
                        </a:rPr>
                        <a:t>و درآوردن</a:t>
                      </a:r>
                      <a:r>
                        <a:rPr lang="fa-IR" sz="1400" baseline="0" dirty="0">
                          <a:effectLst/>
                          <a:cs typeface="B Mitra" panose="00000400000000000000" pitchFamily="2" charset="-78"/>
                        </a:rPr>
                        <a:t> </a:t>
                      </a:r>
                      <a:r>
                        <a:rPr lang="ar-SA" sz="1400" dirty="0">
                          <a:effectLst/>
                          <a:cs typeface="B Mitra" panose="00000400000000000000" pitchFamily="2" charset="-78"/>
                        </a:rPr>
                        <a:t>و بستن کمربند و ... می باشد (</a:t>
                      </a:r>
                      <a:r>
                        <a:rPr lang="ar-SA" sz="1400" b="1" u="sng" dirty="0">
                          <a:effectLst/>
                          <a:cs typeface="B Mitra" panose="00000400000000000000" pitchFamily="2" charset="-78"/>
                        </a:rPr>
                        <a:t>بند کفش مستثنی </a:t>
                      </a:r>
                      <a:r>
                        <a:rPr lang="ar-SA" sz="1400" dirty="0">
                          <a:effectLst/>
                          <a:cs typeface="B Mitra" panose="00000400000000000000" pitchFamily="2" charset="-78"/>
                        </a:rPr>
                        <a:t>است.)</a:t>
                      </a:r>
                      <a:endParaRPr lang="en-US" sz="1400" dirty="0">
                        <a:effectLst/>
                        <a:cs typeface="B Mitra" panose="00000400000000000000" pitchFamily="2" charset="-78"/>
                      </a:endParaRPr>
                    </a:p>
                    <a:p>
                      <a:pPr marL="0" marR="0" algn="justLow" rtl="1">
                        <a:lnSpc>
                          <a:spcPct val="115000"/>
                        </a:lnSpc>
                        <a:spcBef>
                          <a:spcPts val="0"/>
                        </a:spcBef>
                        <a:spcAft>
                          <a:spcPts val="0"/>
                        </a:spcAft>
                      </a:pPr>
                      <a:r>
                        <a:rPr lang="ar-SA" sz="1400" dirty="0">
                          <a:effectLst/>
                          <a:cs typeface="B Mitra" panose="00000400000000000000" pitchFamily="2" charset="-78"/>
                        </a:rPr>
                        <a:t> 0: برای قسمتی از لباس پوشیدن و یا به طور</a:t>
                      </a:r>
                      <a:r>
                        <a:rPr lang="fa-IR" sz="1400" dirty="0">
                          <a:effectLst/>
                          <a:cs typeface="B Mitra" panose="00000400000000000000" pitchFamily="2" charset="-78"/>
                        </a:rPr>
                        <a:t> </a:t>
                      </a:r>
                      <a:r>
                        <a:rPr lang="ar-SA" sz="1400" dirty="0">
                          <a:effectLst/>
                          <a:cs typeface="B Mitra" panose="00000400000000000000" pitchFamily="2" charset="-78"/>
                        </a:rPr>
                        <a:t>کامل نیاز به کمک دارد.</a:t>
                      </a:r>
                      <a:endParaRPr lang="en-US" sz="1400" dirty="0">
                        <a:effectLst/>
                        <a:latin typeface="Calibri"/>
                        <a:ea typeface="Calibri"/>
                        <a:cs typeface="B Mitra" panose="00000400000000000000" pitchFamily="2" charset="-78"/>
                      </a:endParaRPr>
                    </a:p>
                  </a:txBody>
                  <a:tcPr marL="38974" marR="38974" marT="0" marB="0"/>
                </a:tc>
                <a:tc>
                  <a:txBody>
                    <a:bodyPr/>
                    <a:lstStyle/>
                    <a:p>
                      <a:pPr marL="0" marR="0" algn="justLow" rtl="1">
                        <a:lnSpc>
                          <a:spcPct val="115000"/>
                        </a:lnSpc>
                        <a:spcBef>
                          <a:spcPts val="0"/>
                        </a:spcBef>
                        <a:spcAft>
                          <a:spcPts val="0"/>
                        </a:spcAft>
                      </a:pPr>
                      <a:r>
                        <a:rPr lang="ar-SA" sz="700">
                          <a:effectLst/>
                        </a:rPr>
                        <a:t> </a:t>
                      </a:r>
                      <a:endParaRPr lang="en-US" sz="600">
                        <a:effectLst/>
                        <a:latin typeface="Calibri"/>
                        <a:ea typeface="Calibri"/>
                        <a:cs typeface="Arial"/>
                      </a:endParaRPr>
                    </a:p>
                  </a:txBody>
                  <a:tcPr marL="38974" marR="38974" marT="0" marB="0"/>
                </a:tc>
                <a:extLst>
                  <a:ext uri="{0D108BD9-81ED-4DB2-BD59-A6C34878D82A}">
                    <a16:rowId xmlns:a16="http://schemas.microsoft.com/office/drawing/2014/main" val="10002"/>
                  </a:ext>
                </a:extLst>
              </a:tr>
              <a:tr h="477618">
                <a:tc>
                  <a:txBody>
                    <a:bodyPr/>
                    <a:lstStyle/>
                    <a:p>
                      <a:pPr marL="0" marR="0" algn="ctr" rtl="1">
                        <a:lnSpc>
                          <a:spcPct val="115000"/>
                        </a:lnSpc>
                        <a:spcBef>
                          <a:spcPts val="0"/>
                        </a:spcBef>
                        <a:spcAft>
                          <a:spcPts val="0"/>
                        </a:spcAft>
                      </a:pPr>
                      <a:r>
                        <a:rPr lang="ar-SA" sz="1800" b="1" kern="1200" dirty="0">
                          <a:solidFill>
                            <a:schemeClr val="lt1"/>
                          </a:solidFill>
                          <a:effectLst/>
                          <a:latin typeface="+mn-lt"/>
                          <a:ea typeface="+mn-ea"/>
                          <a:cs typeface="B Titr" panose="00000700000000000000" pitchFamily="2" charset="-78"/>
                        </a:rPr>
                        <a:t>3</a:t>
                      </a:r>
                      <a:endParaRPr lang="en-US" sz="1800" b="1" kern="1200" dirty="0">
                        <a:solidFill>
                          <a:schemeClr val="lt1"/>
                        </a:solidFill>
                        <a:effectLst/>
                        <a:latin typeface="+mn-lt"/>
                        <a:ea typeface="+mn-ea"/>
                        <a:cs typeface="B Titr" panose="00000700000000000000" pitchFamily="2" charset="-78"/>
                      </a:endParaRPr>
                    </a:p>
                  </a:txBody>
                  <a:tcPr marL="38974" marR="38974" marT="0" marB="0" anchor="ctr"/>
                </a:tc>
                <a:tc>
                  <a:txBody>
                    <a:bodyPr/>
                    <a:lstStyle/>
                    <a:p>
                      <a:pPr marL="0" marR="0" algn="just" rtl="1">
                        <a:lnSpc>
                          <a:spcPct val="115000"/>
                        </a:lnSpc>
                        <a:spcBef>
                          <a:spcPts val="0"/>
                        </a:spcBef>
                        <a:spcAft>
                          <a:spcPts val="0"/>
                        </a:spcAft>
                      </a:pPr>
                      <a:r>
                        <a:rPr lang="ar-SA" sz="1400" dirty="0">
                          <a:effectLst/>
                          <a:cs typeface="B Mitra" panose="00000400000000000000" pitchFamily="2" charset="-78"/>
                        </a:rPr>
                        <a:t>توالت رفتن</a:t>
                      </a:r>
                      <a:endParaRPr lang="en-US" sz="1400" dirty="0">
                        <a:effectLst/>
                        <a:latin typeface="Calibri"/>
                        <a:ea typeface="Calibri"/>
                        <a:cs typeface="B Mitra" panose="00000400000000000000" pitchFamily="2" charset="-78"/>
                      </a:endParaRPr>
                    </a:p>
                  </a:txBody>
                  <a:tcPr marL="38974" marR="38974" marT="0" marB="0" anchor="ctr"/>
                </a:tc>
                <a:tc>
                  <a:txBody>
                    <a:bodyPr/>
                    <a:lstStyle/>
                    <a:p>
                      <a:pPr marL="0" marR="0" algn="justLow" rtl="1">
                        <a:lnSpc>
                          <a:spcPct val="115000"/>
                        </a:lnSpc>
                        <a:spcBef>
                          <a:spcPts val="0"/>
                        </a:spcBef>
                        <a:spcAft>
                          <a:spcPts val="0"/>
                        </a:spcAft>
                      </a:pPr>
                      <a:r>
                        <a:rPr lang="ar-SA" sz="1400" dirty="0">
                          <a:effectLst/>
                          <a:cs typeface="B Mitra" panose="00000400000000000000" pitchFamily="2" charset="-78"/>
                        </a:rPr>
                        <a:t>1: قادر است به توالت رفته، کارش را انجام داده، شستشو کند، لباس هایش</a:t>
                      </a:r>
                      <a:r>
                        <a:rPr lang="fa-IR" sz="1400" baseline="0" dirty="0">
                          <a:effectLst/>
                          <a:cs typeface="B Mitra" panose="00000400000000000000" pitchFamily="2" charset="-78"/>
                        </a:rPr>
                        <a:t> </a:t>
                      </a:r>
                      <a:r>
                        <a:rPr lang="ar-SA" sz="1400" dirty="0">
                          <a:effectLst/>
                          <a:cs typeface="B Mitra" panose="00000400000000000000" pitchFamily="2" charset="-78"/>
                        </a:rPr>
                        <a:t>را بپوشد و خارج شود.</a:t>
                      </a:r>
                      <a:endParaRPr lang="en-US" sz="1400" dirty="0">
                        <a:effectLst/>
                        <a:cs typeface="B Mitra" panose="00000400000000000000" pitchFamily="2" charset="-78"/>
                      </a:endParaRPr>
                    </a:p>
                    <a:p>
                      <a:pPr marL="0" marR="0" algn="justLow" rtl="1">
                        <a:lnSpc>
                          <a:spcPct val="115000"/>
                        </a:lnSpc>
                        <a:spcBef>
                          <a:spcPts val="0"/>
                        </a:spcBef>
                        <a:spcAft>
                          <a:spcPts val="0"/>
                        </a:spcAft>
                      </a:pPr>
                      <a:r>
                        <a:rPr lang="ar-SA" sz="1400" dirty="0">
                          <a:effectLst/>
                          <a:cs typeface="B Mitra" panose="00000400000000000000" pitchFamily="2" charset="-78"/>
                        </a:rPr>
                        <a:t> 0: برای رفتن به توالت و انجام کارها و شستشو و ... به کمک نیاز داشته و یا از لگن یا پوشک استفاده می کند.</a:t>
                      </a:r>
                      <a:endParaRPr lang="en-US" sz="1400" dirty="0">
                        <a:effectLst/>
                        <a:latin typeface="Calibri"/>
                        <a:ea typeface="Calibri"/>
                        <a:cs typeface="B Mitra" panose="00000400000000000000" pitchFamily="2" charset="-78"/>
                      </a:endParaRPr>
                    </a:p>
                  </a:txBody>
                  <a:tcPr marL="38974" marR="38974" marT="0" marB="0"/>
                </a:tc>
                <a:tc>
                  <a:txBody>
                    <a:bodyPr/>
                    <a:lstStyle/>
                    <a:p>
                      <a:pPr marL="0" marR="0" algn="justLow" rtl="1">
                        <a:lnSpc>
                          <a:spcPct val="115000"/>
                        </a:lnSpc>
                        <a:spcBef>
                          <a:spcPts val="0"/>
                        </a:spcBef>
                        <a:spcAft>
                          <a:spcPts val="0"/>
                        </a:spcAft>
                      </a:pPr>
                      <a:r>
                        <a:rPr lang="ar-SA" sz="700">
                          <a:effectLst/>
                        </a:rPr>
                        <a:t> </a:t>
                      </a:r>
                      <a:endParaRPr lang="en-US" sz="600">
                        <a:effectLst/>
                        <a:latin typeface="Calibri"/>
                        <a:ea typeface="Calibri"/>
                        <a:cs typeface="Arial"/>
                      </a:endParaRPr>
                    </a:p>
                  </a:txBody>
                  <a:tcPr marL="38974" marR="38974" marT="0" marB="0"/>
                </a:tc>
                <a:extLst>
                  <a:ext uri="{0D108BD9-81ED-4DB2-BD59-A6C34878D82A}">
                    <a16:rowId xmlns:a16="http://schemas.microsoft.com/office/drawing/2014/main" val="10003"/>
                  </a:ext>
                </a:extLst>
              </a:tr>
              <a:tr h="477618">
                <a:tc>
                  <a:txBody>
                    <a:bodyPr/>
                    <a:lstStyle/>
                    <a:p>
                      <a:pPr marL="0" marR="0" algn="ctr" rtl="1">
                        <a:lnSpc>
                          <a:spcPct val="115000"/>
                        </a:lnSpc>
                        <a:spcBef>
                          <a:spcPts val="0"/>
                        </a:spcBef>
                        <a:spcAft>
                          <a:spcPts val="0"/>
                        </a:spcAft>
                      </a:pPr>
                      <a:r>
                        <a:rPr lang="ar-SA" sz="1800" b="1" kern="1200" dirty="0">
                          <a:solidFill>
                            <a:schemeClr val="lt1"/>
                          </a:solidFill>
                          <a:effectLst/>
                          <a:latin typeface="+mn-lt"/>
                          <a:ea typeface="+mn-ea"/>
                          <a:cs typeface="B Titr" panose="00000700000000000000" pitchFamily="2" charset="-78"/>
                        </a:rPr>
                        <a:t>4</a:t>
                      </a:r>
                      <a:endParaRPr lang="en-US" sz="1800" b="1" kern="1200" dirty="0">
                        <a:solidFill>
                          <a:schemeClr val="lt1"/>
                        </a:solidFill>
                        <a:effectLst/>
                        <a:latin typeface="+mn-lt"/>
                        <a:ea typeface="+mn-ea"/>
                        <a:cs typeface="B Titr" panose="00000700000000000000" pitchFamily="2" charset="-78"/>
                      </a:endParaRPr>
                    </a:p>
                  </a:txBody>
                  <a:tcPr marL="38974" marR="38974" marT="0" marB="0" anchor="ctr"/>
                </a:tc>
                <a:tc>
                  <a:txBody>
                    <a:bodyPr/>
                    <a:lstStyle/>
                    <a:p>
                      <a:pPr marL="0" marR="0" algn="just" rtl="1">
                        <a:lnSpc>
                          <a:spcPct val="115000"/>
                        </a:lnSpc>
                        <a:spcBef>
                          <a:spcPts val="0"/>
                        </a:spcBef>
                        <a:spcAft>
                          <a:spcPts val="0"/>
                        </a:spcAft>
                      </a:pPr>
                      <a:r>
                        <a:rPr lang="ar-SA" sz="1400" dirty="0">
                          <a:effectLst/>
                          <a:cs typeface="B Mitra" panose="00000400000000000000" pitchFamily="2" charset="-78"/>
                        </a:rPr>
                        <a:t>جابجا شدن در منزل</a:t>
                      </a:r>
                      <a:endParaRPr lang="en-US" sz="1400" dirty="0">
                        <a:effectLst/>
                        <a:latin typeface="Calibri"/>
                        <a:ea typeface="Calibri"/>
                        <a:cs typeface="B Mitra" panose="00000400000000000000" pitchFamily="2" charset="-78"/>
                      </a:endParaRPr>
                    </a:p>
                  </a:txBody>
                  <a:tcPr marL="38974" marR="38974" marT="0" marB="0" anchor="ctr"/>
                </a:tc>
                <a:tc>
                  <a:txBody>
                    <a:bodyPr/>
                    <a:lstStyle/>
                    <a:p>
                      <a:pPr marL="0" marR="0" algn="justLow" rtl="1">
                        <a:lnSpc>
                          <a:spcPct val="115000"/>
                        </a:lnSpc>
                        <a:spcBef>
                          <a:spcPts val="0"/>
                        </a:spcBef>
                        <a:spcAft>
                          <a:spcPts val="0"/>
                        </a:spcAft>
                      </a:pPr>
                      <a:r>
                        <a:rPr lang="ar-SA" sz="1400" dirty="0">
                          <a:effectLst/>
                          <a:cs typeface="B Mitra" panose="00000400000000000000" pitchFamily="2" charset="-78"/>
                        </a:rPr>
                        <a:t>1: قادر است به تنهایی</a:t>
                      </a:r>
                      <a:r>
                        <a:rPr lang="fa-IR" sz="1400" baseline="0" dirty="0">
                          <a:effectLst/>
                          <a:cs typeface="B Mitra" panose="00000400000000000000" pitchFamily="2" charset="-78"/>
                        </a:rPr>
                        <a:t> </a:t>
                      </a:r>
                      <a:r>
                        <a:rPr lang="ar-SA" sz="1400" dirty="0">
                          <a:effectLst/>
                          <a:cs typeface="B Mitra" panose="00000400000000000000" pitchFamily="2" charset="-78"/>
                        </a:rPr>
                        <a:t>و یا با کمک ابزار (عصا) در صندلی و رختخواب جابه جا شود.</a:t>
                      </a:r>
                      <a:endParaRPr lang="en-US" sz="1400" dirty="0">
                        <a:effectLst/>
                        <a:cs typeface="B Mitra" panose="00000400000000000000" pitchFamily="2" charset="-78"/>
                      </a:endParaRPr>
                    </a:p>
                    <a:p>
                      <a:pPr marL="0" marR="0" algn="justLow" rtl="1">
                        <a:lnSpc>
                          <a:spcPct val="115000"/>
                        </a:lnSpc>
                        <a:spcBef>
                          <a:spcPts val="0"/>
                        </a:spcBef>
                        <a:spcAft>
                          <a:spcPts val="0"/>
                        </a:spcAft>
                      </a:pPr>
                      <a:r>
                        <a:rPr lang="ar-SA" sz="1400" dirty="0">
                          <a:effectLst/>
                          <a:cs typeface="B Mitra" panose="00000400000000000000" pitchFamily="2" charset="-78"/>
                        </a:rPr>
                        <a:t> 0: برای جابجایی از رختخواب به صندلی نیاز به کمک فرد دیگر دارد یا کلا قادر به جابه جا شدن نیست.</a:t>
                      </a:r>
                      <a:endParaRPr lang="en-US" sz="1400" dirty="0">
                        <a:effectLst/>
                        <a:latin typeface="Calibri"/>
                        <a:ea typeface="Calibri"/>
                        <a:cs typeface="B Mitra" panose="00000400000000000000" pitchFamily="2" charset="-78"/>
                      </a:endParaRPr>
                    </a:p>
                  </a:txBody>
                  <a:tcPr marL="38974" marR="38974" marT="0" marB="0"/>
                </a:tc>
                <a:tc>
                  <a:txBody>
                    <a:bodyPr/>
                    <a:lstStyle/>
                    <a:p>
                      <a:pPr marL="0" marR="0" algn="justLow" rtl="1">
                        <a:lnSpc>
                          <a:spcPct val="115000"/>
                        </a:lnSpc>
                        <a:spcBef>
                          <a:spcPts val="0"/>
                        </a:spcBef>
                        <a:spcAft>
                          <a:spcPts val="0"/>
                        </a:spcAft>
                      </a:pPr>
                      <a:r>
                        <a:rPr lang="ar-SA" sz="700">
                          <a:effectLst/>
                        </a:rPr>
                        <a:t> </a:t>
                      </a:r>
                      <a:endParaRPr lang="en-US" sz="600">
                        <a:effectLst/>
                        <a:latin typeface="Calibri"/>
                        <a:ea typeface="Calibri"/>
                        <a:cs typeface="Arial"/>
                      </a:endParaRPr>
                    </a:p>
                  </a:txBody>
                  <a:tcPr marL="38974" marR="38974" marT="0" marB="0"/>
                </a:tc>
                <a:extLst>
                  <a:ext uri="{0D108BD9-81ED-4DB2-BD59-A6C34878D82A}">
                    <a16:rowId xmlns:a16="http://schemas.microsoft.com/office/drawing/2014/main" val="10004"/>
                  </a:ext>
                </a:extLst>
              </a:tr>
              <a:tr h="477618">
                <a:tc>
                  <a:txBody>
                    <a:bodyPr/>
                    <a:lstStyle/>
                    <a:p>
                      <a:pPr marL="0" marR="0" algn="ctr" rtl="1">
                        <a:lnSpc>
                          <a:spcPct val="115000"/>
                        </a:lnSpc>
                        <a:spcBef>
                          <a:spcPts val="0"/>
                        </a:spcBef>
                        <a:spcAft>
                          <a:spcPts val="0"/>
                        </a:spcAft>
                      </a:pPr>
                      <a:r>
                        <a:rPr lang="ar-SA" sz="1800" b="1" kern="1200" dirty="0">
                          <a:solidFill>
                            <a:schemeClr val="lt1"/>
                          </a:solidFill>
                          <a:effectLst/>
                          <a:latin typeface="+mn-lt"/>
                          <a:ea typeface="+mn-ea"/>
                          <a:cs typeface="B Titr" panose="00000700000000000000" pitchFamily="2" charset="-78"/>
                        </a:rPr>
                        <a:t>5</a:t>
                      </a:r>
                      <a:endParaRPr lang="en-US" sz="1800" b="1" kern="1200" dirty="0">
                        <a:solidFill>
                          <a:schemeClr val="lt1"/>
                        </a:solidFill>
                        <a:effectLst/>
                        <a:latin typeface="+mn-lt"/>
                        <a:ea typeface="+mn-ea"/>
                        <a:cs typeface="B Titr" panose="00000700000000000000" pitchFamily="2" charset="-78"/>
                      </a:endParaRPr>
                    </a:p>
                  </a:txBody>
                  <a:tcPr marL="38974" marR="38974" marT="0" marB="0" anchor="ctr"/>
                </a:tc>
                <a:tc>
                  <a:txBody>
                    <a:bodyPr/>
                    <a:lstStyle/>
                    <a:p>
                      <a:pPr marL="0" marR="0" algn="just" rtl="1">
                        <a:lnSpc>
                          <a:spcPct val="115000"/>
                        </a:lnSpc>
                        <a:spcBef>
                          <a:spcPts val="0"/>
                        </a:spcBef>
                        <a:spcAft>
                          <a:spcPts val="0"/>
                        </a:spcAft>
                      </a:pPr>
                      <a:r>
                        <a:rPr lang="ar-SA" sz="1400" dirty="0">
                          <a:effectLst/>
                          <a:cs typeface="B Mitra" panose="00000400000000000000" pitchFamily="2" charset="-78"/>
                        </a:rPr>
                        <a:t>اختیار داشتن</a:t>
                      </a:r>
                      <a:endParaRPr lang="en-US" sz="1400" dirty="0">
                        <a:effectLst/>
                        <a:cs typeface="B Mitra" panose="00000400000000000000" pitchFamily="2" charset="-78"/>
                      </a:endParaRPr>
                    </a:p>
                    <a:p>
                      <a:pPr marL="0" marR="0" algn="just" rtl="1">
                        <a:lnSpc>
                          <a:spcPct val="115000"/>
                        </a:lnSpc>
                        <a:spcBef>
                          <a:spcPts val="0"/>
                        </a:spcBef>
                        <a:spcAft>
                          <a:spcPts val="0"/>
                        </a:spcAft>
                      </a:pPr>
                      <a:r>
                        <a:rPr lang="ar-SA" sz="1400" dirty="0">
                          <a:effectLst/>
                          <a:cs typeface="B Mitra" panose="00000400000000000000" pitchFamily="2" charset="-78"/>
                        </a:rPr>
                        <a:t>(ادرار/ مدفوع)</a:t>
                      </a:r>
                      <a:endParaRPr lang="en-US" sz="1400" dirty="0">
                        <a:effectLst/>
                        <a:latin typeface="Calibri"/>
                        <a:ea typeface="Calibri"/>
                        <a:cs typeface="B Mitra" panose="00000400000000000000" pitchFamily="2" charset="-78"/>
                      </a:endParaRPr>
                    </a:p>
                  </a:txBody>
                  <a:tcPr marL="38974" marR="38974" marT="0" marB="0" anchor="ctr"/>
                </a:tc>
                <a:tc>
                  <a:txBody>
                    <a:bodyPr/>
                    <a:lstStyle/>
                    <a:p>
                      <a:pPr marL="0" marR="0" algn="justLow" rtl="1">
                        <a:lnSpc>
                          <a:spcPct val="115000"/>
                        </a:lnSpc>
                        <a:spcBef>
                          <a:spcPts val="0"/>
                        </a:spcBef>
                        <a:spcAft>
                          <a:spcPts val="0"/>
                        </a:spcAft>
                      </a:pPr>
                      <a:r>
                        <a:rPr lang="ar-SA" sz="1400" dirty="0">
                          <a:effectLst/>
                          <a:cs typeface="B Mitra" panose="00000400000000000000" pitchFamily="2" charset="-78"/>
                        </a:rPr>
                        <a:t>1: اختیار کامل ادرار و مدفوع خود را دارد.</a:t>
                      </a:r>
                      <a:endParaRPr lang="en-US" sz="1400" dirty="0">
                        <a:effectLst/>
                        <a:cs typeface="B Mitra" panose="00000400000000000000" pitchFamily="2" charset="-78"/>
                      </a:endParaRPr>
                    </a:p>
                    <a:p>
                      <a:pPr marL="0" marR="0" algn="justLow" rtl="1">
                        <a:lnSpc>
                          <a:spcPct val="115000"/>
                        </a:lnSpc>
                        <a:spcBef>
                          <a:spcPts val="0"/>
                        </a:spcBef>
                        <a:spcAft>
                          <a:spcPts val="0"/>
                        </a:spcAft>
                      </a:pPr>
                      <a:r>
                        <a:rPr lang="ar-SA" sz="1400" dirty="0">
                          <a:effectLst/>
                          <a:cs typeface="B Mitra" panose="00000400000000000000" pitchFamily="2" charset="-78"/>
                        </a:rPr>
                        <a:t> 0: بی اختیاری کامل یا نسبی ادرار و مدفوع دارد.</a:t>
                      </a:r>
                      <a:endParaRPr lang="en-US" sz="1400" dirty="0">
                        <a:effectLst/>
                        <a:latin typeface="Calibri"/>
                        <a:ea typeface="Calibri"/>
                        <a:cs typeface="B Mitra" panose="00000400000000000000" pitchFamily="2" charset="-78"/>
                      </a:endParaRPr>
                    </a:p>
                  </a:txBody>
                  <a:tcPr marL="38974" marR="38974" marT="0" marB="0"/>
                </a:tc>
                <a:tc>
                  <a:txBody>
                    <a:bodyPr/>
                    <a:lstStyle/>
                    <a:p>
                      <a:pPr marL="0" marR="0" algn="justLow" rtl="1">
                        <a:lnSpc>
                          <a:spcPct val="115000"/>
                        </a:lnSpc>
                        <a:spcBef>
                          <a:spcPts val="0"/>
                        </a:spcBef>
                        <a:spcAft>
                          <a:spcPts val="0"/>
                        </a:spcAft>
                      </a:pPr>
                      <a:r>
                        <a:rPr lang="ar-SA" sz="700">
                          <a:effectLst/>
                        </a:rPr>
                        <a:t> </a:t>
                      </a:r>
                      <a:endParaRPr lang="en-US" sz="600">
                        <a:effectLst/>
                        <a:latin typeface="Calibri"/>
                        <a:ea typeface="Calibri"/>
                        <a:cs typeface="Arial"/>
                      </a:endParaRPr>
                    </a:p>
                  </a:txBody>
                  <a:tcPr marL="38974" marR="38974" marT="0" marB="0"/>
                </a:tc>
                <a:extLst>
                  <a:ext uri="{0D108BD9-81ED-4DB2-BD59-A6C34878D82A}">
                    <a16:rowId xmlns:a16="http://schemas.microsoft.com/office/drawing/2014/main" val="10005"/>
                  </a:ext>
                </a:extLst>
              </a:tr>
              <a:tr h="716427">
                <a:tc>
                  <a:txBody>
                    <a:bodyPr/>
                    <a:lstStyle/>
                    <a:p>
                      <a:pPr marL="0" marR="0" algn="ctr" rtl="1">
                        <a:lnSpc>
                          <a:spcPct val="115000"/>
                        </a:lnSpc>
                        <a:spcBef>
                          <a:spcPts val="0"/>
                        </a:spcBef>
                        <a:spcAft>
                          <a:spcPts val="0"/>
                        </a:spcAft>
                      </a:pPr>
                      <a:r>
                        <a:rPr lang="ar-SA" sz="1800" b="1" kern="1200" dirty="0">
                          <a:solidFill>
                            <a:schemeClr val="lt1"/>
                          </a:solidFill>
                          <a:effectLst/>
                          <a:latin typeface="+mn-lt"/>
                          <a:ea typeface="+mn-ea"/>
                          <a:cs typeface="B Titr" panose="00000700000000000000" pitchFamily="2" charset="-78"/>
                        </a:rPr>
                        <a:t>6</a:t>
                      </a:r>
                      <a:endParaRPr lang="en-US" sz="1800" b="1" kern="1200" dirty="0">
                        <a:solidFill>
                          <a:schemeClr val="lt1"/>
                        </a:solidFill>
                        <a:effectLst/>
                        <a:latin typeface="+mn-lt"/>
                        <a:ea typeface="+mn-ea"/>
                        <a:cs typeface="B Titr" panose="00000700000000000000" pitchFamily="2" charset="-78"/>
                      </a:endParaRPr>
                    </a:p>
                  </a:txBody>
                  <a:tcPr marL="38974" marR="38974" marT="0" marB="0" anchor="ctr"/>
                </a:tc>
                <a:tc>
                  <a:txBody>
                    <a:bodyPr/>
                    <a:lstStyle/>
                    <a:p>
                      <a:pPr marL="0" marR="0" algn="just" rtl="1">
                        <a:lnSpc>
                          <a:spcPct val="115000"/>
                        </a:lnSpc>
                        <a:spcBef>
                          <a:spcPts val="0"/>
                        </a:spcBef>
                        <a:spcAft>
                          <a:spcPts val="0"/>
                        </a:spcAft>
                      </a:pPr>
                      <a:r>
                        <a:rPr lang="ar-SA" sz="1400" dirty="0">
                          <a:effectLst/>
                          <a:cs typeface="B Mitra" panose="00000400000000000000" pitchFamily="2" charset="-78"/>
                        </a:rPr>
                        <a:t>غذا خوردن</a:t>
                      </a:r>
                      <a:endParaRPr lang="en-US" sz="1400" dirty="0">
                        <a:effectLst/>
                        <a:latin typeface="Calibri"/>
                        <a:ea typeface="Calibri"/>
                        <a:cs typeface="B Mitra" panose="00000400000000000000" pitchFamily="2" charset="-78"/>
                      </a:endParaRPr>
                    </a:p>
                  </a:txBody>
                  <a:tcPr marL="38974" marR="38974" marT="0" marB="0" anchor="ctr"/>
                </a:tc>
                <a:tc>
                  <a:txBody>
                    <a:bodyPr/>
                    <a:lstStyle/>
                    <a:p>
                      <a:pPr marL="0" marR="0" algn="justLow" rtl="1">
                        <a:lnSpc>
                          <a:spcPct val="115000"/>
                        </a:lnSpc>
                        <a:spcBef>
                          <a:spcPts val="0"/>
                        </a:spcBef>
                        <a:spcAft>
                          <a:spcPts val="0"/>
                        </a:spcAft>
                      </a:pPr>
                      <a:r>
                        <a:rPr lang="ar-SA" sz="1400" dirty="0">
                          <a:effectLst/>
                          <a:cs typeface="B Mitra" panose="00000400000000000000" pitchFamily="2" charset="-78"/>
                        </a:rPr>
                        <a:t>1: قادر است به تنهایی </a:t>
                      </a:r>
                      <a:r>
                        <a:rPr lang="ar-SA" sz="1400" b="1" u="sng" dirty="0">
                          <a:effectLst/>
                          <a:cs typeface="B Mitra" panose="00000400000000000000" pitchFamily="2" charset="-78"/>
                        </a:rPr>
                        <a:t>غذا بخورد </a:t>
                      </a:r>
                      <a:r>
                        <a:rPr lang="ar-SA" sz="1400" dirty="0">
                          <a:effectLst/>
                          <a:cs typeface="B Mitra" panose="00000400000000000000" pitchFamily="2" charset="-78"/>
                        </a:rPr>
                        <a:t>به طوری که بدون کمک غذا را از بشقاب به دهان بگذارد.</a:t>
                      </a:r>
                      <a:r>
                        <a:rPr lang="fa-IR" sz="1400" dirty="0">
                          <a:effectLst/>
                          <a:cs typeface="B Mitra" panose="00000400000000000000" pitchFamily="2" charset="-78"/>
                        </a:rPr>
                        <a:t> ممکن است </a:t>
                      </a:r>
                      <a:r>
                        <a:rPr lang="ar-SA" sz="1400" dirty="0">
                          <a:effectLst/>
                          <a:cs typeface="B Mitra" panose="00000400000000000000" pitchFamily="2" charset="-78"/>
                        </a:rPr>
                        <a:t>غذا را با کمک </a:t>
                      </a:r>
                      <a:r>
                        <a:rPr lang="en-US" sz="1400" dirty="0">
                          <a:effectLst/>
                          <a:cs typeface="B Mitra" panose="00000400000000000000" pitchFamily="2" charset="-78"/>
                        </a:rPr>
                        <a:t>  </a:t>
                      </a:r>
                      <a:r>
                        <a:rPr lang="ar-SA" sz="1400" dirty="0">
                          <a:effectLst/>
                          <a:cs typeface="B Mitra" panose="00000400000000000000" pitchFamily="2" charset="-78"/>
                        </a:rPr>
                        <a:t>دیگران تهیه نماید.</a:t>
                      </a:r>
                      <a:endParaRPr lang="en-US" sz="1400" dirty="0">
                        <a:effectLst/>
                        <a:cs typeface="B Mitra" panose="00000400000000000000" pitchFamily="2" charset="-78"/>
                      </a:endParaRPr>
                    </a:p>
                    <a:p>
                      <a:pPr marL="0" marR="0" algn="justLow" rtl="1">
                        <a:lnSpc>
                          <a:spcPct val="115000"/>
                        </a:lnSpc>
                        <a:spcBef>
                          <a:spcPts val="0"/>
                        </a:spcBef>
                        <a:spcAft>
                          <a:spcPts val="0"/>
                        </a:spcAft>
                      </a:pPr>
                      <a:r>
                        <a:rPr lang="fa-IR" sz="1400" dirty="0">
                          <a:effectLst/>
                          <a:cs typeface="B Mitra" panose="00000400000000000000" pitchFamily="2" charset="-78"/>
                        </a:rPr>
                        <a:t> </a:t>
                      </a:r>
                      <a:r>
                        <a:rPr lang="ar-SA" sz="1400" dirty="0">
                          <a:effectLst/>
                          <a:cs typeface="B Mitra" panose="00000400000000000000" pitchFamily="2" charset="-78"/>
                        </a:rPr>
                        <a:t>0: نیاز به کمک جزیی (مانند بریدن قطعه های غذا یا تکه کردن نان)  یا کامل برای غذا خوردن دارد.                         </a:t>
                      </a:r>
                      <a:endParaRPr lang="en-US" sz="1400" dirty="0">
                        <a:effectLst/>
                        <a:latin typeface="Calibri"/>
                        <a:ea typeface="Calibri"/>
                        <a:cs typeface="B Mitra" panose="00000400000000000000" pitchFamily="2" charset="-78"/>
                      </a:endParaRPr>
                    </a:p>
                  </a:txBody>
                  <a:tcPr marL="38974" marR="38974" marT="0" marB="0"/>
                </a:tc>
                <a:tc>
                  <a:txBody>
                    <a:bodyPr/>
                    <a:lstStyle/>
                    <a:p>
                      <a:pPr marL="0" marR="0" algn="justLow" rtl="1">
                        <a:lnSpc>
                          <a:spcPct val="115000"/>
                        </a:lnSpc>
                        <a:spcBef>
                          <a:spcPts val="0"/>
                        </a:spcBef>
                        <a:spcAft>
                          <a:spcPts val="0"/>
                        </a:spcAft>
                      </a:pPr>
                      <a:r>
                        <a:rPr lang="ar-SA" sz="700">
                          <a:effectLst/>
                        </a:rPr>
                        <a:t> </a:t>
                      </a:r>
                      <a:endParaRPr lang="en-US" sz="600">
                        <a:effectLst/>
                        <a:latin typeface="Calibri"/>
                        <a:ea typeface="Calibri"/>
                        <a:cs typeface="Arial"/>
                      </a:endParaRPr>
                    </a:p>
                  </a:txBody>
                  <a:tcPr marL="38974" marR="38974" marT="0" marB="0"/>
                </a:tc>
                <a:extLst>
                  <a:ext uri="{0D108BD9-81ED-4DB2-BD59-A6C34878D82A}">
                    <a16:rowId xmlns:a16="http://schemas.microsoft.com/office/drawing/2014/main" val="10006"/>
                  </a:ext>
                </a:extLst>
              </a:tr>
              <a:tr h="297028">
                <a:tc gridSpan="3">
                  <a:txBody>
                    <a:bodyPr/>
                    <a:lstStyle/>
                    <a:p>
                      <a:pPr marL="0" marR="0" algn="l" defTabSz="914400" rtl="1" eaLnBrk="1" latinLnBrk="1" hangingPunct="1">
                        <a:lnSpc>
                          <a:spcPct val="115000"/>
                        </a:lnSpc>
                        <a:spcBef>
                          <a:spcPts val="0"/>
                        </a:spcBef>
                        <a:spcAft>
                          <a:spcPts val="0"/>
                        </a:spcAft>
                      </a:pPr>
                      <a:r>
                        <a:rPr lang="ar-SA" sz="1800" b="1" kern="1200" dirty="0">
                          <a:solidFill>
                            <a:schemeClr val="lt1"/>
                          </a:solidFill>
                          <a:effectLst/>
                          <a:latin typeface="+mn-lt"/>
                          <a:ea typeface="+mn-ea"/>
                          <a:cs typeface="B Titr" panose="00000700000000000000" pitchFamily="2" charset="-78"/>
                        </a:rPr>
                        <a:t>جمع امتیاز</a:t>
                      </a:r>
                      <a:endParaRPr lang="en-US" sz="1800" b="1" kern="1200" dirty="0">
                        <a:solidFill>
                          <a:schemeClr val="lt1"/>
                        </a:solidFill>
                        <a:effectLst/>
                        <a:latin typeface="+mn-lt"/>
                        <a:ea typeface="+mn-ea"/>
                        <a:cs typeface="B Titr" panose="00000700000000000000" pitchFamily="2" charset="-78"/>
                      </a:endParaRPr>
                    </a:p>
                  </a:txBody>
                  <a:tcPr marL="38974" marR="38974" marT="0" marB="0" anchor="ctr"/>
                </a:tc>
                <a:tc hMerge="1">
                  <a:txBody>
                    <a:bodyPr/>
                    <a:lstStyle/>
                    <a:p>
                      <a:endParaRPr lang="en-US"/>
                    </a:p>
                  </a:txBody>
                  <a:tcPr/>
                </a:tc>
                <a:tc hMerge="1">
                  <a:txBody>
                    <a:bodyPr/>
                    <a:lstStyle/>
                    <a:p>
                      <a:endParaRPr lang="en-US"/>
                    </a:p>
                  </a:txBody>
                  <a:tcPr/>
                </a:tc>
                <a:tc>
                  <a:txBody>
                    <a:bodyPr/>
                    <a:lstStyle/>
                    <a:p>
                      <a:pPr marL="0" marR="0" algn="justLow" rtl="1">
                        <a:lnSpc>
                          <a:spcPct val="115000"/>
                        </a:lnSpc>
                        <a:spcBef>
                          <a:spcPts val="0"/>
                        </a:spcBef>
                        <a:spcAft>
                          <a:spcPts val="0"/>
                        </a:spcAft>
                      </a:pPr>
                      <a:r>
                        <a:rPr lang="ar-SA" sz="700" dirty="0">
                          <a:effectLst/>
                        </a:rPr>
                        <a:t> </a:t>
                      </a:r>
                      <a:endParaRPr lang="en-US" sz="600" dirty="0">
                        <a:effectLst/>
                        <a:latin typeface="Calibri"/>
                        <a:ea typeface="Calibri"/>
                        <a:cs typeface="Arial"/>
                      </a:endParaRPr>
                    </a:p>
                  </a:txBody>
                  <a:tcPr marL="38974" marR="38974" marT="0" marB="0"/>
                </a:tc>
                <a:extLst>
                  <a:ext uri="{0D108BD9-81ED-4DB2-BD59-A6C34878D82A}">
                    <a16:rowId xmlns:a16="http://schemas.microsoft.com/office/drawing/2014/main" val="10007"/>
                  </a:ext>
                </a:extLst>
              </a:tr>
            </a:tbl>
          </a:graphicData>
        </a:graphic>
      </p:graphicFrame>
      <p:sp>
        <p:nvSpPr>
          <p:cNvPr id="6" name="Rectangle 1"/>
          <p:cNvSpPr>
            <a:spLocks noChangeArrowheads="1"/>
          </p:cNvSpPr>
          <p:nvPr/>
        </p:nvSpPr>
        <p:spPr bwMode="auto">
          <a:xfrm>
            <a:off x="485840" y="123479"/>
            <a:ext cx="7974592"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pPr>
            <a:r>
              <a:rPr kumimoji="0" lang="ar-SA" altLang="en-US" sz="1600" b="0" i="0" u="none" strike="noStrike" cap="none" normalizeH="0" baseline="0" dirty="0">
                <a:ln>
                  <a:noFill/>
                </a:ln>
                <a:solidFill>
                  <a:schemeClr val="tx1"/>
                </a:solidFill>
                <a:effectLst/>
                <a:latin typeface="Arial" pitchFamily="34" charset="0"/>
                <a:ea typeface="Calibri" pitchFamily="34" charset="0"/>
                <a:cs typeface="B Titr" pitchFamily="2" charset="-78"/>
              </a:rPr>
              <a:t>انجام فعالیت های روزمره زندگی (</a:t>
            </a:r>
            <a:r>
              <a:rPr kumimoji="0" lang="en-US" altLang="en-US" sz="1600" b="1" i="0" u="none" strike="noStrike" cap="none" normalizeH="0" baseline="0" dirty="0">
                <a:ln>
                  <a:noFill/>
                </a:ln>
                <a:solidFill>
                  <a:schemeClr val="tx1"/>
                </a:solidFill>
                <a:effectLst/>
                <a:latin typeface="Arial" pitchFamily="34" charset="0"/>
                <a:ea typeface="Calibri" pitchFamily="34" charset="0"/>
                <a:cs typeface="B Titr" pitchFamily="2" charset="-78"/>
              </a:rPr>
              <a:t>ADL</a:t>
            </a:r>
            <a:r>
              <a:rPr kumimoji="0" lang="ar-SA" altLang="en-US" sz="1600" b="0" i="0" u="none" strike="noStrike" cap="none" normalizeH="0" baseline="0" dirty="0">
                <a:ln>
                  <a:noFill/>
                </a:ln>
                <a:solidFill>
                  <a:schemeClr val="tx1"/>
                </a:solidFill>
                <a:effectLst/>
                <a:latin typeface="Arial" pitchFamily="34" charset="0"/>
                <a:ea typeface="Calibri" pitchFamily="34" charset="0"/>
                <a:cs typeface="B Titr" pitchFamily="2" charset="-78"/>
              </a:rPr>
              <a:t>)</a:t>
            </a:r>
            <a:endParaRPr kumimoji="0" lang="en-US" altLang="en-US" sz="1600" b="0" i="0" u="none" strike="noStrike" cap="none" normalizeH="0" baseline="0" dirty="0">
              <a:ln>
                <a:noFill/>
              </a:ln>
              <a:solidFill>
                <a:schemeClr val="tx1"/>
              </a:solidFill>
              <a:effectLst/>
              <a:latin typeface="Arial" pitchFamily="34" charset="0"/>
              <a:cs typeface="B Titr" panose="00000700000000000000" pitchFamily="2" charset="-78"/>
            </a:endParaRPr>
          </a:p>
          <a:p>
            <a:pPr marL="0" marR="0" lvl="0" indent="0" algn="ctr" defTabSz="914400" rtl="1" eaLnBrk="0" fontAlgn="base" latinLnBrk="0" hangingPunct="0">
              <a:lnSpc>
                <a:spcPct val="100000"/>
              </a:lnSpc>
              <a:spcBef>
                <a:spcPct val="0"/>
              </a:spcBef>
              <a:spcAft>
                <a:spcPct val="0"/>
              </a:spcAft>
              <a:buClrTx/>
              <a:buSzTx/>
              <a:buFontTx/>
              <a:buNone/>
              <a:tabLst/>
            </a:pPr>
            <a:r>
              <a:rPr kumimoji="0" lang="ar-SA" altLang="en-US" sz="1600" b="1" i="0" u="none" strike="noStrike" cap="none" normalizeH="0" baseline="0" dirty="0">
                <a:ln>
                  <a:noFill/>
                </a:ln>
                <a:solidFill>
                  <a:schemeClr val="tx1"/>
                </a:solidFill>
                <a:effectLst/>
                <a:latin typeface="Arial" pitchFamily="34" charset="0"/>
                <a:ea typeface="Calibri" pitchFamily="34" charset="0"/>
                <a:cs typeface="B Titr" panose="00000700000000000000" pitchFamily="2" charset="-78"/>
              </a:rPr>
              <a:t>(فعاليت‌هاي پایه)</a:t>
            </a:r>
            <a:endParaRPr kumimoji="0" lang="en-US" altLang="en-US" sz="1600" b="0" i="0" u="none" strike="noStrike" cap="none" normalizeH="0" baseline="0" dirty="0">
              <a:ln>
                <a:noFill/>
              </a:ln>
              <a:solidFill>
                <a:schemeClr val="tx1"/>
              </a:solidFill>
              <a:effectLst/>
              <a:latin typeface="Arial" pitchFamily="34" charset="0"/>
              <a:cs typeface="B Titr" panose="00000700000000000000" pitchFamily="2" charset="-78"/>
            </a:endParaRPr>
          </a:p>
        </p:txBody>
      </p:sp>
    </p:spTree>
    <p:extLst>
      <p:ext uri="{BB962C8B-B14F-4D97-AF65-F5344CB8AC3E}">
        <p14:creationId xmlns:p14="http://schemas.microsoft.com/office/powerpoint/2010/main" val="15132354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rtl="1"/>
            <a:r>
              <a:rPr lang="fa-IR" b="1" dirty="0" smtClean="0">
                <a:solidFill>
                  <a:schemeClr val="tx1"/>
                </a:solidFill>
                <a:cs typeface="B Mitra" panose="00000400000000000000" pitchFamily="2" charset="-78"/>
              </a:rPr>
              <a:t>حمام کردن </a:t>
            </a:r>
            <a:endParaRPr lang="en-US" b="1" dirty="0">
              <a:solidFill>
                <a:schemeClr val="tx1"/>
              </a:solidFill>
              <a:cs typeface="B Mitra" panose="00000400000000000000" pitchFamily="2" charset="-78"/>
            </a:endParaRPr>
          </a:p>
        </p:txBody>
      </p:sp>
      <p:sp>
        <p:nvSpPr>
          <p:cNvPr id="4" name="Content Placeholder 3"/>
          <p:cNvSpPr>
            <a:spLocks noGrp="1"/>
          </p:cNvSpPr>
          <p:nvPr>
            <p:ph idx="10"/>
          </p:nvPr>
        </p:nvSpPr>
        <p:spPr>
          <a:xfrm>
            <a:off x="1823310" y="884467"/>
            <a:ext cx="7079514" cy="3919532"/>
          </a:xfrm>
        </p:spPr>
        <p:txBody>
          <a:bodyPr/>
          <a:lstStyle/>
          <a:p>
            <a:pPr algn="justLow" rtl="1">
              <a:lnSpc>
                <a:spcPct val="115000"/>
              </a:lnSpc>
              <a:spcBef>
                <a:spcPts val="0"/>
              </a:spcBef>
            </a:pPr>
            <a:r>
              <a:rPr lang="ar-SA" sz="3200" dirty="0">
                <a:solidFill>
                  <a:schemeClr val="tx1"/>
                </a:solidFill>
                <a:cs typeface="B Mitra" panose="00000400000000000000" pitchFamily="2" charset="-78"/>
              </a:rPr>
              <a:t>1: قادر است به تنهایی و کامل حمام کند یا تنها برای یک قسمت بدن (پشت،</a:t>
            </a:r>
            <a:r>
              <a:rPr lang="en-US" sz="3200" dirty="0">
                <a:solidFill>
                  <a:schemeClr val="tx1"/>
                </a:solidFill>
                <a:cs typeface="B Mitra" panose="00000400000000000000" pitchFamily="2" charset="-78"/>
              </a:rPr>
              <a:t> </a:t>
            </a:r>
            <a:r>
              <a:rPr lang="ar-SA" sz="3200" dirty="0">
                <a:solidFill>
                  <a:schemeClr val="tx1"/>
                </a:solidFill>
                <a:cs typeface="B Mitra" panose="00000400000000000000" pitchFamily="2" charset="-78"/>
              </a:rPr>
              <a:t>ناحیه تناسلی و انتهاها) به کمک نیاز دارد</a:t>
            </a:r>
            <a:r>
              <a:rPr lang="fa-IR" sz="3200" dirty="0">
                <a:solidFill>
                  <a:schemeClr val="tx1"/>
                </a:solidFill>
                <a:cs typeface="B Mitra" panose="00000400000000000000" pitchFamily="2" charset="-78"/>
              </a:rPr>
              <a:t>؟</a:t>
            </a:r>
            <a:endParaRPr lang="en-US" sz="3200" dirty="0">
              <a:solidFill>
                <a:schemeClr val="tx1"/>
              </a:solidFill>
              <a:cs typeface="B Mitra" panose="00000400000000000000" pitchFamily="2" charset="-78"/>
            </a:endParaRPr>
          </a:p>
          <a:p>
            <a:pPr algn="justLow" rtl="1">
              <a:lnSpc>
                <a:spcPct val="115000"/>
              </a:lnSpc>
              <a:spcBef>
                <a:spcPts val="0"/>
              </a:spcBef>
            </a:pPr>
            <a:r>
              <a:rPr lang="fa-IR" sz="3200" dirty="0">
                <a:solidFill>
                  <a:schemeClr val="tx1"/>
                </a:solidFill>
                <a:cs typeface="B Mitra" panose="00000400000000000000" pitchFamily="2" charset="-78"/>
              </a:rPr>
              <a:t> </a:t>
            </a:r>
            <a:r>
              <a:rPr lang="ar-SA" sz="3200" dirty="0">
                <a:solidFill>
                  <a:schemeClr val="tx1"/>
                </a:solidFill>
                <a:cs typeface="B Mitra" panose="00000400000000000000" pitchFamily="2" charset="-78"/>
              </a:rPr>
              <a:t>0: برای بیش از یک قسمت از بدن، وارد یا خارج شدن از زیر دوش یا وان به کمک نیاز دارد و یا به حمام کامل نیاز دارد. </a:t>
            </a:r>
            <a:endParaRPr lang="en-US" sz="3200" dirty="0">
              <a:solidFill>
                <a:schemeClr val="tx1"/>
              </a:solidFill>
              <a:ea typeface="Calibri"/>
              <a:cs typeface="B Mitra" panose="00000400000000000000" pitchFamily="2" charset="-78"/>
            </a:endParaRPr>
          </a:p>
          <a:p>
            <a:endParaRPr lang="en-US" dirty="0"/>
          </a:p>
        </p:txBody>
      </p:sp>
    </p:spTree>
    <p:extLst>
      <p:ext uri="{BB962C8B-B14F-4D97-AF65-F5344CB8AC3E}">
        <p14:creationId xmlns:p14="http://schemas.microsoft.com/office/powerpoint/2010/main" val="18630806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0" marR="0" algn="ctr" rtl="1">
              <a:lnSpc>
                <a:spcPct val="115000"/>
              </a:lnSpc>
              <a:spcAft>
                <a:spcPts val="0"/>
              </a:spcAft>
            </a:pPr>
            <a:r>
              <a:rPr lang="ar-SA" b="1" dirty="0">
                <a:solidFill>
                  <a:schemeClr val="tx1"/>
                </a:solidFill>
                <a:cs typeface="B Mitra" panose="00000400000000000000" pitchFamily="2" charset="-78"/>
              </a:rPr>
              <a:t>لباس پوشیدن، درآوردن</a:t>
            </a:r>
            <a:endParaRPr lang="en-US" b="1" dirty="0">
              <a:solidFill>
                <a:schemeClr val="tx1"/>
              </a:solidFill>
              <a:cs typeface="B Mitra" panose="00000400000000000000" pitchFamily="2" charset="-78"/>
            </a:endParaRPr>
          </a:p>
        </p:txBody>
      </p:sp>
      <p:sp>
        <p:nvSpPr>
          <p:cNvPr id="4" name="Content Placeholder 3"/>
          <p:cNvSpPr>
            <a:spLocks noGrp="1"/>
          </p:cNvSpPr>
          <p:nvPr>
            <p:ph idx="10"/>
          </p:nvPr>
        </p:nvSpPr>
        <p:spPr>
          <a:xfrm>
            <a:off x="1976014" y="884467"/>
            <a:ext cx="6926809" cy="3919532"/>
          </a:xfrm>
        </p:spPr>
        <p:txBody>
          <a:bodyPr>
            <a:normAutofit/>
          </a:bodyPr>
          <a:lstStyle/>
          <a:p>
            <a:pPr algn="justLow" rtl="1">
              <a:lnSpc>
                <a:spcPct val="115000"/>
              </a:lnSpc>
              <a:spcBef>
                <a:spcPts val="0"/>
              </a:spcBef>
            </a:pPr>
            <a:r>
              <a:rPr lang="ar-SA" sz="3600" dirty="0">
                <a:solidFill>
                  <a:schemeClr val="tx1"/>
                </a:solidFill>
                <a:cs typeface="B Mitra" panose="00000400000000000000" pitchFamily="2" charset="-78"/>
              </a:rPr>
              <a:t>1: به تنهایی قادر به برداشتن لباس از کمد، پوشیدن</a:t>
            </a:r>
            <a:r>
              <a:rPr lang="fa-IR" sz="3600" dirty="0">
                <a:solidFill>
                  <a:schemeClr val="tx1"/>
                </a:solidFill>
                <a:cs typeface="B Mitra" panose="00000400000000000000" pitchFamily="2" charset="-78"/>
              </a:rPr>
              <a:t> </a:t>
            </a:r>
            <a:r>
              <a:rPr lang="ar-SA" sz="3600" dirty="0">
                <a:solidFill>
                  <a:schemeClr val="tx1"/>
                </a:solidFill>
                <a:cs typeface="B Mitra" panose="00000400000000000000" pitchFamily="2" charset="-78"/>
              </a:rPr>
              <a:t>و درآوردن</a:t>
            </a:r>
            <a:r>
              <a:rPr lang="fa-IR" sz="3600" dirty="0">
                <a:solidFill>
                  <a:schemeClr val="tx1"/>
                </a:solidFill>
                <a:cs typeface="B Mitra" panose="00000400000000000000" pitchFamily="2" charset="-78"/>
              </a:rPr>
              <a:t> </a:t>
            </a:r>
            <a:r>
              <a:rPr lang="ar-SA" sz="3600" dirty="0">
                <a:solidFill>
                  <a:schemeClr val="tx1"/>
                </a:solidFill>
                <a:cs typeface="B Mitra" panose="00000400000000000000" pitchFamily="2" charset="-78"/>
              </a:rPr>
              <a:t>و بستن کمربند و ... می باشد (</a:t>
            </a:r>
            <a:r>
              <a:rPr lang="ar-SA" sz="3200" b="1" u="sng" dirty="0">
                <a:solidFill>
                  <a:schemeClr val="tx1"/>
                </a:solidFill>
                <a:cs typeface="B Mitra" panose="00000400000000000000" pitchFamily="2" charset="-78"/>
              </a:rPr>
              <a:t>بند کفش مستثنی </a:t>
            </a:r>
            <a:r>
              <a:rPr lang="ar-SA" sz="3600" dirty="0">
                <a:solidFill>
                  <a:schemeClr val="tx1"/>
                </a:solidFill>
                <a:cs typeface="B Mitra" panose="00000400000000000000" pitchFamily="2" charset="-78"/>
              </a:rPr>
              <a:t>است.)</a:t>
            </a:r>
            <a:endParaRPr lang="en-US" sz="3600" dirty="0">
              <a:solidFill>
                <a:schemeClr val="tx1"/>
              </a:solidFill>
              <a:cs typeface="B Mitra" panose="00000400000000000000" pitchFamily="2" charset="-78"/>
            </a:endParaRPr>
          </a:p>
          <a:p>
            <a:pPr algn="justLow" rtl="1">
              <a:lnSpc>
                <a:spcPct val="115000"/>
              </a:lnSpc>
              <a:spcBef>
                <a:spcPts val="0"/>
              </a:spcBef>
            </a:pPr>
            <a:r>
              <a:rPr lang="ar-SA" sz="3600" dirty="0">
                <a:solidFill>
                  <a:schemeClr val="tx1"/>
                </a:solidFill>
                <a:cs typeface="B Mitra" panose="00000400000000000000" pitchFamily="2" charset="-78"/>
              </a:rPr>
              <a:t> 0: برای قسمتی از لباس پوشیدن و یا به طور</a:t>
            </a:r>
            <a:r>
              <a:rPr lang="fa-IR" sz="3600" dirty="0">
                <a:solidFill>
                  <a:schemeClr val="tx1"/>
                </a:solidFill>
                <a:cs typeface="B Mitra" panose="00000400000000000000" pitchFamily="2" charset="-78"/>
              </a:rPr>
              <a:t> </a:t>
            </a:r>
            <a:r>
              <a:rPr lang="ar-SA" sz="3600" dirty="0">
                <a:solidFill>
                  <a:schemeClr val="tx1"/>
                </a:solidFill>
                <a:cs typeface="B Mitra" panose="00000400000000000000" pitchFamily="2" charset="-78"/>
              </a:rPr>
              <a:t>کامل نیاز به کمک دارد.</a:t>
            </a:r>
            <a:endParaRPr lang="en-US" sz="3600" dirty="0">
              <a:solidFill>
                <a:schemeClr val="tx1"/>
              </a:solidFill>
              <a:ea typeface="Calibri"/>
              <a:cs typeface="B Mitra" panose="00000400000000000000" pitchFamily="2" charset="-78"/>
            </a:endParaRPr>
          </a:p>
          <a:p>
            <a:endParaRPr lang="en-US" dirty="0"/>
          </a:p>
        </p:txBody>
      </p:sp>
    </p:spTree>
    <p:extLst>
      <p:ext uri="{BB962C8B-B14F-4D97-AF65-F5344CB8AC3E}">
        <p14:creationId xmlns:p14="http://schemas.microsoft.com/office/powerpoint/2010/main" val="20809839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017" y="433880"/>
            <a:ext cx="9144000" cy="458115"/>
          </a:xfrm>
        </p:spPr>
        <p:txBody>
          <a:bodyPr>
            <a:normAutofit fontScale="90000"/>
          </a:bodyPr>
          <a:lstStyle/>
          <a:p>
            <a:pPr algn="ctr" rtl="1">
              <a:lnSpc>
                <a:spcPct val="115000"/>
              </a:lnSpc>
            </a:pPr>
            <a:r>
              <a:rPr lang="ar-SA" sz="4900" b="1" dirty="0">
                <a:solidFill>
                  <a:schemeClr val="tx1"/>
                </a:solidFill>
                <a:cs typeface="B Mitra" panose="00000400000000000000" pitchFamily="2" charset="-78"/>
              </a:rPr>
              <a:t>توالت رفتن</a:t>
            </a:r>
            <a:r>
              <a:rPr lang="en-US" sz="4900" b="1" dirty="0">
                <a:solidFill>
                  <a:schemeClr val="tx1"/>
                </a:solidFill>
                <a:cs typeface="B Mitra" panose="00000400000000000000" pitchFamily="2" charset="-78"/>
              </a:rPr>
              <a:t/>
            </a:r>
            <a:br>
              <a:rPr lang="en-US" sz="4900" b="1" dirty="0">
                <a:solidFill>
                  <a:schemeClr val="tx1"/>
                </a:solidFill>
                <a:cs typeface="B Mitra" panose="00000400000000000000" pitchFamily="2" charset="-78"/>
              </a:rPr>
            </a:br>
            <a:endParaRPr lang="en-US" sz="4900" b="1" dirty="0">
              <a:solidFill>
                <a:schemeClr val="tx1"/>
              </a:solidFill>
              <a:cs typeface="B Mitra" panose="00000400000000000000" pitchFamily="2" charset="-78"/>
            </a:endParaRPr>
          </a:p>
        </p:txBody>
      </p:sp>
      <p:sp>
        <p:nvSpPr>
          <p:cNvPr id="4" name="Content Placeholder 3"/>
          <p:cNvSpPr>
            <a:spLocks noGrp="1"/>
          </p:cNvSpPr>
          <p:nvPr>
            <p:ph idx="10"/>
          </p:nvPr>
        </p:nvSpPr>
        <p:spPr>
          <a:xfrm>
            <a:off x="1976014" y="891995"/>
            <a:ext cx="6926809" cy="3912003"/>
          </a:xfrm>
        </p:spPr>
        <p:txBody>
          <a:bodyPr vert="horz" lIns="396000" tIns="45720" rIns="91440" bIns="45720" rtlCol="0" anchor="t">
            <a:normAutofit/>
          </a:bodyPr>
          <a:lstStyle/>
          <a:p>
            <a:pPr algn="justLow" rtl="1">
              <a:lnSpc>
                <a:spcPct val="115000"/>
              </a:lnSpc>
              <a:spcBef>
                <a:spcPts val="0"/>
              </a:spcBef>
            </a:pPr>
            <a:r>
              <a:rPr lang="ar-SA" sz="3600" dirty="0">
                <a:solidFill>
                  <a:schemeClr val="tx1"/>
                </a:solidFill>
                <a:cs typeface="B Mitra" panose="00000400000000000000" pitchFamily="2" charset="-78"/>
              </a:rPr>
              <a:t>1: قادر است به توالت رفته، کارش را انجام داده، شستشو کند، لباس هایش</a:t>
            </a:r>
            <a:r>
              <a:rPr lang="fa-IR" sz="3600" dirty="0">
                <a:solidFill>
                  <a:schemeClr val="tx1"/>
                </a:solidFill>
                <a:cs typeface="B Mitra" panose="00000400000000000000" pitchFamily="2" charset="-78"/>
              </a:rPr>
              <a:t> </a:t>
            </a:r>
            <a:r>
              <a:rPr lang="ar-SA" sz="3600" dirty="0">
                <a:solidFill>
                  <a:schemeClr val="tx1"/>
                </a:solidFill>
                <a:cs typeface="B Mitra" panose="00000400000000000000" pitchFamily="2" charset="-78"/>
              </a:rPr>
              <a:t>را بپوشد و خارج شود.</a:t>
            </a:r>
            <a:endParaRPr lang="en-US" sz="3600" dirty="0">
              <a:solidFill>
                <a:schemeClr val="tx1"/>
              </a:solidFill>
              <a:cs typeface="B Mitra" panose="00000400000000000000" pitchFamily="2" charset="-78"/>
            </a:endParaRPr>
          </a:p>
          <a:p>
            <a:pPr algn="justLow" rtl="1">
              <a:lnSpc>
                <a:spcPct val="115000"/>
              </a:lnSpc>
              <a:spcBef>
                <a:spcPts val="0"/>
              </a:spcBef>
            </a:pPr>
            <a:r>
              <a:rPr lang="ar-SA" sz="3600" dirty="0">
                <a:solidFill>
                  <a:schemeClr val="tx1"/>
                </a:solidFill>
                <a:cs typeface="B Mitra" panose="00000400000000000000" pitchFamily="2" charset="-78"/>
              </a:rPr>
              <a:t> 0: برای رفتن به توالت و انجام کارها و شستشو و ... به کمک نیاز داشته و یا از لگن یا پوشک استفاده می کند.</a:t>
            </a:r>
            <a:endParaRPr lang="en-US" sz="3600" dirty="0">
              <a:solidFill>
                <a:schemeClr val="tx1"/>
              </a:solidFill>
              <a:cs typeface="B Mitra" panose="00000400000000000000" pitchFamily="2" charset="-78"/>
            </a:endParaRPr>
          </a:p>
          <a:p>
            <a:pPr algn="justLow" rtl="1">
              <a:lnSpc>
                <a:spcPct val="115000"/>
              </a:lnSpc>
              <a:spcBef>
                <a:spcPts val="0"/>
              </a:spcBef>
            </a:pPr>
            <a:endParaRPr lang="en-US" sz="3600" dirty="0">
              <a:solidFill>
                <a:schemeClr val="tx1"/>
              </a:solidFill>
              <a:cs typeface="B Mitra" panose="00000400000000000000" pitchFamily="2" charset="-78"/>
            </a:endParaRPr>
          </a:p>
        </p:txBody>
      </p:sp>
    </p:spTree>
    <p:extLst>
      <p:ext uri="{BB962C8B-B14F-4D97-AF65-F5344CB8AC3E}">
        <p14:creationId xmlns:p14="http://schemas.microsoft.com/office/powerpoint/2010/main" val="345976689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39114"/>
            <a:ext cx="9144000" cy="1210996"/>
          </a:xfrm>
        </p:spPr>
        <p:txBody>
          <a:bodyPr>
            <a:normAutofit fontScale="90000"/>
          </a:bodyPr>
          <a:lstStyle/>
          <a:p>
            <a:pPr algn="ctr"/>
            <a:r>
              <a:rPr lang="ar-SA" sz="4900" b="1" dirty="0">
                <a:solidFill>
                  <a:schemeClr val="tx1"/>
                </a:solidFill>
                <a:cs typeface="B Mitra" panose="00000400000000000000" pitchFamily="2" charset="-78"/>
              </a:rPr>
              <a:t>جابجا شدن در منزل</a:t>
            </a:r>
            <a:r>
              <a:rPr lang="en-US" dirty="0">
                <a:ea typeface="Calibri"/>
                <a:cs typeface="B Mitra" panose="00000400000000000000" pitchFamily="2" charset="-78"/>
              </a:rPr>
              <a:t/>
            </a:r>
            <a:br>
              <a:rPr lang="en-US" dirty="0">
                <a:ea typeface="Calibri"/>
                <a:cs typeface="B Mitra" panose="00000400000000000000" pitchFamily="2" charset="-78"/>
              </a:rPr>
            </a:br>
            <a:endParaRPr lang="en-US" dirty="0"/>
          </a:p>
        </p:txBody>
      </p:sp>
      <p:sp>
        <p:nvSpPr>
          <p:cNvPr id="4" name="Content Placeholder 3"/>
          <p:cNvSpPr>
            <a:spLocks noGrp="1"/>
          </p:cNvSpPr>
          <p:nvPr>
            <p:ph idx="10"/>
          </p:nvPr>
        </p:nvSpPr>
        <p:spPr>
          <a:xfrm>
            <a:off x="1823309" y="891995"/>
            <a:ext cx="7177135" cy="3912003"/>
          </a:xfrm>
        </p:spPr>
        <p:txBody>
          <a:bodyPr vert="horz" lIns="396000" tIns="45720" rIns="91440" bIns="45720" rtlCol="0" anchor="t">
            <a:normAutofit/>
          </a:bodyPr>
          <a:lstStyle/>
          <a:p>
            <a:pPr algn="justLow" rtl="1">
              <a:lnSpc>
                <a:spcPct val="115000"/>
              </a:lnSpc>
              <a:spcBef>
                <a:spcPts val="0"/>
              </a:spcBef>
            </a:pPr>
            <a:r>
              <a:rPr lang="ar-SA" sz="3600" dirty="0">
                <a:solidFill>
                  <a:schemeClr val="tx1"/>
                </a:solidFill>
                <a:cs typeface="B Mitra" panose="00000400000000000000" pitchFamily="2" charset="-78"/>
              </a:rPr>
              <a:t>1: قادر است به تنهایی</a:t>
            </a:r>
            <a:r>
              <a:rPr lang="fa-IR" sz="3600" dirty="0">
                <a:solidFill>
                  <a:schemeClr val="tx1"/>
                </a:solidFill>
                <a:cs typeface="B Mitra" panose="00000400000000000000" pitchFamily="2" charset="-78"/>
              </a:rPr>
              <a:t> </a:t>
            </a:r>
            <a:r>
              <a:rPr lang="ar-SA" sz="3600" dirty="0">
                <a:solidFill>
                  <a:schemeClr val="tx1"/>
                </a:solidFill>
                <a:cs typeface="B Mitra" panose="00000400000000000000" pitchFamily="2" charset="-78"/>
              </a:rPr>
              <a:t>و یا با کمک ابزار (عصا) در صندلی و رختخواب جابه جا شود.</a:t>
            </a:r>
            <a:endParaRPr lang="en-US" sz="3600" dirty="0">
              <a:solidFill>
                <a:schemeClr val="tx1"/>
              </a:solidFill>
              <a:cs typeface="B Mitra" panose="00000400000000000000" pitchFamily="2" charset="-78"/>
            </a:endParaRPr>
          </a:p>
          <a:p>
            <a:pPr algn="justLow" rtl="1">
              <a:lnSpc>
                <a:spcPct val="115000"/>
              </a:lnSpc>
              <a:spcBef>
                <a:spcPts val="0"/>
              </a:spcBef>
            </a:pPr>
            <a:r>
              <a:rPr lang="ar-SA" sz="3600" dirty="0">
                <a:solidFill>
                  <a:schemeClr val="tx1"/>
                </a:solidFill>
                <a:cs typeface="B Mitra" panose="00000400000000000000" pitchFamily="2" charset="-78"/>
              </a:rPr>
              <a:t> 0: برای جابجایی از رختخواب به صندلی نیاز به کمک فرد دیگر دارد یا کلا قادر به جابه جا شدن نیست.</a:t>
            </a:r>
            <a:endParaRPr lang="en-US" sz="3600" dirty="0">
              <a:solidFill>
                <a:schemeClr val="tx1"/>
              </a:solidFill>
              <a:cs typeface="B Mitra" panose="00000400000000000000" pitchFamily="2" charset="-78"/>
            </a:endParaRPr>
          </a:p>
        </p:txBody>
      </p:sp>
    </p:spTree>
    <p:extLst>
      <p:ext uri="{BB962C8B-B14F-4D97-AF65-F5344CB8AC3E}">
        <p14:creationId xmlns:p14="http://schemas.microsoft.com/office/powerpoint/2010/main" val="3489049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176" y="281175"/>
            <a:ext cx="9144000" cy="884466"/>
          </a:xfrm>
        </p:spPr>
        <p:txBody>
          <a:bodyPr>
            <a:normAutofit fontScale="90000"/>
          </a:bodyPr>
          <a:lstStyle/>
          <a:p>
            <a:pPr marL="0" marR="0" algn="ctr" rtl="1">
              <a:lnSpc>
                <a:spcPct val="115000"/>
              </a:lnSpc>
              <a:spcBef>
                <a:spcPts val="0"/>
              </a:spcBef>
              <a:spcAft>
                <a:spcPts val="0"/>
              </a:spcAft>
            </a:pPr>
            <a:r>
              <a:rPr lang="fa-IR" dirty="0" smtClean="0">
                <a:solidFill>
                  <a:schemeClr val="tx1"/>
                </a:solidFill>
                <a:cs typeface="B Mitra" panose="00000400000000000000" pitchFamily="2" charset="-78"/>
              </a:rPr>
              <a:t/>
            </a:r>
            <a:br>
              <a:rPr lang="fa-IR" dirty="0" smtClean="0">
                <a:solidFill>
                  <a:schemeClr val="tx1"/>
                </a:solidFill>
                <a:cs typeface="B Mitra" panose="00000400000000000000" pitchFamily="2" charset="-78"/>
              </a:rPr>
            </a:br>
            <a:r>
              <a:rPr lang="ar-SA" b="1" dirty="0">
                <a:solidFill>
                  <a:schemeClr val="tx1"/>
                </a:solidFill>
                <a:cs typeface="B Mitra" panose="00000400000000000000" pitchFamily="2" charset="-78"/>
              </a:rPr>
              <a:t>اختیار داشتن(ادرار/ مدفوع)</a:t>
            </a:r>
            <a:r>
              <a:rPr lang="en-US" sz="4000" dirty="0">
                <a:solidFill>
                  <a:schemeClr val="tx1"/>
                </a:solidFill>
                <a:ea typeface="Calibri"/>
                <a:cs typeface="B Mitra" panose="00000400000000000000" pitchFamily="2" charset="-78"/>
              </a:rPr>
              <a:t/>
            </a:r>
            <a:br>
              <a:rPr lang="en-US" sz="4000" dirty="0">
                <a:solidFill>
                  <a:schemeClr val="tx1"/>
                </a:solidFill>
                <a:ea typeface="Calibri"/>
                <a:cs typeface="B Mitra" panose="00000400000000000000" pitchFamily="2" charset="-78"/>
              </a:rPr>
            </a:br>
            <a:endParaRPr lang="en-US" sz="4000" dirty="0">
              <a:solidFill>
                <a:schemeClr val="tx1"/>
              </a:solidFill>
            </a:endParaRPr>
          </a:p>
        </p:txBody>
      </p:sp>
      <p:sp>
        <p:nvSpPr>
          <p:cNvPr id="4" name="Content Placeholder 3"/>
          <p:cNvSpPr>
            <a:spLocks noGrp="1"/>
          </p:cNvSpPr>
          <p:nvPr>
            <p:ph idx="10"/>
          </p:nvPr>
        </p:nvSpPr>
        <p:spPr>
          <a:xfrm>
            <a:off x="405880" y="1502815"/>
            <a:ext cx="8496944" cy="3301183"/>
          </a:xfrm>
        </p:spPr>
        <p:txBody>
          <a:bodyPr vert="horz" lIns="396000" tIns="45720" rIns="91440" bIns="45720" rtlCol="0" anchor="t">
            <a:normAutofit/>
          </a:bodyPr>
          <a:lstStyle/>
          <a:p>
            <a:pPr algn="justLow" rtl="1">
              <a:lnSpc>
                <a:spcPct val="115000"/>
              </a:lnSpc>
              <a:spcBef>
                <a:spcPts val="0"/>
              </a:spcBef>
            </a:pPr>
            <a:r>
              <a:rPr lang="ar-SA" sz="3600" dirty="0">
                <a:solidFill>
                  <a:schemeClr val="tx1"/>
                </a:solidFill>
                <a:cs typeface="B Mitra" panose="00000400000000000000" pitchFamily="2" charset="-78"/>
              </a:rPr>
              <a:t>1: اختیار کامل ادرار و مدفوع خود را دارد.</a:t>
            </a:r>
            <a:endParaRPr lang="en-US" sz="3600" dirty="0">
              <a:solidFill>
                <a:schemeClr val="tx1"/>
              </a:solidFill>
              <a:cs typeface="B Mitra" panose="00000400000000000000" pitchFamily="2" charset="-78"/>
            </a:endParaRPr>
          </a:p>
          <a:p>
            <a:pPr algn="justLow" rtl="1">
              <a:lnSpc>
                <a:spcPct val="115000"/>
              </a:lnSpc>
              <a:spcBef>
                <a:spcPts val="0"/>
              </a:spcBef>
            </a:pPr>
            <a:r>
              <a:rPr lang="ar-SA" sz="3600" dirty="0">
                <a:solidFill>
                  <a:schemeClr val="tx1"/>
                </a:solidFill>
                <a:cs typeface="B Mitra" panose="00000400000000000000" pitchFamily="2" charset="-78"/>
              </a:rPr>
              <a:t> 0: بی اختیاری کامل یا نسبی ادرار و مدفوع دارد.</a:t>
            </a:r>
            <a:endParaRPr lang="en-US" sz="3600" dirty="0">
              <a:solidFill>
                <a:schemeClr val="tx1"/>
              </a:solidFill>
              <a:cs typeface="B Mitra" panose="00000400000000000000" pitchFamily="2" charset="-78"/>
            </a:endParaRPr>
          </a:p>
          <a:p>
            <a:pPr algn="justLow" rtl="1">
              <a:lnSpc>
                <a:spcPct val="115000"/>
              </a:lnSpc>
              <a:spcBef>
                <a:spcPts val="0"/>
              </a:spcBef>
            </a:pPr>
            <a:endParaRPr lang="en-US" sz="3600" dirty="0">
              <a:solidFill>
                <a:schemeClr val="tx1"/>
              </a:solidFill>
              <a:cs typeface="B Mitra" panose="00000400000000000000" pitchFamily="2" charset="-78"/>
            </a:endParaRPr>
          </a:p>
        </p:txBody>
      </p:sp>
    </p:spTree>
    <p:extLst>
      <p:ext uri="{BB962C8B-B14F-4D97-AF65-F5344CB8AC3E}">
        <p14:creationId xmlns:p14="http://schemas.microsoft.com/office/powerpoint/2010/main" val="669088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176" y="281175"/>
            <a:ext cx="9144000" cy="884466"/>
          </a:xfrm>
        </p:spPr>
        <p:txBody>
          <a:bodyPr vert="horz" lIns="91440" tIns="45720" rIns="91440" bIns="45720" rtlCol="0" anchor="ctr">
            <a:normAutofit fontScale="90000"/>
          </a:bodyPr>
          <a:lstStyle/>
          <a:p>
            <a:pPr algn="ctr" rtl="1">
              <a:lnSpc>
                <a:spcPct val="115000"/>
              </a:lnSpc>
              <a:spcBef>
                <a:spcPts val="0"/>
              </a:spcBef>
            </a:pPr>
            <a:r>
              <a:rPr lang="fa-IR" dirty="0">
                <a:solidFill>
                  <a:schemeClr val="tx1"/>
                </a:solidFill>
                <a:cs typeface="B Mitra" panose="00000400000000000000" pitchFamily="2" charset="-78"/>
              </a:rPr>
              <a:t/>
            </a:r>
            <a:br>
              <a:rPr lang="fa-IR" dirty="0">
                <a:solidFill>
                  <a:schemeClr val="tx1"/>
                </a:solidFill>
                <a:cs typeface="B Mitra" panose="00000400000000000000" pitchFamily="2" charset="-78"/>
              </a:rPr>
            </a:br>
            <a:r>
              <a:rPr lang="ar-SA" b="1" dirty="0">
                <a:solidFill>
                  <a:schemeClr val="tx1"/>
                </a:solidFill>
                <a:cs typeface="B Mitra" panose="00000400000000000000" pitchFamily="2" charset="-78"/>
              </a:rPr>
              <a:t>غذا خوردن</a:t>
            </a:r>
            <a:r>
              <a:rPr lang="en-US" dirty="0">
                <a:solidFill>
                  <a:schemeClr val="tx1"/>
                </a:solidFill>
                <a:cs typeface="B Mitra" panose="00000400000000000000" pitchFamily="2" charset="-78"/>
              </a:rPr>
              <a:t/>
            </a:r>
            <a:br>
              <a:rPr lang="en-US" dirty="0">
                <a:solidFill>
                  <a:schemeClr val="tx1"/>
                </a:solidFill>
                <a:cs typeface="B Mitra" panose="00000400000000000000" pitchFamily="2" charset="-78"/>
              </a:rPr>
            </a:br>
            <a:r>
              <a:rPr lang="en-US" dirty="0">
                <a:solidFill>
                  <a:schemeClr val="tx1"/>
                </a:solidFill>
                <a:cs typeface="B Mitra" panose="00000400000000000000" pitchFamily="2" charset="-78"/>
              </a:rPr>
              <a:t/>
            </a:r>
            <a:br>
              <a:rPr lang="en-US" dirty="0">
                <a:solidFill>
                  <a:schemeClr val="tx1"/>
                </a:solidFill>
                <a:cs typeface="B Mitra" panose="00000400000000000000" pitchFamily="2" charset="-78"/>
              </a:rPr>
            </a:br>
            <a:endParaRPr lang="en-US" dirty="0">
              <a:solidFill>
                <a:schemeClr val="tx1"/>
              </a:solidFill>
              <a:cs typeface="B Mitra" panose="00000400000000000000" pitchFamily="2" charset="-78"/>
            </a:endParaRPr>
          </a:p>
        </p:txBody>
      </p:sp>
      <p:sp>
        <p:nvSpPr>
          <p:cNvPr id="4" name="Content Placeholder 3"/>
          <p:cNvSpPr>
            <a:spLocks noGrp="1"/>
          </p:cNvSpPr>
          <p:nvPr>
            <p:ph idx="10"/>
          </p:nvPr>
        </p:nvSpPr>
        <p:spPr>
          <a:xfrm>
            <a:off x="1823310" y="739291"/>
            <a:ext cx="7079514" cy="4064708"/>
          </a:xfrm>
        </p:spPr>
        <p:txBody>
          <a:bodyPr vert="horz" lIns="396000" tIns="45720" rIns="91440" bIns="45720" rtlCol="0" anchor="t">
            <a:normAutofit/>
          </a:bodyPr>
          <a:lstStyle/>
          <a:p>
            <a:pPr algn="justLow" rtl="1">
              <a:lnSpc>
                <a:spcPct val="115000"/>
              </a:lnSpc>
              <a:spcBef>
                <a:spcPts val="0"/>
              </a:spcBef>
            </a:pPr>
            <a:r>
              <a:rPr lang="ar-SA" sz="3600" dirty="0">
                <a:solidFill>
                  <a:schemeClr val="tx1"/>
                </a:solidFill>
                <a:cs typeface="B Mitra" panose="00000400000000000000" pitchFamily="2" charset="-78"/>
              </a:rPr>
              <a:t>1: قادر است به تنهایی غذا بخورد به طوری که بدون کمک غذا را از بشقاب به دهان بگذارد.</a:t>
            </a:r>
            <a:r>
              <a:rPr lang="fa-IR" sz="3600" dirty="0">
                <a:solidFill>
                  <a:schemeClr val="tx1"/>
                </a:solidFill>
                <a:cs typeface="B Mitra" panose="00000400000000000000" pitchFamily="2" charset="-78"/>
              </a:rPr>
              <a:t> ممکن است </a:t>
            </a:r>
            <a:r>
              <a:rPr lang="ar-SA" sz="3600" dirty="0">
                <a:solidFill>
                  <a:schemeClr val="tx1"/>
                </a:solidFill>
                <a:cs typeface="B Mitra" panose="00000400000000000000" pitchFamily="2" charset="-78"/>
              </a:rPr>
              <a:t>غذا را با کمک </a:t>
            </a:r>
            <a:r>
              <a:rPr lang="ar-SA" sz="3600" dirty="0" smtClean="0">
                <a:solidFill>
                  <a:schemeClr val="tx1"/>
                </a:solidFill>
                <a:cs typeface="B Mitra" panose="00000400000000000000" pitchFamily="2" charset="-78"/>
              </a:rPr>
              <a:t>دیگران </a:t>
            </a:r>
            <a:r>
              <a:rPr lang="ar-SA" sz="3600" dirty="0">
                <a:solidFill>
                  <a:schemeClr val="tx1"/>
                </a:solidFill>
                <a:cs typeface="B Mitra" panose="00000400000000000000" pitchFamily="2" charset="-78"/>
              </a:rPr>
              <a:t>تهیه نماید.</a:t>
            </a:r>
            <a:endParaRPr lang="en-US" sz="3600" dirty="0">
              <a:solidFill>
                <a:schemeClr val="tx1"/>
              </a:solidFill>
              <a:cs typeface="B Mitra" panose="00000400000000000000" pitchFamily="2" charset="-78"/>
            </a:endParaRPr>
          </a:p>
          <a:p>
            <a:pPr algn="justLow" rtl="1">
              <a:lnSpc>
                <a:spcPct val="115000"/>
              </a:lnSpc>
              <a:spcBef>
                <a:spcPts val="0"/>
              </a:spcBef>
            </a:pPr>
            <a:r>
              <a:rPr lang="fa-IR" sz="3600" dirty="0">
                <a:solidFill>
                  <a:schemeClr val="tx1"/>
                </a:solidFill>
                <a:cs typeface="B Mitra" panose="00000400000000000000" pitchFamily="2" charset="-78"/>
              </a:rPr>
              <a:t> </a:t>
            </a:r>
            <a:r>
              <a:rPr lang="ar-SA" sz="3600" dirty="0">
                <a:solidFill>
                  <a:schemeClr val="tx1"/>
                </a:solidFill>
                <a:cs typeface="B Mitra" panose="00000400000000000000" pitchFamily="2" charset="-78"/>
              </a:rPr>
              <a:t>0: نیاز به کمک جزیی (مانند بریدن قطعه های غذا یا تکه کردن نان)  یا کامل برای غذا خوردن دارد.                         </a:t>
            </a:r>
            <a:endParaRPr lang="en-US" sz="3600" dirty="0">
              <a:solidFill>
                <a:schemeClr val="tx1"/>
              </a:solidFill>
              <a:cs typeface="B Mitra" panose="00000400000000000000" pitchFamily="2" charset="-78"/>
            </a:endParaRPr>
          </a:p>
          <a:p>
            <a:pPr algn="justLow" rtl="1">
              <a:lnSpc>
                <a:spcPct val="115000"/>
              </a:lnSpc>
              <a:spcBef>
                <a:spcPts val="0"/>
              </a:spcBef>
            </a:pPr>
            <a:endParaRPr lang="en-US" sz="3600" dirty="0">
              <a:solidFill>
                <a:schemeClr val="tx1"/>
              </a:solidFill>
              <a:cs typeface="B Mitra" panose="00000400000000000000" pitchFamily="2" charset="-78"/>
            </a:endParaRPr>
          </a:p>
        </p:txBody>
      </p:sp>
    </p:spTree>
    <p:extLst>
      <p:ext uri="{BB962C8B-B14F-4D97-AF65-F5344CB8AC3E}">
        <p14:creationId xmlns:p14="http://schemas.microsoft.com/office/powerpoint/2010/main" val="16441706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a:p>
        </p:txBody>
      </p:sp>
      <p:pic>
        <p:nvPicPr>
          <p:cNvPr id="7170" name="Picture 2" descr="مکان های نا امن در منزل و خانه های آپارتمانی برای زمین حوردن سالمندان"/>
          <p:cNvPicPr>
            <a:picLocks noGrp="1" noChangeAspect="1" noChangeArrowheads="1"/>
          </p:cNvPicPr>
          <p:nvPr>
            <p:ph idx="10"/>
          </p:nvPr>
        </p:nvPicPr>
        <p:blipFill>
          <a:blip r:embed="rId2">
            <a:extLst>
              <a:ext uri="{28A0092B-C50C-407E-A947-70E740481C1C}">
                <a14:useLocalDpi xmlns:a14="http://schemas.microsoft.com/office/drawing/2010/main" val="0"/>
              </a:ext>
            </a:extLst>
          </a:blip>
          <a:srcRect/>
          <a:stretch>
            <a:fillRect/>
          </a:stretch>
        </p:blipFill>
        <p:spPr bwMode="auto">
          <a:xfrm>
            <a:off x="1" y="151178"/>
            <a:ext cx="9144000" cy="493436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375064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51471"/>
            <a:ext cx="9144000" cy="576064"/>
          </a:xfrm>
        </p:spPr>
        <p:txBody>
          <a:bodyPr>
            <a:normAutofit fontScale="90000"/>
          </a:bodyPr>
          <a:lstStyle/>
          <a:p>
            <a:pPr algn="ctr"/>
            <a:r>
              <a:rPr lang="ar-SA" sz="1600" dirty="0">
                <a:solidFill>
                  <a:schemeClr val="tx1"/>
                </a:solidFill>
                <a:cs typeface="B Titr" panose="00000700000000000000" pitchFamily="2" charset="-78"/>
              </a:rPr>
              <a:t>مداخلات آموزشي براي اصلاح شيوه زندگي به منظور </a:t>
            </a:r>
            <a:r>
              <a:rPr lang="en-US" sz="1600" dirty="0">
                <a:solidFill>
                  <a:schemeClr val="tx1"/>
                </a:solidFill>
                <a:cs typeface="B Titr" panose="00000700000000000000" pitchFamily="2" charset="-78"/>
              </a:rPr>
              <a:t/>
            </a:r>
            <a:br>
              <a:rPr lang="en-US" sz="1600" dirty="0">
                <a:solidFill>
                  <a:schemeClr val="tx1"/>
                </a:solidFill>
                <a:cs typeface="B Titr" panose="00000700000000000000" pitchFamily="2" charset="-78"/>
              </a:rPr>
            </a:br>
            <a:r>
              <a:rPr lang="ar-SA" sz="1600" dirty="0">
                <a:solidFill>
                  <a:schemeClr val="tx1"/>
                </a:solidFill>
                <a:cs typeface="B Titr" panose="00000700000000000000" pitchFamily="2" charset="-78"/>
              </a:rPr>
              <a:t>پیشگیری از سقوط و حفظ تعادل</a:t>
            </a:r>
            <a:endParaRPr lang="en-US" sz="2000" dirty="0">
              <a:solidFill>
                <a:schemeClr val="tx1"/>
              </a:solidFill>
            </a:endParaRPr>
          </a:p>
        </p:txBody>
      </p:sp>
      <p:sp>
        <p:nvSpPr>
          <p:cNvPr id="3" name="Content Placeholder 2"/>
          <p:cNvSpPr>
            <a:spLocks noGrp="1"/>
          </p:cNvSpPr>
          <p:nvPr>
            <p:ph idx="1"/>
          </p:nvPr>
        </p:nvSpPr>
        <p:spPr>
          <a:xfrm>
            <a:off x="467544" y="627534"/>
            <a:ext cx="8496944" cy="288032"/>
          </a:xfrm>
        </p:spPr>
        <p:txBody>
          <a:bodyPr>
            <a:normAutofit lnSpcReduction="10000"/>
          </a:bodyPr>
          <a:lstStyle/>
          <a:p>
            <a:pPr algn="r" rtl="1"/>
            <a:r>
              <a:rPr lang="ar-SA" sz="1400" dirty="0">
                <a:solidFill>
                  <a:schemeClr val="tx1"/>
                </a:solidFill>
                <a:latin typeface="Calibri"/>
                <a:ea typeface="Calibri"/>
                <a:cs typeface="B Mitra"/>
              </a:rPr>
              <a:t>تمرينات بدني مربوط به تعادل را بر اساس جلد يك كتاب مجموعه آموزشي شيوه زندگي سالم در دوره سالمندي به سالمند آموزش دهید.</a:t>
            </a:r>
            <a:endParaRPr lang="en-US" sz="1400" dirty="0">
              <a:solidFill>
                <a:schemeClr val="tx1"/>
              </a:solidFill>
            </a:endParaRPr>
          </a:p>
        </p:txBody>
      </p:sp>
      <p:graphicFrame>
        <p:nvGraphicFramePr>
          <p:cNvPr id="6" name="Content Placeholder 5"/>
          <p:cNvGraphicFramePr>
            <a:graphicFrameLocks noGrp="1"/>
          </p:cNvGraphicFramePr>
          <p:nvPr>
            <p:ph idx="10"/>
          </p:nvPr>
        </p:nvGraphicFramePr>
        <p:xfrm>
          <a:off x="179512" y="1131590"/>
          <a:ext cx="8712968" cy="3732416"/>
        </p:xfrm>
        <a:graphic>
          <a:graphicData uri="http://schemas.openxmlformats.org/drawingml/2006/table">
            <a:tbl>
              <a:tblPr rtl="1" firstRow="1" firstCol="1" bandRow="1"/>
              <a:tblGrid>
                <a:gridCol w="1687410">
                  <a:extLst>
                    <a:ext uri="{9D8B030D-6E8A-4147-A177-3AD203B41FA5}">
                      <a16:colId xmlns:a16="http://schemas.microsoft.com/office/drawing/2014/main" val="20000"/>
                    </a:ext>
                  </a:extLst>
                </a:gridCol>
                <a:gridCol w="1359620">
                  <a:extLst>
                    <a:ext uri="{9D8B030D-6E8A-4147-A177-3AD203B41FA5}">
                      <a16:colId xmlns:a16="http://schemas.microsoft.com/office/drawing/2014/main" val="20001"/>
                    </a:ext>
                  </a:extLst>
                </a:gridCol>
                <a:gridCol w="1631868">
                  <a:extLst>
                    <a:ext uri="{9D8B030D-6E8A-4147-A177-3AD203B41FA5}">
                      <a16:colId xmlns:a16="http://schemas.microsoft.com/office/drawing/2014/main" val="20002"/>
                    </a:ext>
                  </a:extLst>
                </a:gridCol>
                <a:gridCol w="2088987">
                  <a:extLst>
                    <a:ext uri="{9D8B030D-6E8A-4147-A177-3AD203B41FA5}">
                      <a16:colId xmlns:a16="http://schemas.microsoft.com/office/drawing/2014/main" val="20003"/>
                    </a:ext>
                  </a:extLst>
                </a:gridCol>
                <a:gridCol w="1945083">
                  <a:extLst>
                    <a:ext uri="{9D8B030D-6E8A-4147-A177-3AD203B41FA5}">
                      <a16:colId xmlns:a16="http://schemas.microsoft.com/office/drawing/2014/main" val="20004"/>
                    </a:ext>
                  </a:extLst>
                </a:gridCol>
              </a:tblGrid>
              <a:tr h="504056">
                <a:tc>
                  <a:txBody>
                    <a:bodyPr/>
                    <a:lstStyle/>
                    <a:p>
                      <a:pPr marL="0" marR="0" algn="ctr" rtl="1">
                        <a:lnSpc>
                          <a:spcPct val="115000"/>
                        </a:lnSpc>
                        <a:spcBef>
                          <a:spcPts val="0"/>
                        </a:spcBef>
                        <a:spcAft>
                          <a:spcPts val="0"/>
                        </a:spcAft>
                      </a:pPr>
                      <a:r>
                        <a:rPr lang="ar-SA" sz="1100" b="1" dirty="0">
                          <a:effectLst/>
                          <a:latin typeface="Calibri"/>
                          <a:ea typeface="Calibri"/>
                          <a:cs typeface="B Titr" panose="00000700000000000000" pitchFamily="2" charset="-78"/>
                        </a:rPr>
                        <a:t>پيشگيري از سقوط در راه پله</a:t>
                      </a:r>
                      <a:endParaRPr lang="en-US" sz="1100" dirty="0">
                        <a:effectLst/>
                        <a:latin typeface="Calibri"/>
                        <a:ea typeface="Calibri"/>
                        <a:cs typeface="B Titr" panose="00000700000000000000" pitchFamily="2" charset="-78"/>
                      </a:endParaRPr>
                    </a:p>
                  </a:txBody>
                  <a:tcPr marL="44717" marR="447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FC7FF"/>
                    </a:solidFill>
                  </a:tcPr>
                </a:tc>
                <a:tc>
                  <a:txBody>
                    <a:bodyPr/>
                    <a:lstStyle/>
                    <a:p>
                      <a:pPr marL="45720" marR="0" algn="ctr" rtl="1">
                        <a:lnSpc>
                          <a:spcPct val="115000"/>
                        </a:lnSpc>
                        <a:spcBef>
                          <a:spcPts val="0"/>
                        </a:spcBef>
                        <a:spcAft>
                          <a:spcPts val="0"/>
                        </a:spcAft>
                      </a:pPr>
                      <a:r>
                        <a:rPr lang="ar-SA" sz="1100" b="1" dirty="0">
                          <a:effectLst/>
                          <a:latin typeface="Calibri"/>
                          <a:ea typeface="Calibri"/>
                          <a:cs typeface="B Titr" panose="00000700000000000000" pitchFamily="2" charset="-78"/>
                        </a:rPr>
                        <a:t>پيشگيري از زمين خوردن در آشپزخانه</a:t>
                      </a:r>
                      <a:endParaRPr lang="en-US" sz="1100" dirty="0">
                        <a:effectLst/>
                        <a:latin typeface="Calibri"/>
                        <a:ea typeface="Calibri"/>
                        <a:cs typeface="B Titr" panose="00000700000000000000" pitchFamily="2" charset="-78"/>
                      </a:endParaRPr>
                    </a:p>
                  </a:txBody>
                  <a:tcPr marL="44717" marR="447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FC7FF"/>
                    </a:solidFill>
                  </a:tcPr>
                </a:tc>
                <a:tc>
                  <a:txBody>
                    <a:bodyPr/>
                    <a:lstStyle/>
                    <a:p>
                      <a:pPr marL="0" marR="0" algn="ctr" rtl="1">
                        <a:lnSpc>
                          <a:spcPct val="115000"/>
                        </a:lnSpc>
                        <a:spcBef>
                          <a:spcPts val="0"/>
                        </a:spcBef>
                        <a:spcAft>
                          <a:spcPts val="0"/>
                        </a:spcAft>
                      </a:pPr>
                      <a:r>
                        <a:rPr lang="ar-SA" sz="1100" b="1" dirty="0">
                          <a:effectLst/>
                          <a:latin typeface="Calibri"/>
                          <a:ea typeface="Calibri"/>
                          <a:cs typeface="B Titr" panose="00000700000000000000" pitchFamily="2" charset="-78"/>
                        </a:rPr>
                        <a:t>پيشگيري از زمين خوردن در حمام</a:t>
                      </a:r>
                      <a:endParaRPr lang="en-US" sz="1100" dirty="0">
                        <a:effectLst/>
                        <a:latin typeface="Calibri"/>
                        <a:ea typeface="Calibri"/>
                        <a:cs typeface="B Titr" panose="00000700000000000000" pitchFamily="2" charset="-78"/>
                      </a:endParaRPr>
                    </a:p>
                  </a:txBody>
                  <a:tcPr marL="44717" marR="447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FC7FF"/>
                    </a:solidFill>
                  </a:tcPr>
                </a:tc>
                <a:tc>
                  <a:txBody>
                    <a:bodyPr/>
                    <a:lstStyle/>
                    <a:p>
                      <a:pPr marL="0" marR="0" algn="ctr" rtl="1">
                        <a:lnSpc>
                          <a:spcPct val="115000"/>
                        </a:lnSpc>
                        <a:spcBef>
                          <a:spcPts val="0"/>
                        </a:spcBef>
                        <a:spcAft>
                          <a:spcPts val="0"/>
                        </a:spcAft>
                      </a:pPr>
                      <a:r>
                        <a:rPr lang="ar-SA" sz="1100" b="1" dirty="0">
                          <a:effectLst/>
                          <a:latin typeface="Calibri"/>
                          <a:ea typeface="Calibri"/>
                          <a:cs typeface="B Titr" panose="00000700000000000000" pitchFamily="2" charset="-78"/>
                        </a:rPr>
                        <a:t>پيشگيري از زمين خوردن در اتاق</a:t>
                      </a:r>
                      <a:endParaRPr lang="en-US" sz="1100" dirty="0">
                        <a:effectLst/>
                        <a:latin typeface="Calibri"/>
                        <a:ea typeface="Calibri"/>
                        <a:cs typeface="B Titr" panose="00000700000000000000" pitchFamily="2" charset="-78"/>
                      </a:endParaRPr>
                    </a:p>
                  </a:txBody>
                  <a:tcPr marL="44717" marR="447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FC7FF"/>
                    </a:solidFill>
                  </a:tcPr>
                </a:tc>
                <a:tc>
                  <a:txBody>
                    <a:bodyPr/>
                    <a:lstStyle/>
                    <a:p>
                      <a:pPr marL="0" marR="0" algn="ctr" rtl="1">
                        <a:lnSpc>
                          <a:spcPct val="115000"/>
                        </a:lnSpc>
                        <a:spcBef>
                          <a:spcPts val="0"/>
                        </a:spcBef>
                        <a:spcAft>
                          <a:spcPts val="0"/>
                        </a:spcAft>
                      </a:pPr>
                      <a:r>
                        <a:rPr lang="ar-SA" sz="1100" b="1" dirty="0">
                          <a:effectLst/>
                          <a:latin typeface="Calibri"/>
                          <a:ea typeface="Calibri"/>
                          <a:cs typeface="B Titr" panose="00000700000000000000" pitchFamily="2" charset="-78"/>
                        </a:rPr>
                        <a:t>اصول كلي پيشگيري از زمين خوردن و سقوط</a:t>
                      </a:r>
                      <a:endParaRPr lang="en-US" sz="1100" dirty="0">
                        <a:effectLst/>
                        <a:latin typeface="Calibri"/>
                        <a:ea typeface="Calibri"/>
                        <a:cs typeface="B Titr" panose="00000700000000000000" pitchFamily="2" charset="-78"/>
                      </a:endParaRPr>
                    </a:p>
                  </a:txBody>
                  <a:tcPr marL="44717" marR="44717"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8FC7FF"/>
                    </a:solidFill>
                  </a:tcPr>
                </a:tc>
                <a:extLst>
                  <a:ext uri="{0D108BD9-81ED-4DB2-BD59-A6C34878D82A}">
                    <a16:rowId xmlns:a16="http://schemas.microsoft.com/office/drawing/2014/main" val="10000"/>
                  </a:ext>
                </a:extLst>
              </a:tr>
              <a:tr h="406515">
                <a:tc>
                  <a:txBody>
                    <a:bodyPr/>
                    <a:lstStyle/>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ثابت كردن كف پوش پله ها به وسيلة </a:t>
                      </a:r>
                      <a:endParaRPr lang="en-US" sz="1100" dirty="0">
                        <a:effectLst/>
                        <a:latin typeface="Calibri"/>
                        <a:ea typeface="Calibri"/>
                        <a:cs typeface="B Mitra" panose="00000400000000000000" pitchFamily="2" charset="-78"/>
                      </a:endParaRPr>
                    </a:p>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گيره هاي مخصوص به پله </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ليز نبودن كف پوش آشپزخانه</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10795" marR="0" algn="justLow" rtl="1">
                        <a:lnSpc>
                          <a:spcPct val="115000"/>
                        </a:lnSpc>
                        <a:spcBef>
                          <a:spcPts val="0"/>
                        </a:spcBef>
                        <a:spcAft>
                          <a:spcPts val="0"/>
                        </a:spcAft>
                      </a:pPr>
                      <a:r>
                        <a:rPr lang="ar-SA" sz="1100" dirty="0">
                          <a:effectLst/>
                          <a:latin typeface="Calibri"/>
                          <a:ea typeface="Calibri"/>
                          <a:cs typeface="B Mitra" panose="00000400000000000000" pitchFamily="2" charset="-78"/>
                        </a:rPr>
                        <a:t>استفاده از دمپايي هاي غير ابري</a:t>
                      </a:r>
                      <a:r>
                        <a:rPr lang="fa-IR" sz="1100" dirty="0">
                          <a:effectLst/>
                          <a:latin typeface="Calibri"/>
                          <a:ea typeface="Calibri"/>
                          <a:cs typeface="B Mitra" panose="00000400000000000000" pitchFamily="2" charset="-78"/>
                        </a:rPr>
                        <a:t> و غير ليز </a:t>
                      </a:r>
                      <a:r>
                        <a:rPr lang="ar-SA" sz="1100" dirty="0">
                          <a:effectLst/>
                          <a:latin typeface="Calibri"/>
                          <a:ea typeface="Calibri"/>
                          <a:cs typeface="B Mitra" panose="00000400000000000000" pitchFamily="2" charset="-78"/>
                        </a:rPr>
                        <a:t>در حمام</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gn="justLow" rtl="1">
                        <a:lnSpc>
                          <a:spcPct val="115000"/>
                        </a:lnSpc>
                        <a:spcBef>
                          <a:spcPts val="0"/>
                        </a:spcBef>
                        <a:spcAft>
                          <a:spcPts val="0"/>
                        </a:spcAft>
                      </a:pPr>
                      <a:r>
                        <a:rPr lang="ar-SA" sz="1100" dirty="0">
                          <a:effectLst/>
                          <a:latin typeface="Calibri"/>
                          <a:ea typeface="Calibri"/>
                          <a:cs typeface="B Mitra" panose="00000400000000000000" pitchFamily="2" charset="-78"/>
                        </a:rPr>
                        <a:t>نصب كليد برق اتاق در نزديك ترين محل به درب </a:t>
                      </a:r>
                      <a:endParaRPr lang="en-US" sz="1100" dirty="0">
                        <a:effectLst/>
                        <a:latin typeface="Calibri"/>
                        <a:ea typeface="Calibri"/>
                        <a:cs typeface="B Mitra" panose="00000400000000000000" pitchFamily="2" charset="-78"/>
                      </a:endParaRPr>
                    </a:p>
                    <a:p>
                      <a:pPr marL="0" marR="0" algn="justLow" rtl="1">
                        <a:lnSpc>
                          <a:spcPct val="115000"/>
                        </a:lnSpc>
                        <a:spcBef>
                          <a:spcPts val="0"/>
                        </a:spcBef>
                        <a:spcAft>
                          <a:spcPts val="0"/>
                        </a:spcAft>
                      </a:pPr>
                      <a:r>
                        <a:rPr lang="ar-SA" sz="1100" dirty="0">
                          <a:effectLst/>
                          <a:latin typeface="Calibri"/>
                          <a:ea typeface="Calibri"/>
                          <a:cs typeface="B Mitra" panose="00000400000000000000" pitchFamily="2" charset="-78"/>
                        </a:rPr>
                        <a:t>ورودي </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gn="justLow" rtl="1">
                        <a:lnSpc>
                          <a:spcPct val="115000"/>
                        </a:lnSpc>
                        <a:spcBef>
                          <a:spcPts val="0"/>
                        </a:spcBef>
                        <a:spcAft>
                          <a:spcPts val="0"/>
                        </a:spcAft>
                      </a:pPr>
                      <a:r>
                        <a:rPr lang="ar-SA" sz="1100" dirty="0">
                          <a:effectLst/>
                          <a:latin typeface="Calibri"/>
                          <a:ea typeface="Calibri"/>
                          <a:cs typeface="B Mitra" panose="00000400000000000000" pitchFamily="2" charset="-78"/>
                        </a:rPr>
                        <a:t>استفاده از صندلي با پايه ثابت براي نشستن و </a:t>
                      </a:r>
                      <a:endParaRPr lang="en-US" sz="1100" dirty="0">
                        <a:effectLst/>
                        <a:latin typeface="Calibri"/>
                        <a:ea typeface="Calibri"/>
                        <a:cs typeface="B Mitra" panose="00000400000000000000" pitchFamily="2" charset="-78"/>
                      </a:endParaRPr>
                    </a:p>
                    <a:p>
                      <a:pPr marL="0" marR="0" algn="justLow" rtl="1">
                        <a:lnSpc>
                          <a:spcPct val="115000"/>
                        </a:lnSpc>
                        <a:spcBef>
                          <a:spcPts val="0"/>
                        </a:spcBef>
                        <a:spcAft>
                          <a:spcPts val="0"/>
                        </a:spcAft>
                      </a:pPr>
                      <a:r>
                        <a:rPr lang="ar-SA" sz="1100" dirty="0">
                          <a:effectLst/>
                          <a:latin typeface="Calibri"/>
                          <a:ea typeface="Calibri"/>
                          <a:cs typeface="B Mitra" panose="00000400000000000000" pitchFamily="2" charset="-78"/>
                        </a:rPr>
                        <a:t>اجتناب از نشستن بر روي صندلي چرخ دار </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0001"/>
                  </a:ext>
                </a:extLst>
              </a:tr>
              <a:tr h="337925">
                <a:tc>
                  <a:txBody>
                    <a:bodyPr/>
                    <a:lstStyle/>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استفاده از نرده پله و يا ميلة نصب شده بر روي ديوار در زمان بالارفتن از پله</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استفاده نكردن از واكس براق </a:t>
                      </a:r>
                      <a:endParaRPr lang="en-US" sz="1100" dirty="0">
                        <a:effectLst/>
                        <a:latin typeface="Calibri"/>
                        <a:ea typeface="Calibri"/>
                        <a:cs typeface="B Mitra" panose="00000400000000000000" pitchFamily="2" charset="-78"/>
                      </a:endParaRPr>
                    </a:p>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كننده كف آشپزخانه</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استفاده از پادري هاي پلاستيكي </a:t>
                      </a:r>
                      <a:endParaRPr lang="en-US" sz="1100" dirty="0">
                        <a:effectLst/>
                        <a:latin typeface="Calibri"/>
                        <a:ea typeface="Calibri"/>
                        <a:cs typeface="B Mitra" panose="00000400000000000000" pitchFamily="2" charset="-78"/>
                      </a:endParaRPr>
                    </a:p>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مخصوص در كف حمام</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پرهيز از پهن كردن پتو يا روفرشي بر روي فرش</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gn="justLow" rtl="1">
                        <a:lnSpc>
                          <a:spcPct val="115000"/>
                        </a:lnSpc>
                        <a:spcBef>
                          <a:spcPts val="0"/>
                        </a:spcBef>
                        <a:spcAft>
                          <a:spcPts val="0"/>
                        </a:spcAft>
                      </a:pPr>
                      <a:r>
                        <a:rPr lang="ar-SA" sz="1100" dirty="0">
                          <a:effectLst/>
                          <a:latin typeface="Calibri"/>
                          <a:ea typeface="Calibri"/>
                          <a:cs typeface="B Mitra" panose="00000400000000000000" pitchFamily="2" charset="-78"/>
                        </a:rPr>
                        <a:t>پرهيز از پوشيدن دمپايي</a:t>
                      </a:r>
                      <a:endParaRPr lang="en-US" sz="1100" dirty="0">
                        <a:effectLst/>
                        <a:latin typeface="Calibri"/>
                        <a:ea typeface="Calibri"/>
                        <a:cs typeface="B Mitra" panose="00000400000000000000" pitchFamily="2" charset="-78"/>
                      </a:endParaRPr>
                    </a:p>
                    <a:p>
                      <a:pPr marL="0" marR="0" algn="justLow" rtl="1">
                        <a:lnSpc>
                          <a:spcPct val="115000"/>
                        </a:lnSpc>
                        <a:spcBef>
                          <a:spcPts val="0"/>
                        </a:spcBef>
                        <a:spcAft>
                          <a:spcPts val="0"/>
                        </a:spcAft>
                      </a:pPr>
                      <a:r>
                        <a:rPr lang="ar-SA" sz="1100" dirty="0">
                          <a:effectLst/>
                          <a:latin typeface="Calibri"/>
                          <a:ea typeface="Calibri"/>
                          <a:cs typeface="B Mitra" panose="00000400000000000000" pitchFamily="2" charset="-78"/>
                        </a:rPr>
                        <a:t>استفاده از کفش مناسب </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0002"/>
                  </a:ext>
                </a:extLst>
              </a:tr>
              <a:tr h="394494">
                <a:tc rowSpan="2">
                  <a:txBody>
                    <a:bodyPr/>
                    <a:lstStyle/>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روشن كردن چراغ در راه پله و پاگرد </a:t>
                      </a:r>
                      <a:endParaRPr lang="en-US" sz="1100" dirty="0">
                        <a:effectLst/>
                        <a:latin typeface="Calibri"/>
                        <a:ea typeface="Calibri"/>
                        <a:cs typeface="B Mitra" panose="00000400000000000000" pitchFamily="2" charset="-78"/>
                      </a:endParaRPr>
                    </a:p>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هنگام بالا و پايين رفتن از پله ها</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rowSpan="8">
                  <a:txBody>
                    <a:bodyPr/>
                    <a:lstStyle/>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خشك و تميز بودن كف </a:t>
                      </a:r>
                      <a:endParaRPr lang="en-US" sz="1100" dirty="0">
                        <a:effectLst/>
                        <a:latin typeface="Calibri"/>
                        <a:ea typeface="Calibri"/>
                        <a:cs typeface="B Mitra" panose="00000400000000000000" pitchFamily="2" charset="-78"/>
                      </a:endParaRPr>
                    </a:p>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آشپزخانه</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استفاده از ميله هاي نصب شده بر روي ديوار حمام به عنوان دستگيره</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gn="justLow" rtl="1">
                        <a:lnSpc>
                          <a:spcPct val="115000"/>
                        </a:lnSpc>
                        <a:spcBef>
                          <a:spcPts val="0"/>
                        </a:spcBef>
                        <a:spcAft>
                          <a:spcPts val="0"/>
                        </a:spcAft>
                      </a:pPr>
                      <a:r>
                        <a:rPr lang="ar-SA" sz="1100" dirty="0">
                          <a:effectLst/>
                          <a:latin typeface="Calibri"/>
                          <a:ea typeface="Calibri"/>
                          <a:cs typeface="B Mitra" panose="00000400000000000000" pitchFamily="2" charset="-78"/>
                        </a:rPr>
                        <a:t>قرار ندادن وسايل خانه به خصوص در مسير اتاق </a:t>
                      </a:r>
                      <a:endParaRPr lang="en-US" sz="1100" dirty="0">
                        <a:effectLst/>
                        <a:latin typeface="Calibri"/>
                        <a:ea typeface="Calibri"/>
                        <a:cs typeface="B Mitra" panose="00000400000000000000" pitchFamily="2" charset="-78"/>
                      </a:endParaRPr>
                    </a:p>
                    <a:p>
                      <a:pPr marL="0" marR="0" algn="justLow" rtl="1">
                        <a:lnSpc>
                          <a:spcPct val="115000"/>
                        </a:lnSpc>
                        <a:spcBef>
                          <a:spcPts val="0"/>
                        </a:spcBef>
                        <a:spcAft>
                          <a:spcPts val="0"/>
                        </a:spcAft>
                      </a:pPr>
                      <a:r>
                        <a:rPr lang="ar-SA" sz="1100" dirty="0">
                          <a:effectLst/>
                          <a:latin typeface="Calibri"/>
                          <a:ea typeface="Calibri"/>
                          <a:cs typeface="B Mitra" panose="00000400000000000000" pitchFamily="2" charset="-78"/>
                        </a:rPr>
                        <a:t>خواب به توالت و آشپز خانه</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به كار بردن وسايل كمكي براي راه رفتن مثل </a:t>
                      </a:r>
                      <a:endParaRPr lang="en-US" sz="1100" dirty="0">
                        <a:effectLst/>
                        <a:latin typeface="Calibri"/>
                        <a:ea typeface="Calibri"/>
                        <a:cs typeface="B Mitra" panose="00000400000000000000" pitchFamily="2" charset="-78"/>
                      </a:endParaRPr>
                    </a:p>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عصا و واكر به طور صحيح</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0003"/>
                  </a:ext>
                </a:extLst>
              </a:tr>
              <a:tr h="394176">
                <a:tc vMerge="1">
                  <a:txBody>
                    <a:bodyPr/>
                    <a:lstStyle/>
                    <a:p>
                      <a:pPr rtl="1"/>
                      <a:endParaRPr lang="fa-IR"/>
                    </a:p>
                  </a:txBody>
                  <a:tcPr/>
                </a:tc>
                <a:tc vMerge="1">
                  <a:txBody>
                    <a:bodyPr/>
                    <a:lstStyle/>
                    <a:p>
                      <a:pPr rtl="1"/>
                      <a:endParaRPr lang="fa-IR"/>
                    </a:p>
                  </a:txBody>
                  <a:tcPr/>
                </a:tc>
                <a:tc rowSpan="7">
                  <a:txBody>
                    <a:bodyPr/>
                    <a:lstStyle/>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استفاده از يك صندلي يا چهار پايه براي زيردوش و يا دوش دستي در صورت  </a:t>
                      </a:r>
                      <a:endParaRPr lang="en-US" sz="1100" dirty="0">
                        <a:effectLst/>
                        <a:latin typeface="Calibri"/>
                        <a:ea typeface="Calibri"/>
                        <a:cs typeface="B Mitra" panose="00000400000000000000" pitchFamily="2" charset="-78"/>
                      </a:endParaRPr>
                    </a:p>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نشستن در حمام</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rowSpan="2">
                  <a:txBody>
                    <a:bodyPr/>
                    <a:lstStyle/>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رد كردن سيم وسايل برقي مثل تلويزيون راديو و</a:t>
                      </a:r>
                      <a:r>
                        <a:rPr lang="en-US" sz="1100" dirty="0">
                          <a:effectLst/>
                          <a:latin typeface="Calibri"/>
                          <a:ea typeface="Calibri"/>
                          <a:cs typeface="B Mitra" panose="00000400000000000000" pitchFamily="2" charset="-78"/>
                        </a:rPr>
                        <a:t>…</a:t>
                      </a:r>
                      <a:r>
                        <a:rPr lang="ar-SA" sz="1100" dirty="0">
                          <a:effectLst/>
                          <a:latin typeface="Calibri"/>
                          <a:ea typeface="Calibri"/>
                          <a:cs typeface="B Mitra" panose="00000400000000000000" pitchFamily="2" charset="-78"/>
                        </a:rPr>
                        <a:t> </a:t>
                      </a:r>
                      <a:endParaRPr lang="en-US" sz="1100" dirty="0">
                        <a:effectLst/>
                        <a:latin typeface="Calibri"/>
                        <a:ea typeface="Calibri"/>
                        <a:cs typeface="B Mitra" panose="00000400000000000000" pitchFamily="2" charset="-78"/>
                      </a:endParaRPr>
                    </a:p>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از كنار ديوار</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rowSpan="2">
                  <a:txBody>
                    <a:bodyPr/>
                    <a:lstStyle/>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نزديك به ديوار قرار گرفتن در موقع قدم زدن به ويژه در فضاي باز</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0004"/>
                  </a:ext>
                </a:extLst>
              </a:tr>
              <a:tr h="109880">
                <a:tc rowSpan="2">
                  <a:txBody>
                    <a:bodyPr/>
                    <a:lstStyle/>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عاري كردن راه پله ها از هر گونه وسايل </a:t>
                      </a:r>
                      <a:endParaRPr lang="en-US" sz="1100" dirty="0">
                        <a:effectLst/>
                        <a:latin typeface="Calibri"/>
                        <a:ea typeface="Calibri"/>
                        <a:cs typeface="B Mitra" panose="00000400000000000000" pitchFamily="2" charset="-78"/>
                      </a:endParaRPr>
                    </a:p>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اضافي</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vMerge="1">
                  <a:txBody>
                    <a:bodyPr/>
                    <a:lstStyle/>
                    <a:p>
                      <a:endParaRPr lang="en-US"/>
                    </a:p>
                  </a:txBody>
                  <a:tcPr/>
                </a:tc>
                <a:tc vMerge="1">
                  <a:txBody>
                    <a:bodyPr/>
                    <a:lstStyle/>
                    <a:p>
                      <a:pPr marL="0" marR="0" algn="just" rtl="1">
                        <a:lnSpc>
                          <a:spcPct val="115000"/>
                        </a:lnSpc>
                        <a:spcBef>
                          <a:spcPts val="0"/>
                        </a:spcBef>
                        <a:spcAft>
                          <a:spcPts val="0"/>
                        </a:spcAft>
                      </a:pP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vMerge="1">
                  <a:txBody>
                    <a:bodyPr/>
                    <a:lstStyle/>
                    <a:p>
                      <a:pPr marL="0" marR="0" algn="just" rtl="1">
                        <a:lnSpc>
                          <a:spcPct val="115000"/>
                        </a:lnSpc>
                        <a:spcBef>
                          <a:spcPts val="0"/>
                        </a:spcBef>
                        <a:spcAft>
                          <a:spcPts val="0"/>
                        </a:spcAft>
                      </a:pP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vMerge="1">
                  <a:txBody>
                    <a:bodyPr/>
                    <a:lstStyle/>
                    <a:p>
                      <a:pPr marL="0" marR="0" algn="just" rtl="1">
                        <a:lnSpc>
                          <a:spcPct val="115000"/>
                        </a:lnSpc>
                        <a:spcBef>
                          <a:spcPts val="0"/>
                        </a:spcBef>
                        <a:spcAft>
                          <a:spcPts val="0"/>
                        </a:spcAft>
                      </a:pPr>
                      <a:endParaRPr lang="en-US" sz="110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0005"/>
                  </a:ext>
                </a:extLst>
              </a:tr>
              <a:tr h="187305">
                <a:tc vMerge="1">
                  <a:txBody>
                    <a:bodyPr/>
                    <a:lstStyle/>
                    <a:p>
                      <a:pPr rtl="1"/>
                      <a:endParaRPr lang="fa-IR"/>
                    </a:p>
                  </a:txBody>
                  <a:tcPr/>
                </a:tc>
                <a:tc vMerge="1">
                  <a:txBody>
                    <a:bodyPr/>
                    <a:lstStyle/>
                    <a:p>
                      <a:pPr rtl="1"/>
                      <a:endParaRPr lang="fa-IR"/>
                    </a:p>
                  </a:txBody>
                  <a:tcPr/>
                </a:tc>
                <a:tc vMerge="1">
                  <a:txBody>
                    <a:bodyPr/>
                    <a:lstStyle/>
                    <a:p>
                      <a:pPr rtl="1"/>
                      <a:endParaRPr lang="fa-IR"/>
                    </a:p>
                  </a:txBody>
                  <a:tcPr/>
                </a:tc>
                <a:tc rowSpan="2">
                  <a:txBody>
                    <a:bodyPr/>
                    <a:lstStyle/>
                    <a:p>
                      <a:pPr marL="0" marR="0" algn="justLow" rtl="1">
                        <a:lnSpc>
                          <a:spcPct val="115000"/>
                        </a:lnSpc>
                        <a:spcBef>
                          <a:spcPts val="0"/>
                        </a:spcBef>
                        <a:spcAft>
                          <a:spcPts val="0"/>
                        </a:spcAft>
                      </a:pPr>
                      <a:r>
                        <a:rPr lang="ar-SA" sz="1100" dirty="0">
                          <a:effectLst/>
                          <a:latin typeface="Calibri"/>
                          <a:ea typeface="Calibri"/>
                          <a:cs typeface="B Mitra" panose="00000400000000000000" pitchFamily="2" charset="-78"/>
                        </a:rPr>
                        <a:t>استفاده از نور مناسب براي روشنايي اتاق در موقع </a:t>
                      </a:r>
                      <a:endParaRPr lang="en-US" sz="1100" dirty="0">
                        <a:effectLst/>
                        <a:latin typeface="Calibri"/>
                        <a:ea typeface="Calibri"/>
                        <a:cs typeface="B Mitra" panose="00000400000000000000" pitchFamily="2" charset="-78"/>
                      </a:endParaRPr>
                    </a:p>
                    <a:p>
                      <a:pPr marL="0" marR="0" algn="justLow" rtl="1">
                        <a:lnSpc>
                          <a:spcPct val="115000"/>
                        </a:lnSpc>
                        <a:spcBef>
                          <a:spcPts val="0"/>
                        </a:spcBef>
                        <a:spcAft>
                          <a:spcPts val="0"/>
                        </a:spcAft>
                      </a:pPr>
                      <a:r>
                        <a:rPr lang="ar-SA" sz="1100" dirty="0">
                          <a:effectLst/>
                          <a:latin typeface="Calibri"/>
                          <a:ea typeface="Calibri"/>
                          <a:cs typeface="B Mitra" panose="00000400000000000000" pitchFamily="2" charset="-78"/>
                        </a:rPr>
                        <a:t>خواب شب </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rowSpan="2">
                  <a:txBody>
                    <a:bodyPr/>
                    <a:lstStyle/>
                    <a:p>
                      <a:pPr marL="0" marR="0" algn="justLow" rtl="1">
                        <a:lnSpc>
                          <a:spcPct val="115000"/>
                        </a:lnSpc>
                        <a:spcBef>
                          <a:spcPts val="0"/>
                        </a:spcBef>
                        <a:spcAft>
                          <a:spcPts val="0"/>
                        </a:spcAft>
                      </a:pPr>
                      <a:r>
                        <a:rPr lang="ar-SA" sz="1100" dirty="0">
                          <a:effectLst/>
                          <a:latin typeface="Calibri"/>
                          <a:ea typeface="Calibri"/>
                          <a:cs typeface="B Mitra" panose="00000400000000000000" pitchFamily="2" charset="-78"/>
                        </a:rPr>
                        <a:t>استفاده از عينك با نمره مناسب براي اصلاح </a:t>
                      </a:r>
                      <a:endParaRPr lang="en-US" sz="1100" dirty="0">
                        <a:effectLst/>
                        <a:latin typeface="Calibri"/>
                        <a:ea typeface="Calibri"/>
                        <a:cs typeface="B Mitra" panose="00000400000000000000" pitchFamily="2" charset="-78"/>
                      </a:endParaRPr>
                    </a:p>
                    <a:p>
                      <a:pPr marL="0" marR="0" algn="justLow" rtl="1">
                        <a:lnSpc>
                          <a:spcPct val="115000"/>
                        </a:lnSpc>
                        <a:spcBef>
                          <a:spcPts val="0"/>
                        </a:spcBef>
                        <a:spcAft>
                          <a:spcPts val="0"/>
                        </a:spcAft>
                      </a:pPr>
                      <a:r>
                        <a:rPr lang="ar-SA" sz="1100" dirty="0">
                          <a:effectLst/>
                          <a:latin typeface="Calibri"/>
                          <a:ea typeface="Calibri"/>
                          <a:cs typeface="B Mitra" panose="00000400000000000000" pitchFamily="2" charset="-78"/>
                        </a:rPr>
                        <a:t>بينايي خود </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0006"/>
                  </a:ext>
                </a:extLst>
              </a:tr>
              <a:tr h="128553">
                <a:tc rowSpan="4">
                  <a:txBody>
                    <a:bodyPr/>
                    <a:lstStyle/>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چسباندن نوار رنگي يا رنگ كردن لبة پلة اول و پلة آخر</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vMerge="1">
                  <a:txBody>
                    <a:bodyPr/>
                    <a:lstStyle/>
                    <a:p>
                      <a:endParaRPr lang="en-US"/>
                    </a:p>
                  </a:txBody>
                  <a:tcPr/>
                </a:tc>
                <a:tc vMerge="1">
                  <a:txBody>
                    <a:bodyPr/>
                    <a:lstStyle/>
                    <a:p>
                      <a:endParaRPr lang="en-US"/>
                    </a:p>
                  </a:txBody>
                  <a:tcPr/>
                </a:tc>
                <a:tc vMerge="1">
                  <a:txBody>
                    <a:bodyPr/>
                    <a:lstStyle/>
                    <a:p>
                      <a:pPr marL="0" marR="0" algn="justLow" rtl="1">
                        <a:lnSpc>
                          <a:spcPct val="115000"/>
                        </a:lnSpc>
                        <a:spcBef>
                          <a:spcPts val="0"/>
                        </a:spcBef>
                        <a:spcAft>
                          <a:spcPts val="0"/>
                        </a:spcAft>
                      </a:pP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vMerge="1">
                  <a:txBody>
                    <a:bodyPr/>
                    <a:lstStyle/>
                    <a:p>
                      <a:pPr marL="0" marR="0" algn="justLow" rtl="1">
                        <a:lnSpc>
                          <a:spcPct val="115000"/>
                        </a:lnSpc>
                        <a:spcBef>
                          <a:spcPts val="0"/>
                        </a:spcBef>
                        <a:spcAft>
                          <a:spcPts val="0"/>
                        </a:spcAft>
                      </a:pP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0007"/>
                  </a:ext>
                </a:extLst>
              </a:tr>
              <a:tr h="301312">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justLow" rtl="1">
                        <a:lnSpc>
                          <a:spcPct val="115000"/>
                        </a:lnSpc>
                        <a:spcBef>
                          <a:spcPts val="0"/>
                        </a:spcBef>
                        <a:spcAft>
                          <a:spcPts val="0"/>
                        </a:spcAft>
                      </a:pPr>
                      <a:r>
                        <a:rPr lang="ar-SA" sz="1100" dirty="0">
                          <a:effectLst/>
                          <a:latin typeface="Calibri"/>
                          <a:ea typeface="Calibri"/>
                          <a:cs typeface="B Mitra" panose="00000400000000000000" pitchFamily="2" charset="-78"/>
                        </a:rPr>
                        <a:t>استفاده از تخت خواب با ارتفاع مناسب (رسیدن هر </a:t>
                      </a:r>
                      <a:endParaRPr lang="en-US" sz="1100" dirty="0">
                        <a:effectLst/>
                        <a:latin typeface="Calibri"/>
                        <a:ea typeface="Calibri"/>
                        <a:cs typeface="B Mitra" panose="00000400000000000000" pitchFamily="2" charset="-78"/>
                      </a:endParaRPr>
                    </a:p>
                    <a:p>
                      <a:pPr marL="0" marR="0" algn="justLow" rtl="1">
                        <a:lnSpc>
                          <a:spcPct val="115000"/>
                        </a:lnSpc>
                        <a:spcBef>
                          <a:spcPts val="0"/>
                        </a:spcBef>
                        <a:spcAft>
                          <a:spcPts val="0"/>
                        </a:spcAft>
                      </a:pPr>
                      <a:r>
                        <a:rPr lang="ar-SA" sz="1100" dirty="0">
                          <a:effectLst/>
                          <a:latin typeface="Calibri"/>
                          <a:ea typeface="Calibri"/>
                          <a:cs typeface="B Mitra" panose="00000400000000000000" pitchFamily="2" charset="-78"/>
                        </a:rPr>
                        <a:t>دو پاي سالمند به زمين)</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خودداري ازحمل بسته هاي زياد به طور همزمان</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0008"/>
                  </a:ext>
                </a:extLst>
              </a:tr>
              <a:tr h="290326">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justLow" rtl="1">
                        <a:lnSpc>
                          <a:spcPct val="115000"/>
                        </a:lnSpc>
                        <a:spcBef>
                          <a:spcPts val="0"/>
                        </a:spcBef>
                        <a:spcAft>
                          <a:spcPts val="0"/>
                        </a:spcAft>
                      </a:pPr>
                      <a:r>
                        <a:rPr lang="ar-SA" sz="1100" dirty="0">
                          <a:effectLst/>
                          <a:latin typeface="Calibri"/>
                          <a:ea typeface="Calibri"/>
                          <a:cs typeface="B Mitra" panose="00000400000000000000" pitchFamily="2" charset="-78"/>
                        </a:rPr>
                        <a:t>قرار دادن تلفن در نزديكي محل خواب و نشستن </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پرهيز از پوشيدن لباس هاي بلند</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0009"/>
                  </a:ext>
                </a:extLst>
              </a:tr>
              <a:tr h="457580">
                <a:tc vMerge="1">
                  <a:txBody>
                    <a:bodyPr/>
                    <a:lstStyle/>
                    <a:p>
                      <a:endParaRPr lang="en-US"/>
                    </a:p>
                  </a:txBody>
                  <a:tcPr/>
                </a:tc>
                <a:tc vMerge="1">
                  <a:txBody>
                    <a:bodyPr/>
                    <a:lstStyle/>
                    <a:p>
                      <a:endParaRPr lang="en-US"/>
                    </a:p>
                  </a:txBody>
                  <a:tcPr/>
                </a:tc>
                <a:tc vMerge="1">
                  <a:txBody>
                    <a:bodyPr/>
                    <a:lstStyle/>
                    <a:p>
                      <a:endParaRPr lang="en-US"/>
                    </a:p>
                  </a:txBody>
                  <a:tcPr/>
                </a:tc>
                <a:tc>
                  <a:txBody>
                    <a:bodyPr/>
                    <a:lstStyle/>
                    <a:p>
                      <a:pPr marL="0" marR="0" algn="justLow" rtl="1">
                        <a:lnSpc>
                          <a:spcPct val="115000"/>
                        </a:lnSpc>
                        <a:spcBef>
                          <a:spcPts val="0"/>
                        </a:spcBef>
                        <a:spcAft>
                          <a:spcPts val="0"/>
                        </a:spcAft>
                      </a:pPr>
                      <a:r>
                        <a:rPr lang="ar-SA" sz="1100" dirty="0">
                          <a:effectLst/>
                          <a:latin typeface="Calibri"/>
                          <a:ea typeface="Calibri"/>
                          <a:cs typeface="B Mitra" panose="00000400000000000000" pitchFamily="2" charset="-78"/>
                        </a:rPr>
                        <a:t>ثابت کردن لبه های فرش، به منظور پیشگیری از  </a:t>
                      </a:r>
                      <a:endParaRPr lang="en-US" sz="1100" dirty="0">
                        <a:effectLst/>
                        <a:latin typeface="Calibri"/>
                        <a:ea typeface="Calibri"/>
                        <a:cs typeface="B Mitra" panose="00000400000000000000" pitchFamily="2" charset="-78"/>
                      </a:endParaRPr>
                    </a:p>
                    <a:p>
                      <a:pPr marL="0" marR="0" algn="justLow" rtl="1">
                        <a:lnSpc>
                          <a:spcPct val="115000"/>
                        </a:lnSpc>
                        <a:spcBef>
                          <a:spcPts val="0"/>
                        </a:spcBef>
                        <a:spcAft>
                          <a:spcPts val="0"/>
                        </a:spcAft>
                      </a:pPr>
                      <a:r>
                        <a:rPr lang="ar-SA" sz="1100" dirty="0">
                          <a:effectLst/>
                          <a:latin typeface="Calibri"/>
                          <a:ea typeface="Calibri"/>
                          <a:cs typeface="B Mitra" panose="00000400000000000000" pitchFamily="2" charset="-78"/>
                        </a:rPr>
                        <a:t>گير كردن پا  به لبه فرش </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tc>
                  <a:txBody>
                    <a:bodyPr/>
                    <a:lstStyle/>
                    <a:p>
                      <a:pPr marL="0" marR="0" algn="just" rtl="1">
                        <a:lnSpc>
                          <a:spcPct val="115000"/>
                        </a:lnSpc>
                        <a:spcBef>
                          <a:spcPts val="0"/>
                        </a:spcBef>
                        <a:spcAft>
                          <a:spcPts val="0"/>
                        </a:spcAft>
                      </a:pPr>
                      <a:r>
                        <a:rPr lang="ar-SA" sz="1100" dirty="0">
                          <a:effectLst/>
                          <a:latin typeface="Calibri"/>
                          <a:ea typeface="Calibri"/>
                          <a:cs typeface="B Mitra" panose="00000400000000000000" pitchFamily="2" charset="-78"/>
                        </a:rPr>
                        <a:t>خودداري از بالا رفتن از نردبان يا ايستادن روي چهار پايه</a:t>
                      </a:r>
                      <a:endParaRPr lang="en-US" sz="1100" dirty="0">
                        <a:effectLst/>
                        <a:latin typeface="Calibri"/>
                        <a:ea typeface="Calibri"/>
                        <a:cs typeface="B Mitra" panose="00000400000000000000" pitchFamily="2" charset="-78"/>
                      </a:endParaRPr>
                    </a:p>
                  </a:txBody>
                  <a:tcPr marL="44717" marR="44717"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EEAF6"/>
                    </a:solidFill>
                  </a:tcPr>
                </a:tc>
                <a:extLst>
                  <a:ext uri="{0D108BD9-81ED-4DB2-BD59-A6C34878D82A}">
                    <a16:rowId xmlns:a16="http://schemas.microsoft.com/office/drawing/2014/main" val="10010"/>
                  </a:ext>
                </a:extLst>
              </a:tr>
            </a:tbl>
          </a:graphicData>
        </a:graphic>
      </p:graphicFrame>
    </p:spTree>
    <p:extLst>
      <p:ext uri="{BB962C8B-B14F-4D97-AF65-F5344CB8AC3E}">
        <p14:creationId xmlns:p14="http://schemas.microsoft.com/office/powerpoint/2010/main" val="10663225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descr="زمین خوردن سالمندان"/>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5574" y="128470"/>
            <a:ext cx="8428503" cy="488656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115967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0"/>
          </p:nvPr>
        </p:nvSpPr>
        <p:spPr>
          <a:xfrm>
            <a:off x="1670605" y="250117"/>
            <a:ext cx="6926809" cy="641878"/>
          </a:xfrm>
        </p:spPr>
        <p:txBody>
          <a:bodyPr>
            <a:normAutofit lnSpcReduction="10000"/>
          </a:bodyPr>
          <a:lstStyle/>
          <a:p>
            <a:pPr algn="ctr"/>
            <a:r>
              <a:rPr lang="ar-SA" sz="4000" b="1" dirty="0">
                <a:solidFill>
                  <a:schemeClr val="tx1"/>
                </a:solidFill>
                <a:cs typeface="B Morvarid" panose="00000400000000000000" pitchFamily="2" charset="-78"/>
              </a:rPr>
              <a:t>پيشگيري از سقوط در راه پله</a:t>
            </a:r>
            <a:endParaRPr lang="en-US" sz="4000" b="1" dirty="0">
              <a:solidFill>
                <a:schemeClr val="tx1"/>
              </a:solidFill>
              <a:cs typeface="B Morvarid" panose="00000400000000000000" pitchFamily="2" charset="-78"/>
            </a:endParaRPr>
          </a:p>
          <a:p>
            <a:pPr algn="just"/>
            <a:endParaRPr lang="en-US" sz="3200" dirty="0">
              <a:solidFill>
                <a:schemeClr val="tx1"/>
              </a:solidFill>
              <a:cs typeface="B Mitra" panose="00000400000000000000" pitchFamily="2" charset="-78"/>
            </a:endParaRPr>
          </a:p>
        </p:txBody>
      </p:sp>
      <p:sp>
        <p:nvSpPr>
          <p:cNvPr id="6" name="Rectangle 5"/>
          <p:cNvSpPr/>
          <p:nvPr/>
        </p:nvSpPr>
        <p:spPr>
          <a:xfrm>
            <a:off x="1517900" y="891995"/>
            <a:ext cx="7626100" cy="4056495"/>
          </a:xfrm>
          <a:prstGeom prst="rect">
            <a:avLst/>
          </a:prstGeom>
        </p:spPr>
        <p:txBody>
          <a:bodyPr wrap="square">
            <a:spAutoFit/>
          </a:bodyPr>
          <a:lstStyle/>
          <a:p>
            <a:pPr algn="just" rtl="1">
              <a:lnSpc>
                <a:spcPct val="115000"/>
              </a:lnSpc>
            </a:pPr>
            <a:r>
              <a:rPr lang="fa-IR" sz="2800" dirty="0" smtClean="0">
                <a:ea typeface="Calibri"/>
                <a:cs typeface="B Mitra" panose="00000400000000000000" pitchFamily="2" charset="-78"/>
              </a:rPr>
              <a:t>-</a:t>
            </a:r>
            <a:r>
              <a:rPr lang="ar-SA" sz="2800" dirty="0" smtClean="0">
                <a:ea typeface="Calibri"/>
                <a:cs typeface="B Mitra" panose="00000400000000000000" pitchFamily="2" charset="-78"/>
              </a:rPr>
              <a:t>ثابت كردن كف پوش پله ها به وسيلة</a:t>
            </a:r>
            <a:r>
              <a:rPr lang="fa-IR" sz="2800" dirty="0" smtClean="0">
                <a:ea typeface="Calibri"/>
                <a:cs typeface="B Mitra" panose="00000400000000000000" pitchFamily="2" charset="-78"/>
              </a:rPr>
              <a:t> </a:t>
            </a:r>
            <a:r>
              <a:rPr lang="ar-SA" sz="2800" dirty="0" smtClean="0">
                <a:ea typeface="Calibri"/>
                <a:cs typeface="B Mitra" panose="00000400000000000000" pitchFamily="2" charset="-78"/>
              </a:rPr>
              <a:t>گيره هاي مخصوص به پله</a:t>
            </a:r>
            <a:endParaRPr lang="fa-IR" sz="2800" dirty="0" smtClean="0">
              <a:ea typeface="Calibri"/>
              <a:cs typeface="B Mitra" panose="00000400000000000000" pitchFamily="2" charset="-78"/>
            </a:endParaRPr>
          </a:p>
          <a:p>
            <a:pPr algn="just" rtl="1">
              <a:lnSpc>
                <a:spcPct val="115000"/>
              </a:lnSpc>
            </a:pPr>
            <a:r>
              <a:rPr lang="ar-SA" sz="2800" dirty="0" smtClean="0">
                <a:ea typeface="Calibri"/>
                <a:cs typeface="B Mitra" panose="00000400000000000000" pitchFamily="2" charset="-78"/>
              </a:rPr>
              <a:t> </a:t>
            </a:r>
            <a:r>
              <a:rPr lang="fa-IR" sz="2800" dirty="0" smtClean="0">
                <a:ea typeface="Calibri"/>
                <a:cs typeface="B Mitra" panose="00000400000000000000" pitchFamily="2" charset="-78"/>
              </a:rPr>
              <a:t>-</a:t>
            </a:r>
            <a:r>
              <a:rPr lang="ar-SA" sz="2800" dirty="0" smtClean="0">
                <a:ea typeface="Calibri"/>
                <a:cs typeface="B Mitra" panose="00000400000000000000" pitchFamily="2" charset="-78"/>
              </a:rPr>
              <a:t>روشن </a:t>
            </a:r>
            <a:r>
              <a:rPr lang="ar-SA" sz="2800" dirty="0">
                <a:ea typeface="Calibri"/>
                <a:cs typeface="B Mitra" panose="00000400000000000000" pitchFamily="2" charset="-78"/>
              </a:rPr>
              <a:t>كردن چراغ در راه پله و پاگرد </a:t>
            </a:r>
            <a:r>
              <a:rPr lang="fa-IR" sz="2800" dirty="0" smtClean="0">
                <a:ea typeface="Calibri"/>
                <a:cs typeface="B Mitra" panose="00000400000000000000" pitchFamily="2" charset="-78"/>
              </a:rPr>
              <a:t> </a:t>
            </a:r>
            <a:r>
              <a:rPr lang="ar-SA" sz="2800" dirty="0" smtClean="0">
                <a:ea typeface="Calibri"/>
                <a:cs typeface="B Mitra" panose="00000400000000000000" pitchFamily="2" charset="-78"/>
              </a:rPr>
              <a:t>هنگام </a:t>
            </a:r>
            <a:r>
              <a:rPr lang="ar-SA" sz="2800" dirty="0">
                <a:ea typeface="Calibri"/>
                <a:cs typeface="B Mitra" panose="00000400000000000000" pitchFamily="2" charset="-78"/>
              </a:rPr>
              <a:t>بالا و پايين رفتن از پله ها</a:t>
            </a:r>
            <a:endParaRPr lang="en-US" sz="2800" dirty="0">
              <a:ea typeface="Calibri"/>
              <a:cs typeface="B Mitra" panose="00000400000000000000" pitchFamily="2" charset="-78"/>
            </a:endParaRPr>
          </a:p>
          <a:p>
            <a:pPr algn="just" rtl="1">
              <a:lnSpc>
                <a:spcPct val="115000"/>
              </a:lnSpc>
            </a:pPr>
            <a:r>
              <a:rPr lang="fa-IR" sz="2800" dirty="0" smtClean="0">
                <a:ea typeface="Calibri"/>
                <a:cs typeface="B Mitra" panose="00000400000000000000" pitchFamily="2" charset="-78"/>
              </a:rPr>
              <a:t>-</a:t>
            </a:r>
            <a:r>
              <a:rPr lang="ar-SA" sz="2800" dirty="0" smtClean="0">
                <a:ea typeface="Calibri"/>
                <a:cs typeface="B Mitra" panose="00000400000000000000" pitchFamily="2" charset="-78"/>
              </a:rPr>
              <a:t>استفاده </a:t>
            </a:r>
            <a:r>
              <a:rPr lang="ar-SA" sz="2800" dirty="0">
                <a:ea typeface="Calibri"/>
                <a:cs typeface="B Mitra" panose="00000400000000000000" pitchFamily="2" charset="-78"/>
              </a:rPr>
              <a:t>از نرده پله و يا ميلة نصب شده بر روي ديوار در زمان بالارفتن از </a:t>
            </a:r>
            <a:r>
              <a:rPr lang="ar-SA" sz="2800" dirty="0" smtClean="0">
                <a:ea typeface="Calibri"/>
                <a:cs typeface="B Mitra" panose="00000400000000000000" pitchFamily="2" charset="-78"/>
              </a:rPr>
              <a:t>پله</a:t>
            </a:r>
            <a:endParaRPr lang="fa-IR" sz="2800" dirty="0" smtClean="0">
              <a:ea typeface="Calibri"/>
              <a:cs typeface="B Mitra" panose="00000400000000000000" pitchFamily="2" charset="-78"/>
            </a:endParaRPr>
          </a:p>
          <a:p>
            <a:pPr algn="just" rtl="1">
              <a:lnSpc>
                <a:spcPct val="115000"/>
              </a:lnSpc>
            </a:pPr>
            <a:r>
              <a:rPr lang="fa-IR" sz="2800" dirty="0">
                <a:cs typeface="B Mitra" panose="00000400000000000000" pitchFamily="2" charset="-78"/>
              </a:rPr>
              <a:t>-</a:t>
            </a:r>
            <a:r>
              <a:rPr lang="fa-IR" sz="2800" dirty="0" smtClean="0">
                <a:cs typeface="B Mitra" panose="00000400000000000000" pitchFamily="2" charset="-78"/>
              </a:rPr>
              <a:t> </a:t>
            </a:r>
            <a:r>
              <a:rPr lang="fa-IR" sz="2800" dirty="0">
                <a:cs typeface="B Mitra" panose="00000400000000000000" pitchFamily="2" charset="-78"/>
              </a:rPr>
              <a:t>مسیر راه پله بایستی به طور کامل روشن باشد و نرده‌های محکم در دو طرف پلکان وجود داشته باشند</a:t>
            </a:r>
            <a:endParaRPr lang="en-US" sz="2800" dirty="0">
              <a:ea typeface="Calibri"/>
              <a:cs typeface="B Mitra" panose="00000400000000000000" pitchFamily="2" charset="-78"/>
            </a:endParaRPr>
          </a:p>
          <a:p>
            <a:pPr algn="just" rtl="1">
              <a:lnSpc>
                <a:spcPct val="115000"/>
              </a:lnSpc>
            </a:pPr>
            <a:r>
              <a:rPr lang="fa-IR" sz="2800" dirty="0" smtClean="0">
                <a:ea typeface="Calibri"/>
                <a:cs typeface="B Mitra" panose="00000400000000000000" pitchFamily="2" charset="-78"/>
              </a:rPr>
              <a:t>-</a:t>
            </a:r>
            <a:r>
              <a:rPr lang="ar-SA" sz="2800" dirty="0" smtClean="0">
                <a:ea typeface="Calibri"/>
                <a:cs typeface="B Mitra" panose="00000400000000000000" pitchFamily="2" charset="-78"/>
              </a:rPr>
              <a:t>عاري </a:t>
            </a:r>
            <a:r>
              <a:rPr lang="ar-SA" sz="2800" dirty="0">
                <a:ea typeface="Calibri"/>
                <a:cs typeface="B Mitra" panose="00000400000000000000" pitchFamily="2" charset="-78"/>
              </a:rPr>
              <a:t>كردن راه پله ها از هر گونه وسايل </a:t>
            </a:r>
            <a:r>
              <a:rPr lang="ar-SA" sz="2800" dirty="0" smtClean="0">
                <a:ea typeface="Calibri"/>
                <a:cs typeface="B Mitra" panose="00000400000000000000" pitchFamily="2" charset="-78"/>
              </a:rPr>
              <a:t>اضافي</a:t>
            </a:r>
            <a:endParaRPr lang="en-US" sz="2800" dirty="0">
              <a:ea typeface="Calibri"/>
              <a:cs typeface="B Mitra" panose="00000400000000000000" pitchFamily="2" charset="-78"/>
            </a:endParaRPr>
          </a:p>
          <a:p>
            <a:pPr algn="just" rtl="1">
              <a:lnSpc>
                <a:spcPct val="115000"/>
              </a:lnSpc>
            </a:pPr>
            <a:r>
              <a:rPr lang="fa-IR" sz="2800" dirty="0" smtClean="0">
                <a:ea typeface="Calibri"/>
                <a:cs typeface="B Mitra" panose="00000400000000000000" pitchFamily="2" charset="-78"/>
              </a:rPr>
              <a:t>-</a:t>
            </a:r>
            <a:r>
              <a:rPr lang="ar-SA" sz="2800" dirty="0" smtClean="0">
                <a:ea typeface="Calibri"/>
                <a:cs typeface="B Mitra" panose="00000400000000000000" pitchFamily="2" charset="-78"/>
              </a:rPr>
              <a:t>چسباندن </a:t>
            </a:r>
            <a:r>
              <a:rPr lang="ar-SA" sz="2800" dirty="0">
                <a:ea typeface="Calibri"/>
                <a:cs typeface="B Mitra" panose="00000400000000000000" pitchFamily="2" charset="-78"/>
              </a:rPr>
              <a:t>نوار رنگي يا رنگ كردن لبة پلة اول و پلة </a:t>
            </a:r>
            <a:r>
              <a:rPr lang="ar-SA" sz="2800" dirty="0" smtClean="0">
                <a:ea typeface="Calibri"/>
                <a:cs typeface="B Mitra" panose="00000400000000000000" pitchFamily="2" charset="-78"/>
              </a:rPr>
              <a:t>آخر</a:t>
            </a:r>
            <a:endParaRPr lang="en-US" dirty="0">
              <a:ea typeface="Calibri"/>
              <a:cs typeface="B Mitra" panose="00000400000000000000" pitchFamily="2" charset="-78"/>
            </a:endParaRPr>
          </a:p>
        </p:txBody>
      </p:sp>
    </p:spTree>
    <p:extLst>
      <p:ext uri="{BB962C8B-B14F-4D97-AF65-F5344CB8AC3E}">
        <p14:creationId xmlns:p14="http://schemas.microsoft.com/office/powerpoint/2010/main" val="13724195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0"/>
          </p:nvPr>
        </p:nvSpPr>
        <p:spPr>
          <a:xfrm>
            <a:off x="179512" y="555527"/>
            <a:ext cx="8723312" cy="4248472"/>
          </a:xfrm>
        </p:spPr>
        <p:txBody>
          <a:bodyPr/>
          <a:lstStyle/>
          <a:p>
            <a:pPr algn="ctr" rtl="1" fontAlgn="ctr"/>
            <a:r>
              <a:rPr lang="ar-SA" sz="3600" b="1" dirty="0">
                <a:solidFill>
                  <a:schemeClr val="tx1"/>
                </a:solidFill>
                <a:cs typeface="B Morvarid" panose="00000400000000000000" pitchFamily="2" charset="-78"/>
              </a:rPr>
              <a:t>پيشگيري از زمين خوردن در آشپزخانه</a:t>
            </a:r>
            <a:endParaRPr lang="fa-IR" sz="3600" b="1" dirty="0">
              <a:solidFill>
                <a:schemeClr val="tx1"/>
              </a:solidFill>
              <a:cs typeface="B Morvarid" panose="00000400000000000000" pitchFamily="2" charset="-78"/>
            </a:endParaRPr>
          </a:p>
          <a:p>
            <a:pPr algn="r" rtl="1" fontAlgn="ctr"/>
            <a:r>
              <a:rPr lang="fa-IR" sz="4000" dirty="0" smtClean="0">
                <a:solidFill>
                  <a:schemeClr val="tx1"/>
                </a:solidFill>
                <a:cs typeface="B Mitra" panose="00000400000000000000" pitchFamily="2" charset="-78"/>
              </a:rPr>
              <a:t>-</a:t>
            </a:r>
            <a:r>
              <a:rPr lang="ar-SA" sz="4000" dirty="0" smtClean="0">
                <a:solidFill>
                  <a:schemeClr val="tx1"/>
                </a:solidFill>
                <a:cs typeface="B Mitra" panose="00000400000000000000" pitchFamily="2" charset="-78"/>
              </a:rPr>
              <a:t>ليز </a:t>
            </a:r>
            <a:r>
              <a:rPr lang="ar-SA" sz="4000" dirty="0">
                <a:solidFill>
                  <a:schemeClr val="tx1"/>
                </a:solidFill>
                <a:cs typeface="B Mitra" panose="00000400000000000000" pitchFamily="2" charset="-78"/>
              </a:rPr>
              <a:t>نبودن كف پوش آشپزخانه</a:t>
            </a:r>
            <a:endParaRPr lang="en-US" sz="4000" dirty="0">
              <a:solidFill>
                <a:schemeClr val="tx1"/>
              </a:solidFill>
              <a:cs typeface="B Mitra" panose="00000400000000000000" pitchFamily="2" charset="-78"/>
            </a:endParaRPr>
          </a:p>
          <a:p>
            <a:pPr algn="r" rtl="1" fontAlgn="t"/>
            <a:r>
              <a:rPr lang="fa-IR" sz="4000" dirty="0" smtClean="0">
                <a:solidFill>
                  <a:schemeClr val="tx1"/>
                </a:solidFill>
                <a:cs typeface="B Mitra" panose="00000400000000000000" pitchFamily="2" charset="-78"/>
              </a:rPr>
              <a:t>-</a:t>
            </a:r>
            <a:r>
              <a:rPr lang="ar-SA" sz="4000" dirty="0" smtClean="0">
                <a:solidFill>
                  <a:schemeClr val="tx1"/>
                </a:solidFill>
                <a:cs typeface="B Mitra" panose="00000400000000000000" pitchFamily="2" charset="-78"/>
              </a:rPr>
              <a:t>استفاده </a:t>
            </a:r>
            <a:r>
              <a:rPr lang="ar-SA" sz="4000" dirty="0">
                <a:solidFill>
                  <a:schemeClr val="tx1"/>
                </a:solidFill>
                <a:cs typeface="B Mitra" panose="00000400000000000000" pitchFamily="2" charset="-78"/>
              </a:rPr>
              <a:t>نكردن از واكس براق </a:t>
            </a:r>
            <a:r>
              <a:rPr lang="ar-SA" sz="4000" dirty="0" smtClean="0">
                <a:solidFill>
                  <a:schemeClr val="tx1"/>
                </a:solidFill>
                <a:cs typeface="B Mitra" panose="00000400000000000000" pitchFamily="2" charset="-78"/>
              </a:rPr>
              <a:t>كننده </a:t>
            </a:r>
            <a:r>
              <a:rPr lang="ar-SA" sz="4000" dirty="0">
                <a:solidFill>
                  <a:schemeClr val="tx1"/>
                </a:solidFill>
                <a:cs typeface="B Mitra" panose="00000400000000000000" pitchFamily="2" charset="-78"/>
              </a:rPr>
              <a:t>كف آشپزخانه</a:t>
            </a:r>
            <a:endParaRPr lang="en-US" sz="4000" dirty="0">
              <a:solidFill>
                <a:schemeClr val="tx1"/>
              </a:solidFill>
              <a:cs typeface="B Mitra" panose="00000400000000000000" pitchFamily="2" charset="-78"/>
            </a:endParaRPr>
          </a:p>
          <a:p>
            <a:pPr algn="r" rtl="1" fontAlgn="t"/>
            <a:r>
              <a:rPr lang="fa-IR" sz="4000" dirty="0" smtClean="0">
                <a:solidFill>
                  <a:schemeClr val="tx1"/>
                </a:solidFill>
                <a:cs typeface="B Mitra" panose="00000400000000000000" pitchFamily="2" charset="-78"/>
              </a:rPr>
              <a:t>-</a:t>
            </a:r>
            <a:r>
              <a:rPr lang="ar-SA" sz="4000" dirty="0" smtClean="0">
                <a:solidFill>
                  <a:schemeClr val="tx1"/>
                </a:solidFill>
                <a:cs typeface="B Mitra" panose="00000400000000000000" pitchFamily="2" charset="-78"/>
              </a:rPr>
              <a:t>خشك </a:t>
            </a:r>
            <a:r>
              <a:rPr lang="ar-SA" sz="4000" dirty="0">
                <a:solidFill>
                  <a:schemeClr val="tx1"/>
                </a:solidFill>
                <a:cs typeface="B Mitra" panose="00000400000000000000" pitchFamily="2" charset="-78"/>
              </a:rPr>
              <a:t>و تميز بودن كف </a:t>
            </a:r>
            <a:r>
              <a:rPr lang="ar-SA" sz="4000" dirty="0" smtClean="0">
                <a:solidFill>
                  <a:schemeClr val="tx1"/>
                </a:solidFill>
                <a:cs typeface="B Mitra" panose="00000400000000000000" pitchFamily="2" charset="-78"/>
              </a:rPr>
              <a:t>آشپزخانه</a:t>
            </a:r>
            <a:endParaRPr lang="en-US" sz="4000" dirty="0">
              <a:solidFill>
                <a:schemeClr val="tx1"/>
              </a:solidFill>
              <a:cs typeface="B Mitra" panose="00000400000000000000" pitchFamily="2" charset="-78"/>
            </a:endParaRPr>
          </a:p>
          <a:p>
            <a:pPr algn="just"/>
            <a:endParaRPr lang="en-US" sz="1800" dirty="0">
              <a:solidFill>
                <a:srgbClr val="002060"/>
              </a:solidFill>
            </a:endParaRPr>
          </a:p>
        </p:txBody>
      </p:sp>
    </p:spTree>
    <p:extLst>
      <p:ext uri="{BB962C8B-B14F-4D97-AF65-F5344CB8AC3E}">
        <p14:creationId xmlns:p14="http://schemas.microsoft.com/office/powerpoint/2010/main" val="414301098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0"/>
          </p:nvPr>
        </p:nvSpPr>
        <p:spPr>
          <a:xfrm>
            <a:off x="1517900" y="0"/>
            <a:ext cx="7626100" cy="5015030"/>
          </a:xfrm>
        </p:spPr>
        <p:txBody>
          <a:bodyPr>
            <a:normAutofit/>
          </a:bodyPr>
          <a:lstStyle/>
          <a:p>
            <a:pPr algn="ctr" rtl="1" fontAlgn="ctr"/>
            <a:r>
              <a:rPr lang="ar-SA" sz="4000" b="1" dirty="0">
                <a:solidFill>
                  <a:schemeClr val="tx1"/>
                </a:solidFill>
                <a:cs typeface="B Morvarid" panose="00000400000000000000" pitchFamily="2" charset="-78"/>
              </a:rPr>
              <a:t>پيشگيري از زمين خوردن در حمام</a:t>
            </a:r>
            <a:endParaRPr lang="en-US" sz="4000" dirty="0">
              <a:solidFill>
                <a:schemeClr val="tx1"/>
              </a:solidFill>
              <a:cs typeface="B Morvarid" panose="00000400000000000000" pitchFamily="2" charset="-78"/>
            </a:endParaRPr>
          </a:p>
          <a:p>
            <a:pPr algn="r" rtl="1" fontAlgn="t"/>
            <a:r>
              <a:rPr lang="fa-IR" sz="2800" dirty="0" smtClean="0">
                <a:solidFill>
                  <a:schemeClr val="tx1"/>
                </a:solidFill>
                <a:cs typeface="B Mitra" panose="00000400000000000000" pitchFamily="2" charset="-78"/>
              </a:rPr>
              <a:t>-</a:t>
            </a:r>
            <a:r>
              <a:rPr lang="ar-SA" sz="3600" dirty="0" smtClean="0">
                <a:solidFill>
                  <a:schemeClr val="tx1"/>
                </a:solidFill>
                <a:cs typeface="B Mitra" panose="00000400000000000000" pitchFamily="2" charset="-78"/>
              </a:rPr>
              <a:t>استفاده </a:t>
            </a:r>
            <a:r>
              <a:rPr lang="ar-SA" sz="3600" dirty="0">
                <a:solidFill>
                  <a:schemeClr val="tx1"/>
                </a:solidFill>
                <a:cs typeface="B Mitra" panose="00000400000000000000" pitchFamily="2" charset="-78"/>
              </a:rPr>
              <a:t>از دمپايي هاي غير ابري</a:t>
            </a:r>
            <a:r>
              <a:rPr lang="fa-IR" sz="3600" dirty="0">
                <a:solidFill>
                  <a:schemeClr val="tx1"/>
                </a:solidFill>
                <a:cs typeface="B Mitra" panose="00000400000000000000" pitchFamily="2" charset="-78"/>
              </a:rPr>
              <a:t> و غير ليز </a:t>
            </a:r>
            <a:r>
              <a:rPr lang="ar-SA" sz="3600" dirty="0">
                <a:solidFill>
                  <a:schemeClr val="tx1"/>
                </a:solidFill>
                <a:cs typeface="B Mitra" panose="00000400000000000000" pitchFamily="2" charset="-78"/>
              </a:rPr>
              <a:t>در حمام</a:t>
            </a:r>
            <a:endParaRPr lang="en-US" sz="3600" dirty="0">
              <a:solidFill>
                <a:schemeClr val="tx1"/>
              </a:solidFill>
              <a:cs typeface="B Mitra" panose="00000400000000000000" pitchFamily="2" charset="-78"/>
            </a:endParaRPr>
          </a:p>
          <a:p>
            <a:pPr algn="r" rtl="1" fontAlgn="t"/>
            <a:r>
              <a:rPr lang="fa-IR" sz="3600" dirty="0" smtClean="0">
                <a:solidFill>
                  <a:schemeClr val="tx1"/>
                </a:solidFill>
                <a:cs typeface="B Mitra" panose="00000400000000000000" pitchFamily="2" charset="-78"/>
              </a:rPr>
              <a:t>-</a:t>
            </a:r>
            <a:r>
              <a:rPr lang="ar-SA" sz="3600" dirty="0" smtClean="0">
                <a:solidFill>
                  <a:schemeClr val="tx1"/>
                </a:solidFill>
                <a:cs typeface="B Mitra" panose="00000400000000000000" pitchFamily="2" charset="-78"/>
              </a:rPr>
              <a:t>استفاده </a:t>
            </a:r>
            <a:r>
              <a:rPr lang="ar-SA" sz="3600" dirty="0">
                <a:solidFill>
                  <a:schemeClr val="tx1"/>
                </a:solidFill>
                <a:cs typeface="B Mitra" panose="00000400000000000000" pitchFamily="2" charset="-78"/>
              </a:rPr>
              <a:t>از پادري هاي پلاستيكي </a:t>
            </a:r>
            <a:r>
              <a:rPr lang="ar-SA" sz="3600" dirty="0" smtClean="0">
                <a:solidFill>
                  <a:schemeClr val="tx1"/>
                </a:solidFill>
                <a:cs typeface="B Mitra" panose="00000400000000000000" pitchFamily="2" charset="-78"/>
              </a:rPr>
              <a:t>مخصوص </a:t>
            </a:r>
            <a:r>
              <a:rPr lang="ar-SA" sz="3600" dirty="0">
                <a:solidFill>
                  <a:schemeClr val="tx1"/>
                </a:solidFill>
                <a:cs typeface="B Mitra" panose="00000400000000000000" pitchFamily="2" charset="-78"/>
              </a:rPr>
              <a:t>در كف حمام</a:t>
            </a:r>
            <a:endParaRPr lang="en-US" sz="3600" dirty="0">
              <a:solidFill>
                <a:schemeClr val="tx1"/>
              </a:solidFill>
              <a:cs typeface="B Mitra" panose="00000400000000000000" pitchFamily="2" charset="-78"/>
            </a:endParaRPr>
          </a:p>
          <a:p>
            <a:pPr algn="r" rtl="1" fontAlgn="t"/>
            <a:r>
              <a:rPr lang="fa-IR" sz="3600" dirty="0" smtClean="0">
                <a:solidFill>
                  <a:schemeClr val="tx1"/>
                </a:solidFill>
                <a:cs typeface="B Mitra" panose="00000400000000000000" pitchFamily="2" charset="-78"/>
              </a:rPr>
              <a:t>-</a:t>
            </a:r>
            <a:r>
              <a:rPr lang="ar-SA" sz="3600" dirty="0" smtClean="0">
                <a:solidFill>
                  <a:schemeClr val="tx1"/>
                </a:solidFill>
                <a:cs typeface="B Mitra" panose="00000400000000000000" pitchFamily="2" charset="-78"/>
              </a:rPr>
              <a:t>استفاده </a:t>
            </a:r>
            <a:r>
              <a:rPr lang="ar-SA" sz="3600" dirty="0">
                <a:solidFill>
                  <a:schemeClr val="tx1"/>
                </a:solidFill>
                <a:cs typeface="B Mitra" panose="00000400000000000000" pitchFamily="2" charset="-78"/>
              </a:rPr>
              <a:t>از ميله هاي نصب شده بر روي ديوار حمام به عنوان دستگيره</a:t>
            </a:r>
            <a:endParaRPr lang="en-US" sz="3600" dirty="0">
              <a:solidFill>
                <a:schemeClr val="tx1"/>
              </a:solidFill>
              <a:cs typeface="B Mitra" panose="00000400000000000000" pitchFamily="2" charset="-78"/>
            </a:endParaRPr>
          </a:p>
          <a:p>
            <a:pPr algn="r" rtl="1" fontAlgn="t"/>
            <a:r>
              <a:rPr lang="fa-IR" sz="3600" dirty="0" smtClean="0">
                <a:solidFill>
                  <a:schemeClr val="tx1"/>
                </a:solidFill>
                <a:cs typeface="B Mitra" panose="00000400000000000000" pitchFamily="2" charset="-78"/>
              </a:rPr>
              <a:t>-</a:t>
            </a:r>
            <a:r>
              <a:rPr lang="ar-SA" sz="3600" dirty="0" smtClean="0">
                <a:solidFill>
                  <a:schemeClr val="tx1"/>
                </a:solidFill>
                <a:cs typeface="B Mitra" panose="00000400000000000000" pitchFamily="2" charset="-78"/>
              </a:rPr>
              <a:t>استفاده </a:t>
            </a:r>
            <a:r>
              <a:rPr lang="ar-SA" sz="3600" dirty="0">
                <a:solidFill>
                  <a:schemeClr val="tx1"/>
                </a:solidFill>
                <a:cs typeface="B Mitra" panose="00000400000000000000" pitchFamily="2" charset="-78"/>
              </a:rPr>
              <a:t>از يك صندلي يا چهار پايه براي زيردوش و يا دوش دستي در صورت  </a:t>
            </a:r>
            <a:r>
              <a:rPr lang="ar-SA" sz="3600" dirty="0" smtClean="0">
                <a:solidFill>
                  <a:schemeClr val="tx1"/>
                </a:solidFill>
                <a:cs typeface="B Mitra" panose="00000400000000000000" pitchFamily="2" charset="-78"/>
              </a:rPr>
              <a:t>نشستن </a:t>
            </a:r>
            <a:r>
              <a:rPr lang="ar-SA" sz="3600" dirty="0">
                <a:solidFill>
                  <a:schemeClr val="tx1"/>
                </a:solidFill>
                <a:cs typeface="B Mitra" panose="00000400000000000000" pitchFamily="2" charset="-78"/>
              </a:rPr>
              <a:t>در حمام</a:t>
            </a:r>
            <a:endParaRPr lang="en-US" sz="3600" dirty="0">
              <a:solidFill>
                <a:schemeClr val="tx1"/>
              </a:solidFill>
              <a:cs typeface="B Mitra" panose="00000400000000000000" pitchFamily="2" charset="-78"/>
            </a:endParaRPr>
          </a:p>
          <a:p>
            <a:pPr algn="r"/>
            <a:endParaRPr lang="en-US" sz="3600" dirty="0">
              <a:solidFill>
                <a:schemeClr val="tx1"/>
              </a:solidFill>
              <a:cs typeface="B Mitra" panose="00000400000000000000" pitchFamily="2" charset="-78"/>
            </a:endParaRPr>
          </a:p>
        </p:txBody>
      </p:sp>
    </p:spTree>
    <p:extLst>
      <p:ext uri="{BB962C8B-B14F-4D97-AF65-F5344CB8AC3E}">
        <p14:creationId xmlns:p14="http://schemas.microsoft.com/office/powerpoint/2010/main" val="22225985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0"/>
          </p:nvPr>
        </p:nvSpPr>
        <p:spPr>
          <a:xfrm>
            <a:off x="754374" y="11151"/>
            <a:ext cx="8704186" cy="5015030"/>
          </a:xfrm>
        </p:spPr>
        <p:txBody>
          <a:bodyPr>
            <a:noAutofit/>
          </a:bodyPr>
          <a:lstStyle/>
          <a:p>
            <a:pPr algn="ctr" rtl="1" fontAlgn="ctr"/>
            <a:r>
              <a:rPr lang="ar-SA" sz="4000" b="1" dirty="0">
                <a:solidFill>
                  <a:schemeClr val="tx1"/>
                </a:solidFill>
                <a:cs typeface="B Morvarid" panose="00000400000000000000" pitchFamily="2" charset="-78"/>
              </a:rPr>
              <a:t>پيشگيري از زمين خوردن در اتاق</a:t>
            </a:r>
            <a:endParaRPr lang="en-US" sz="4000" b="1" dirty="0">
              <a:solidFill>
                <a:schemeClr val="tx1"/>
              </a:solidFill>
              <a:cs typeface="B Morvarid" panose="00000400000000000000" pitchFamily="2" charset="-78"/>
            </a:endParaRPr>
          </a:p>
          <a:p>
            <a:pPr algn="r" rtl="1" fontAlgn="t"/>
            <a:r>
              <a:rPr lang="fa-IR" sz="2800" dirty="0" smtClean="0">
                <a:solidFill>
                  <a:schemeClr val="tx1"/>
                </a:solidFill>
                <a:cs typeface="B Mitra" panose="00000400000000000000" pitchFamily="2" charset="-78"/>
              </a:rPr>
              <a:t>-</a:t>
            </a:r>
            <a:r>
              <a:rPr lang="ar-SA" sz="2800" dirty="0" smtClean="0">
                <a:solidFill>
                  <a:schemeClr val="tx1"/>
                </a:solidFill>
                <a:cs typeface="B Mitra" panose="00000400000000000000" pitchFamily="2" charset="-78"/>
              </a:rPr>
              <a:t>نصب </a:t>
            </a:r>
            <a:r>
              <a:rPr lang="ar-SA" sz="2800" dirty="0">
                <a:solidFill>
                  <a:schemeClr val="tx1"/>
                </a:solidFill>
                <a:cs typeface="B Mitra" panose="00000400000000000000" pitchFamily="2" charset="-78"/>
              </a:rPr>
              <a:t>كليد برق اتاق در نزديك ترين محل به درب </a:t>
            </a:r>
            <a:r>
              <a:rPr lang="ar-SA" sz="2800" dirty="0" smtClean="0">
                <a:solidFill>
                  <a:schemeClr val="tx1"/>
                </a:solidFill>
                <a:cs typeface="B Mitra" panose="00000400000000000000" pitchFamily="2" charset="-78"/>
              </a:rPr>
              <a:t>ورودي </a:t>
            </a:r>
            <a:endParaRPr lang="en-US" sz="2800" dirty="0">
              <a:solidFill>
                <a:schemeClr val="tx1"/>
              </a:solidFill>
              <a:cs typeface="B Mitra" panose="00000400000000000000" pitchFamily="2" charset="-78"/>
            </a:endParaRPr>
          </a:p>
          <a:p>
            <a:pPr algn="r" rtl="1" fontAlgn="t"/>
            <a:r>
              <a:rPr lang="fa-IR" sz="2800" dirty="0" smtClean="0">
                <a:solidFill>
                  <a:schemeClr val="tx1"/>
                </a:solidFill>
                <a:cs typeface="B Mitra" panose="00000400000000000000" pitchFamily="2" charset="-78"/>
              </a:rPr>
              <a:t>-</a:t>
            </a:r>
            <a:r>
              <a:rPr lang="ar-SA" sz="2800" dirty="0" smtClean="0">
                <a:solidFill>
                  <a:schemeClr val="tx1"/>
                </a:solidFill>
                <a:cs typeface="B Mitra" panose="00000400000000000000" pitchFamily="2" charset="-78"/>
              </a:rPr>
              <a:t>پرهيز </a:t>
            </a:r>
            <a:r>
              <a:rPr lang="ar-SA" sz="2800" dirty="0">
                <a:solidFill>
                  <a:schemeClr val="tx1"/>
                </a:solidFill>
                <a:cs typeface="B Mitra" panose="00000400000000000000" pitchFamily="2" charset="-78"/>
              </a:rPr>
              <a:t>از پهن كردن پتو يا روفرشي بر روي فرش</a:t>
            </a:r>
            <a:endParaRPr lang="en-US" sz="2800" dirty="0">
              <a:solidFill>
                <a:schemeClr val="tx1"/>
              </a:solidFill>
              <a:cs typeface="B Mitra" panose="00000400000000000000" pitchFamily="2" charset="-78"/>
            </a:endParaRPr>
          </a:p>
          <a:p>
            <a:pPr algn="r" rtl="1" fontAlgn="t"/>
            <a:r>
              <a:rPr lang="fa-IR" sz="2800" dirty="0" smtClean="0">
                <a:solidFill>
                  <a:schemeClr val="tx1"/>
                </a:solidFill>
                <a:cs typeface="B Mitra" panose="00000400000000000000" pitchFamily="2" charset="-78"/>
              </a:rPr>
              <a:t>-</a:t>
            </a:r>
            <a:r>
              <a:rPr lang="ar-SA" sz="2800" dirty="0" smtClean="0">
                <a:solidFill>
                  <a:schemeClr val="tx1"/>
                </a:solidFill>
                <a:cs typeface="B Mitra" panose="00000400000000000000" pitchFamily="2" charset="-78"/>
              </a:rPr>
              <a:t>قرار </a:t>
            </a:r>
            <a:r>
              <a:rPr lang="ar-SA" sz="2800" dirty="0">
                <a:solidFill>
                  <a:schemeClr val="tx1"/>
                </a:solidFill>
                <a:cs typeface="B Mitra" panose="00000400000000000000" pitchFamily="2" charset="-78"/>
              </a:rPr>
              <a:t>ندادن وسايل خانه به خصوص در مسير اتاق </a:t>
            </a:r>
            <a:r>
              <a:rPr lang="ar-SA" sz="2800" dirty="0" smtClean="0">
                <a:solidFill>
                  <a:schemeClr val="tx1"/>
                </a:solidFill>
                <a:cs typeface="B Mitra" panose="00000400000000000000" pitchFamily="2" charset="-78"/>
              </a:rPr>
              <a:t>خواب </a:t>
            </a:r>
            <a:r>
              <a:rPr lang="ar-SA" sz="2800" dirty="0">
                <a:solidFill>
                  <a:schemeClr val="tx1"/>
                </a:solidFill>
                <a:cs typeface="B Mitra" panose="00000400000000000000" pitchFamily="2" charset="-78"/>
              </a:rPr>
              <a:t>به توالت و آشپز خانه</a:t>
            </a:r>
            <a:endParaRPr lang="en-US" sz="2800" dirty="0">
              <a:solidFill>
                <a:schemeClr val="tx1"/>
              </a:solidFill>
              <a:cs typeface="B Mitra" panose="00000400000000000000" pitchFamily="2" charset="-78"/>
            </a:endParaRPr>
          </a:p>
          <a:p>
            <a:pPr algn="r" rtl="1" fontAlgn="t"/>
            <a:r>
              <a:rPr lang="fa-IR" sz="2800" dirty="0" smtClean="0">
                <a:solidFill>
                  <a:schemeClr val="tx1"/>
                </a:solidFill>
                <a:cs typeface="B Mitra" panose="00000400000000000000" pitchFamily="2" charset="-78"/>
              </a:rPr>
              <a:t>-</a:t>
            </a:r>
            <a:r>
              <a:rPr lang="ar-SA" sz="2800" dirty="0" smtClean="0">
                <a:solidFill>
                  <a:schemeClr val="tx1"/>
                </a:solidFill>
                <a:cs typeface="B Mitra" panose="00000400000000000000" pitchFamily="2" charset="-78"/>
              </a:rPr>
              <a:t>رد </a:t>
            </a:r>
            <a:r>
              <a:rPr lang="ar-SA" sz="2800" dirty="0">
                <a:solidFill>
                  <a:schemeClr val="tx1"/>
                </a:solidFill>
                <a:cs typeface="B Mitra" panose="00000400000000000000" pitchFamily="2" charset="-78"/>
              </a:rPr>
              <a:t>كردن سيم وسايل برقي مثل تلويزيون راديو و</a:t>
            </a:r>
            <a:r>
              <a:rPr lang="en-US" sz="2800" dirty="0">
                <a:solidFill>
                  <a:schemeClr val="tx1"/>
                </a:solidFill>
                <a:cs typeface="B Mitra" panose="00000400000000000000" pitchFamily="2" charset="-78"/>
              </a:rPr>
              <a:t>…</a:t>
            </a:r>
            <a:r>
              <a:rPr lang="ar-SA" sz="2800" dirty="0">
                <a:solidFill>
                  <a:schemeClr val="tx1"/>
                </a:solidFill>
                <a:cs typeface="B Mitra" panose="00000400000000000000" pitchFamily="2" charset="-78"/>
              </a:rPr>
              <a:t> </a:t>
            </a:r>
            <a:r>
              <a:rPr lang="ar-SA" sz="2800" dirty="0" smtClean="0">
                <a:solidFill>
                  <a:schemeClr val="tx1"/>
                </a:solidFill>
                <a:cs typeface="B Mitra" panose="00000400000000000000" pitchFamily="2" charset="-78"/>
              </a:rPr>
              <a:t>از </a:t>
            </a:r>
            <a:r>
              <a:rPr lang="ar-SA" sz="2800" dirty="0">
                <a:solidFill>
                  <a:schemeClr val="tx1"/>
                </a:solidFill>
                <a:cs typeface="B Mitra" panose="00000400000000000000" pitchFamily="2" charset="-78"/>
              </a:rPr>
              <a:t>كنار ديوار</a:t>
            </a:r>
            <a:endParaRPr lang="en-US" sz="2800" dirty="0">
              <a:solidFill>
                <a:schemeClr val="tx1"/>
              </a:solidFill>
              <a:cs typeface="B Mitra" panose="00000400000000000000" pitchFamily="2" charset="-78"/>
            </a:endParaRPr>
          </a:p>
          <a:p>
            <a:pPr algn="r" rtl="1" fontAlgn="t"/>
            <a:r>
              <a:rPr lang="fa-IR" sz="2800" dirty="0" smtClean="0">
                <a:solidFill>
                  <a:schemeClr val="tx1"/>
                </a:solidFill>
                <a:cs typeface="B Mitra" panose="00000400000000000000" pitchFamily="2" charset="-78"/>
              </a:rPr>
              <a:t>-</a:t>
            </a:r>
            <a:r>
              <a:rPr lang="ar-SA" sz="2800" dirty="0" smtClean="0">
                <a:solidFill>
                  <a:schemeClr val="tx1"/>
                </a:solidFill>
                <a:cs typeface="B Mitra" panose="00000400000000000000" pitchFamily="2" charset="-78"/>
              </a:rPr>
              <a:t>استفاده </a:t>
            </a:r>
            <a:r>
              <a:rPr lang="ar-SA" sz="2800" dirty="0">
                <a:solidFill>
                  <a:schemeClr val="tx1"/>
                </a:solidFill>
                <a:cs typeface="B Mitra" panose="00000400000000000000" pitchFamily="2" charset="-78"/>
              </a:rPr>
              <a:t>از نور مناسب براي روشنايي اتاق در موقع </a:t>
            </a:r>
            <a:r>
              <a:rPr lang="ar-SA" sz="2800" dirty="0" smtClean="0">
                <a:solidFill>
                  <a:schemeClr val="tx1"/>
                </a:solidFill>
                <a:cs typeface="B Mitra" panose="00000400000000000000" pitchFamily="2" charset="-78"/>
              </a:rPr>
              <a:t>خواب </a:t>
            </a:r>
            <a:r>
              <a:rPr lang="ar-SA" sz="2800" dirty="0">
                <a:solidFill>
                  <a:schemeClr val="tx1"/>
                </a:solidFill>
                <a:cs typeface="B Mitra" panose="00000400000000000000" pitchFamily="2" charset="-78"/>
              </a:rPr>
              <a:t>شب </a:t>
            </a:r>
            <a:endParaRPr lang="en-US" sz="2800" dirty="0">
              <a:solidFill>
                <a:schemeClr val="tx1"/>
              </a:solidFill>
              <a:cs typeface="B Mitra" panose="00000400000000000000" pitchFamily="2" charset="-78"/>
            </a:endParaRPr>
          </a:p>
          <a:p>
            <a:pPr algn="r" rtl="1" fontAlgn="t"/>
            <a:r>
              <a:rPr lang="fa-IR" sz="2800" dirty="0" smtClean="0">
                <a:solidFill>
                  <a:schemeClr val="tx1"/>
                </a:solidFill>
                <a:cs typeface="B Mitra" panose="00000400000000000000" pitchFamily="2" charset="-78"/>
              </a:rPr>
              <a:t>-</a:t>
            </a:r>
            <a:r>
              <a:rPr lang="ar-SA" sz="2800" dirty="0" smtClean="0">
                <a:solidFill>
                  <a:schemeClr val="tx1"/>
                </a:solidFill>
                <a:cs typeface="B Mitra" panose="00000400000000000000" pitchFamily="2" charset="-78"/>
              </a:rPr>
              <a:t>استفاده </a:t>
            </a:r>
            <a:r>
              <a:rPr lang="ar-SA" sz="2800" dirty="0">
                <a:solidFill>
                  <a:schemeClr val="tx1"/>
                </a:solidFill>
                <a:cs typeface="B Mitra" panose="00000400000000000000" pitchFamily="2" charset="-78"/>
              </a:rPr>
              <a:t>از تخت خواب با ارتفاع مناسب (رسیدن هر </a:t>
            </a:r>
            <a:r>
              <a:rPr lang="ar-SA" sz="2800" dirty="0" smtClean="0">
                <a:solidFill>
                  <a:schemeClr val="tx1"/>
                </a:solidFill>
                <a:cs typeface="B Mitra" panose="00000400000000000000" pitchFamily="2" charset="-78"/>
              </a:rPr>
              <a:t>دو </a:t>
            </a:r>
            <a:r>
              <a:rPr lang="ar-SA" sz="2800" dirty="0">
                <a:solidFill>
                  <a:schemeClr val="tx1"/>
                </a:solidFill>
                <a:cs typeface="B Mitra" panose="00000400000000000000" pitchFamily="2" charset="-78"/>
              </a:rPr>
              <a:t>پاي سالمند به زمين)</a:t>
            </a:r>
            <a:endParaRPr lang="en-US" sz="2800" dirty="0">
              <a:solidFill>
                <a:schemeClr val="tx1"/>
              </a:solidFill>
              <a:cs typeface="B Mitra" panose="00000400000000000000" pitchFamily="2" charset="-78"/>
            </a:endParaRPr>
          </a:p>
          <a:p>
            <a:pPr algn="r" rtl="1" fontAlgn="t"/>
            <a:r>
              <a:rPr lang="fa-IR" sz="2800" dirty="0" smtClean="0">
                <a:solidFill>
                  <a:schemeClr val="tx1"/>
                </a:solidFill>
                <a:cs typeface="B Mitra" panose="00000400000000000000" pitchFamily="2" charset="-78"/>
              </a:rPr>
              <a:t>-</a:t>
            </a:r>
            <a:r>
              <a:rPr lang="ar-SA" sz="2800" dirty="0" smtClean="0">
                <a:solidFill>
                  <a:schemeClr val="tx1"/>
                </a:solidFill>
                <a:cs typeface="B Mitra" panose="00000400000000000000" pitchFamily="2" charset="-78"/>
              </a:rPr>
              <a:t>قرار </a:t>
            </a:r>
            <a:r>
              <a:rPr lang="ar-SA" sz="2800" dirty="0">
                <a:solidFill>
                  <a:schemeClr val="tx1"/>
                </a:solidFill>
                <a:cs typeface="B Mitra" panose="00000400000000000000" pitchFamily="2" charset="-78"/>
              </a:rPr>
              <a:t>دادن تلفن در نزديكي محل خواب و نشستن </a:t>
            </a:r>
            <a:endParaRPr lang="en-US" sz="2800" dirty="0">
              <a:solidFill>
                <a:schemeClr val="tx1"/>
              </a:solidFill>
              <a:cs typeface="B Mitra" panose="00000400000000000000" pitchFamily="2" charset="-78"/>
            </a:endParaRPr>
          </a:p>
          <a:p>
            <a:pPr algn="r" rtl="1" fontAlgn="t"/>
            <a:r>
              <a:rPr lang="fa-IR" sz="2800" dirty="0" smtClean="0">
                <a:solidFill>
                  <a:schemeClr val="tx1"/>
                </a:solidFill>
                <a:cs typeface="B Mitra" panose="00000400000000000000" pitchFamily="2" charset="-78"/>
              </a:rPr>
              <a:t>-</a:t>
            </a:r>
            <a:r>
              <a:rPr lang="ar-SA" sz="2800" dirty="0" smtClean="0">
                <a:solidFill>
                  <a:schemeClr val="tx1"/>
                </a:solidFill>
                <a:cs typeface="B Mitra" panose="00000400000000000000" pitchFamily="2" charset="-78"/>
              </a:rPr>
              <a:t>ثابت </a:t>
            </a:r>
            <a:r>
              <a:rPr lang="ar-SA" sz="2800" dirty="0">
                <a:solidFill>
                  <a:schemeClr val="tx1"/>
                </a:solidFill>
                <a:cs typeface="B Mitra" panose="00000400000000000000" pitchFamily="2" charset="-78"/>
              </a:rPr>
              <a:t>کردن لبه های فرش، به منظور پیشگیری از  </a:t>
            </a:r>
            <a:r>
              <a:rPr lang="ar-SA" sz="2800" dirty="0" smtClean="0">
                <a:solidFill>
                  <a:schemeClr val="tx1"/>
                </a:solidFill>
                <a:cs typeface="B Mitra" panose="00000400000000000000" pitchFamily="2" charset="-78"/>
              </a:rPr>
              <a:t>گير </a:t>
            </a:r>
            <a:r>
              <a:rPr lang="ar-SA" sz="2800" dirty="0">
                <a:solidFill>
                  <a:schemeClr val="tx1"/>
                </a:solidFill>
                <a:cs typeface="B Mitra" panose="00000400000000000000" pitchFamily="2" charset="-78"/>
              </a:rPr>
              <a:t>كردن پا  به لبه </a:t>
            </a:r>
            <a:r>
              <a:rPr lang="fa-IR" sz="2800" dirty="0" smtClean="0">
                <a:solidFill>
                  <a:schemeClr val="tx1"/>
                </a:solidFill>
                <a:cs typeface="B Mitra" panose="00000400000000000000" pitchFamily="2" charset="-78"/>
              </a:rPr>
              <a:t>ف</a:t>
            </a:r>
            <a:r>
              <a:rPr lang="ar-SA" sz="2800" dirty="0" smtClean="0">
                <a:solidFill>
                  <a:schemeClr val="tx1"/>
                </a:solidFill>
                <a:cs typeface="B Mitra" panose="00000400000000000000" pitchFamily="2" charset="-78"/>
              </a:rPr>
              <a:t>رش </a:t>
            </a:r>
            <a:endParaRPr lang="fa-IR" sz="2800" dirty="0" smtClean="0">
              <a:solidFill>
                <a:schemeClr val="tx1"/>
              </a:solidFill>
              <a:cs typeface="B Mitra" panose="00000400000000000000" pitchFamily="2" charset="-78"/>
            </a:endParaRPr>
          </a:p>
          <a:p>
            <a:pPr algn="r" rtl="1" fontAlgn="t"/>
            <a:endParaRPr lang="en-US" sz="2800" dirty="0" smtClean="0">
              <a:solidFill>
                <a:schemeClr val="tx1"/>
              </a:solidFill>
              <a:cs typeface="B Mitra" panose="00000400000000000000" pitchFamily="2" charset="-78"/>
            </a:endParaRPr>
          </a:p>
          <a:p>
            <a:pPr algn="r" rtl="1"/>
            <a:endParaRPr lang="en-US" sz="1600" dirty="0">
              <a:solidFill>
                <a:srgbClr val="002060"/>
              </a:solidFill>
            </a:endParaRPr>
          </a:p>
        </p:txBody>
      </p:sp>
    </p:spTree>
    <p:extLst>
      <p:ext uri="{BB962C8B-B14F-4D97-AF65-F5344CB8AC3E}">
        <p14:creationId xmlns:p14="http://schemas.microsoft.com/office/powerpoint/2010/main" val="25648564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0"/>
          </p:nvPr>
        </p:nvSpPr>
        <p:spPr>
          <a:xfrm>
            <a:off x="1670604" y="0"/>
            <a:ext cx="7473395" cy="5015029"/>
          </a:xfrm>
        </p:spPr>
        <p:txBody>
          <a:bodyPr>
            <a:noAutofit/>
          </a:bodyPr>
          <a:lstStyle/>
          <a:p>
            <a:pPr algn="ctr" rtl="1" fontAlgn="ctr"/>
            <a:r>
              <a:rPr lang="ar-SA" sz="2800" b="1" dirty="0">
                <a:solidFill>
                  <a:schemeClr val="tx1"/>
                </a:solidFill>
                <a:cs typeface="B Morvarid" panose="00000400000000000000" pitchFamily="2" charset="-78"/>
              </a:rPr>
              <a:t>اصول كلي پيشگيري از زمين خوردن و سقوط</a:t>
            </a:r>
            <a:endParaRPr lang="en-US" sz="2800" b="1" dirty="0">
              <a:solidFill>
                <a:schemeClr val="tx1"/>
              </a:solidFill>
              <a:cs typeface="B Morvarid" panose="00000400000000000000" pitchFamily="2" charset="-78"/>
            </a:endParaRPr>
          </a:p>
          <a:p>
            <a:pPr algn="r" rtl="1" fontAlgn="t"/>
            <a:r>
              <a:rPr lang="ar-SA" sz="2400" dirty="0">
                <a:solidFill>
                  <a:schemeClr val="tx1"/>
                </a:solidFill>
                <a:cs typeface="B Mitra" panose="00000400000000000000" pitchFamily="2" charset="-78"/>
              </a:rPr>
              <a:t>استفاده از صندلي با پايه ثابت براي نشستن و </a:t>
            </a:r>
            <a:r>
              <a:rPr lang="ar-SA" sz="2400" dirty="0" smtClean="0">
                <a:solidFill>
                  <a:schemeClr val="tx1"/>
                </a:solidFill>
                <a:cs typeface="B Mitra" panose="00000400000000000000" pitchFamily="2" charset="-78"/>
              </a:rPr>
              <a:t>اجتناب </a:t>
            </a:r>
            <a:r>
              <a:rPr lang="ar-SA" sz="2400" dirty="0">
                <a:solidFill>
                  <a:schemeClr val="tx1"/>
                </a:solidFill>
                <a:cs typeface="B Mitra" panose="00000400000000000000" pitchFamily="2" charset="-78"/>
              </a:rPr>
              <a:t>از نشستن بر روي </a:t>
            </a:r>
            <a:r>
              <a:rPr lang="ar-SA" sz="2400" dirty="0" smtClean="0">
                <a:solidFill>
                  <a:schemeClr val="tx1"/>
                </a:solidFill>
                <a:cs typeface="B Mitra" panose="00000400000000000000" pitchFamily="2" charset="-78"/>
              </a:rPr>
              <a:t>صندلي</a:t>
            </a:r>
            <a:r>
              <a:rPr lang="fa-IR" sz="2400" dirty="0" smtClean="0">
                <a:solidFill>
                  <a:schemeClr val="tx1"/>
                </a:solidFill>
                <a:cs typeface="B Mitra" panose="00000400000000000000" pitchFamily="2" charset="-78"/>
              </a:rPr>
              <a:t> </a:t>
            </a:r>
            <a:r>
              <a:rPr lang="ar-SA" sz="2400" dirty="0" smtClean="0">
                <a:solidFill>
                  <a:schemeClr val="tx1"/>
                </a:solidFill>
                <a:cs typeface="B Mitra" panose="00000400000000000000" pitchFamily="2" charset="-78"/>
              </a:rPr>
              <a:t>چرخ </a:t>
            </a:r>
            <a:r>
              <a:rPr lang="ar-SA" sz="2400" dirty="0">
                <a:solidFill>
                  <a:schemeClr val="tx1"/>
                </a:solidFill>
                <a:cs typeface="B Mitra" panose="00000400000000000000" pitchFamily="2" charset="-78"/>
              </a:rPr>
              <a:t>دار </a:t>
            </a:r>
            <a:endParaRPr lang="en-US" sz="2400" dirty="0">
              <a:solidFill>
                <a:schemeClr val="tx1"/>
              </a:solidFill>
              <a:cs typeface="B Mitra" panose="00000400000000000000" pitchFamily="2" charset="-78"/>
            </a:endParaRPr>
          </a:p>
          <a:p>
            <a:pPr algn="r" rtl="1" fontAlgn="t"/>
            <a:r>
              <a:rPr lang="ar-SA" sz="2400" dirty="0">
                <a:solidFill>
                  <a:schemeClr val="tx1"/>
                </a:solidFill>
                <a:cs typeface="B Mitra" panose="00000400000000000000" pitchFamily="2" charset="-78"/>
              </a:rPr>
              <a:t>پرهيز از پوشيدن </a:t>
            </a:r>
            <a:r>
              <a:rPr lang="ar-SA" sz="2400" dirty="0" smtClean="0">
                <a:solidFill>
                  <a:schemeClr val="tx1"/>
                </a:solidFill>
                <a:cs typeface="B Mitra" panose="00000400000000000000" pitchFamily="2" charset="-78"/>
              </a:rPr>
              <a:t>دمپايي</a:t>
            </a:r>
            <a:endParaRPr lang="fa-IR" sz="2400" dirty="0" smtClean="0">
              <a:solidFill>
                <a:schemeClr val="tx1"/>
              </a:solidFill>
              <a:cs typeface="B Mitra" panose="00000400000000000000" pitchFamily="2" charset="-78"/>
            </a:endParaRPr>
          </a:p>
          <a:p>
            <a:pPr algn="r" rtl="1" fontAlgn="t"/>
            <a:r>
              <a:rPr lang="ar-SA" sz="2400" dirty="0" smtClean="0">
                <a:solidFill>
                  <a:schemeClr val="tx1"/>
                </a:solidFill>
                <a:cs typeface="B Mitra" panose="00000400000000000000" pitchFamily="2" charset="-78"/>
              </a:rPr>
              <a:t>استفاده </a:t>
            </a:r>
            <a:r>
              <a:rPr lang="ar-SA" sz="2400" dirty="0">
                <a:solidFill>
                  <a:schemeClr val="tx1"/>
                </a:solidFill>
                <a:cs typeface="B Mitra" panose="00000400000000000000" pitchFamily="2" charset="-78"/>
              </a:rPr>
              <a:t>از کفش مناسب </a:t>
            </a:r>
            <a:endParaRPr lang="en-US" sz="2400" dirty="0">
              <a:solidFill>
                <a:schemeClr val="tx1"/>
              </a:solidFill>
              <a:cs typeface="B Mitra" panose="00000400000000000000" pitchFamily="2" charset="-78"/>
            </a:endParaRPr>
          </a:p>
          <a:p>
            <a:pPr algn="r" rtl="1" fontAlgn="t"/>
            <a:r>
              <a:rPr lang="ar-SA" sz="2400" dirty="0">
                <a:solidFill>
                  <a:schemeClr val="tx1"/>
                </a:solidFill>
                <a:cs typeface="B Mitra" panose="00000400000000000000" pitchFamily="2" charset="-78"/>
              </a:rPr>
              <a:t>به كار بردن وسايل كمكي براي راه رفتن مثل </a:t>
            </a:r>
            <a:r>
              <a:rPr lang="ar-SA" sz="2400" dirty="0" smtClean="0">
                <a:solidFill>
                  <a:schemeClr val="tx1"/>
                </a:solidFill>
                <a:cs typeface="B Mitra" panose="00000400000000000000" pitchFamily="2" charset="-78"/>
              </a:rPr>
              <a:t>عصا </a:t>
            </a:r>
            <a:r>
              <a:rPr lang="ar-SA" sz="2400" dirty="0">
                <a:solidFill>
                  <a:schemeClr val="tx1"/>
                </a:solidFill>
                <a:cs typeface="B Mitra" panose="00000400000000000000" pitchFamily="2" charset="-78"/>
              </a:rPr>
              <a:t>و واكر به طور صحيح</a:t>
            </a:r>
            <a:endParaRPr lang="en-US" sz="2400" dirty="0">
              <a:solidFill>
                <a:schemeClr val="tx1"/>
              </a:solidFill>
              <a:cs typeface="B Mitra" panose="00000400000000000000" pitchFamily="2" charset="-78"/>
            </a:endParaRPr>
          </a:p>
          <a:p>
            <a:pPr algn="r" rtl="1" fontAlgn="t"/>
            <a:r>
              <a:rPr lang="ar-SA" sz="2400" dirty="0">
                <a:solidFill>
                  <a:schemeClr val="tx1"/>
                </a:solidFill>
                <a:cs typeface="B Mitra" panose="00000400000000000000" pitchFamily="2" charset="-78"/>
              </a:rPr>
              <a:t>نزديك به ديوار قرار گرفتن در موقع قدم زدن به ويژه در فضاي باز</a:t>
            </a:r>
            <a:endParaRPr lang="en-US" sz="2400" dirty="0">
              <a:solidFill>
                <a:schemeClr val="tx1"/>
              </a:solidFill>
              <a:cs typeface="B Mitra" panose="00000400000000000000" pitchFamily="2" charset="-78"/>
            </a:endParaRPr>
          </a:p>
          <a:p>
            <a:pPr algn="r" rtl="1" fontAlgn="t"/>
            <a:r>
              <a:rPr lang="ar-SA" sz="2400" dirty="0">
                <a:solidFill>
                  <a:schemeClr val="tx1"/>
                </a:solidFill>
                <a:cs typeface="B Mitra" panose="00000400000000000000" pitchFamily="2" charset="-78"/>
              </a:rPr>
              <a:t>استفاده از عينك با نمره مناسب براي اصلاح </a:t>
            </a:r>
            <a:r>
              <a:rPr lang="ar-SA" sz="2400" dirty="0" smtClean="0">
                <a:solidFill>
                  <a:schemeClr val="tx1"/>
                </a:solidFill>
                <a:cs typeface="B Mitra" panose="00000400000000000000" pitchFamily="2" charset="-78"/>
              </a:rPr>
              <a:t>بينايي </a:t>
            </a:r>
            <a:r>
              <a:rPr lang="ar-SA" sz="2400" dirty="0">
                <a:solidFill>
                  <a:schemeClr val="tx1"/>
                </a:solidFill>
                <a:cs typeface="B Mitra" panose="00000400000000000000" pitchFamily="2" charset="-78"/>
              </a:rPr>
              <a:t>خود </a:t>
            </a:r>
            <a:endParaRPr lang="en-US" sz="2400" dirty="0">
              <a:solidFill>
                <a:schemeClr val="tx1"/>
              </a:solidFill>
              <a:cs typeface="B Mitra" panose="00000400000000000000" pitchFamily="2" charset="-78"/>
            </a:endParaRPr>
          </a:p>
          <a:p>
            <a:pPr algn="r" rtl="1" fontAlgn="t"/>
            <a:r>
              <a:rPr lang="ar-SA" sz="2400" dirty="0">
                <a:solidFill>
                  <a:schemeClr val="tx1"/>
                </a:solidFill>
                <a:cs typeface="B Mitra" panose="00000400000000000000" pitchFamily="2" charset="-78"/>
              </a:rPr>
              <a:t>خودداري ازحمل بسته هاي زياد به طور همزمان</a:t>
            </a:r>
            <a:endParaRPr lang="en-US" sz="2400" dirty="0">
              <a:solidFill>
                <a:schemeClr val="tx1"/>
              </a:solidFill>
              <a:cs typeface="B Mitra" panose="00000400000000000000" pitchFamily="2" charset="-78"/>
            </a:endParaRPr>
          </a:p>
          <a:p>
            <a:pPr algn="r" rtl="1" fontAlgn="t"/>
            <a:r>
              <a:rPr lang="ar-SA" sz="2400" dirty="0">
                <a:solidFill>
                  <a:schemeClr val="tx1"/>
                </a:solidFill>
                <a:cs typeface="B Mitra" panose="00000400000000000000" pitchFamily="2" charset="-78"/>
              </a:rPr>
              <a:t>پرهيز از پوشيدن لباس هاي بلند</a:t>
            </a:r>
            <a:endParaRPr lang="en-US" sz="2400" dirty="0">
              <a:solidFill>
                <a:schemeClr val="tx1"/>
              </a:solidFill>
              <a:cs typeface="B Mitra" panose="00000400000000000000" pitchFamily="2" charset="-78"/>
            </a:endParaRPr>
          </a:p>
          <a:p>
            <a:pPr algn="r" rtl="1" fontAlgn="t"/>
            <a:r>
              <a:rPr lang="ar-SA" sz="2400" dirty="0">
                <a:solidFill>
                  <a:schemeClr val="tx1"/>
                </a:solidFill>
                <a:cs typeface="B Mitra" panose="00000400000000000000" pitchFamily="2" charset="-78"/>
              </a:rPr>
              <a:t>خودداري از بالا رفتن از نردبان يا ايستادن روي چهار </a:t>
            </a:r>
            <a:r>
              <a:rPr lang="ar-SA" sz="2400" dirty="0" smtClean="0">
                <a:solidFill>
                  <a:schemeClr val="tx1"/>
                </a:solidFill>
                <a:cs typeface="B Mitra" panose="00000400000000000000" pitchFamily="2" charset="-78"/>
              </a:rPr>
              <a:t>پايه</a:t>
            </a:r>
            <a:endParaRPr lang="en-US" sz="3200" dirty="0">
              <a:solidFill>
                <a:schemeClr val="tx1"/>
              </a:solidFill>
              <a:cs typeface="B Mitra" panose="00000400000000000000" pitchFamily="2" charset="-78"/>
            </a:endParaRPr>
          </a:p>
        </p:txBody>
      </p:sp>
    </p:spTree>
    <p:extLst>
      <p:ext uri="{BB962C8B-B14F-4D97-AF65-F5344CB8AC3E}">
        <p14:creationId xmlns:p14="http://schemas.microsoft.com/office/powerpoint/2010/main" val="217880944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123479"/>
            <a:ext cx="8352928" cy="792088"/>
          </a:xfrm>
        </p:spPr>
        <p:txBody>
          <a:bodyPr/>
          <a:lstStyle/>
          <a:p>
            <a:pPr algn="r"/>
            <a:r>
              <a:rPr lang="ar-SA" dirty="0">
                <a:solidFill>
                  <a:schemeClr val="accent1">
                    <a:lumMod val="50000"/>
                  </a:schemeClr>
                </a:solidFill>
                <a:cs typeface="B Titr" panose="00000700000000000000" pitchFamily="2" charset="-78"/>
              </a:rPr>
              <a:t>پیگیری</a:t>
            </a:r>
            <a:r>
              <a:rPr lang="fa-IR" dirty="0">
                <a:solidFill>
                  <a:schemeClr val="accent1">
                    <a:lumMod val="50000"/>
                  </a:schemeClr>
                </a:solidFill>
                <a:cs typeface="B Titr" panose="00000700000000000000" pitchFamily="2" charset="-78"/>
              </a:rPr>
              <a:t>:</a:t>
            </a:r>
            <a:r>
              <a:rPr lang="ar-SA" dirty="0">
                <a:solidFill>
                  <a:schemeClr val="tx1"/>
                </a:solidFill>
                <a:cs typeface="B Titr" panose="00000700000000000000" pitchFamily="2" charset="-78"/>
              </a:rPr>
              <a:t> </a:t>
            </a:r>
            <a:endParaRPr lang="en-US" dirty="0">
              <a:solidFill>
                <a:schemeClr val="tx1"/>
              </a:solidFill>
              <a:cs typeface="B Titr" panose="00000700000000000000" pitchFamily="2" charset="-78"/>
            </a:endParaRPr>
          </a:p>
        </p:txBody>
      </p:sp>
      <p:sp>
        <p:nvSpPr>
          <p:cNvPr id="4" name="Content Placeholder 3"/>
          <p:cNvSpPr>
            <a:spLocks noGrp="1"/>
          </p:cNvSpPr>
          <p:nvPr>
            <p:ph idx="10"/>
          </p:nvPr>
        </p:nvSpPr>
        <p:spPr>
          <a:xfrm>
            <a:off x="1517900" y="915567"/>
            <a:ext cx="7384924" cy="3888433"/>
          </a:xfrm>
        </p:spPr>
        <p:txBody>
          <a:bodyPr>
            <a:normAutofit fontScale="85000" lnSpcReduction="20000"/>
          </a:bodyPr>
          <a:lstStyle/>
          <a:p>
            <a:pPr marL="342900" marR="0" lvl="0" indent="-342900" algn="r" rtl="1">
              <a:lnSpc>
                <a:spcPct val="115000"/>
              </a:lnSpc>
              <a:spcBef>
                <a:spcPts val="0"/>
              </a:spcBef>
              <a:spcAft>
                <a:spcPts val="0"/>
              </a:spcAft>
              <a:buFont typeface="Arial" panose="020B0604020202090204" pitchFamily="34" charset="0"/>
              <a:buChar char="•"/>
              <a:tabLst>
                <a:tab pos="97155" algn="r"/>
                <a:tab pos="205740" algn="l"/>
              </a:tabLst>
            </a:pPr>
            <a:r>
              <a:rPr lang="fa-IR" sz="4000" kern="100" dirty="0">
                <a:solidFill>
                  <a:schemeClr val="tx1"/>
                </a:solidFill>
                <a:latin typeface="Calibri"/>
                <a:ea typeface="Calibri"/>
                <a:cs typeface="B Mitra" panose="00000400000000000000" pitchFamily="2" charset="-78"/>
              </a:rPr>
              <a:t>طبقه </a:t>
            </a:r>
            <a:r>
              <a:rPr lang="ar-SA" sz="4000" b="1" kern="100" dirty="0">
                <a:solidFill>
                  <a:schemeClr val="tx1"/>
                </a:solidFill>
                <a:latin typeface="Calibri"/>
                <a:ea typeface="Calibri"/>
                <a:cs typeface="B Mitra" panose="00000400000000000000" pitchFamily="2" charset="-78"/>
              </a:rPr>
              <a:t>«احتمال سقوط</a:t>
            </a:r>
            <a:r>
              <a:rPr lang="fa-IR" sz="4000" b="1" kern="100" dirty="0">
                <a:solidFill>
                  <a:schemeClr val="tx1"/>
                </a:solidFill>
                <a:latin typeface="Calibri"/>
                <a:ea typeface="Calibri"/>
                <a:cs typeface="B Mitra" panose="00000400000000000000" pitchFamily="2" charset="-78"/>
              </a:rPr>
              <a:t>»:</a:t>
            </a:r>
            <a:r>
              <a:rPr lang="ar-SA" sz="4000" kern="100" dirty="0">
                <a:solidFill>
                  <a:schemeClr val="tx1"/>
                </a:solidFill>
                <a:latin typeface="Calibri"/>
                <a:ea typeface="Calibri"/>
                <a:cs typeface="B Mitra" panose="00000400000000000000" pitchFamily="2" charset="-78"/>
              </a:rPr>
              <a:t> </a:t>
            </a:r>
            <a:r>
              <a:rPr lang="ar-SA" sz="4000" dirty="0">
                <a:solidFill>
                  <a:schemeClr val="tx1"/>
                </a:solidFill>
                <a:latin typeface="Calibri"/>
                <a:ea typeface="Calibri"/>
                <a:cs typeface="B Mitra" panose="00000400000000000000" pitchFamily="2" charset="-78"/>
              </a:rPr>
              <a:t>در صورتی که پزشک سالمند را به سط</a:t>
            </a:r>
            <a:r>
              <a:rPr lang="fa-IR" sz="4000" dirty="0">
                <a:solidFill>
                  <a:schemeClr val="tx1"/>
                </a:solidFill>
                <a:latin typeface="Calibri"/>
                <a:ea typeface="Calibri"/>
                <a:cs typeface="B Mitra" panose="00000400000000000000" pitchFamily="2" charset="-78"/>
              </a:rPr>
              <a:t>و</a:t>
            </a:r>
            <a:r>
              <a:rPr lang="ar-SA" sz="4000" dirty="0">
                <a:solidFill>
                  <a:schemeClr val="tx1"/>
                </a:solidFill>
                <a:latin typeface="Calibri"/>
                <a:ea typeface="Calibri"/>
                <a:cs typeface="B Mitra" panose="00000400000000000000" pitchFamily="2" charset="-78"/>
              </a:rPr>
              <a:t>ح تخصصی ارجاع دهد، سالمند را تا سه هفته بعد پیگیری نمایید، در غير اين صورت پيگيري را طبق نظر پزشك انجام دهيد. </a:t>
            </a:r>
            <a:endParaRPr lang="fa-IR" sz="4000" dirty="0">
              <a:solidFill>
                <a:schemeClr val="tx1"/>
              </a:solidFill>
              <a:latin typeface="Calibri"/>
              <a:ea typeface="Calibri"/>
              <a:cs typeface="B Mitra" panose="00000400000000000000" pitchFamily="2" charset="-78"/>
            </a:endParaRPr>
          </a:p>
          <a:p>
            <a:pPr marL="171450" marR="0" lvl="0" indent="-171450" algn="just" rtl="1">
              <a:lnSpc>
                <a:spcPct val="115000"/>
              </a:lnSpc>
              <a:spcBef>
                <a:spcPts val="0"/>
              </a:spcBef>
              <a:spcAft>
                <a:spcPts val="0"/>
              </a:spcAft>
              <a:buFont typeface="Arial" panose="020B0604020202090204" pitchFamily="34" charset="0"/>
              <a:buChar char="•"/>
              <a:tabLst>
                <a:tab pos="97155" algn="r"/>
                <a:tab pos="205740" algn="l"/>
              </a:tabLst>
            </a:pPr>
            <a:endParaRPr lang="en-US" sz="2000" dirty="0">
              <a:solidFill>
                <a:schemeClr val="tx1"/>
              </a:solidFill>
              <a:latin typeface="Calibri"/>
              <a:ea typeface="Calibri"/>
              <a:cs typeface="B Mitra" panose="00000400000000000000" pitchFamily="2" charset="-78"/>
            </a:endParaRPr>
          </a:p>
          <a:p>
            <a:pPr marL="342900" marR="228600" lvl="0" indent="-342900" algn="just" rtl="1">
              <a:lnSpc>
                <a:spcPct val="115000"/>
              </a:lnSpc>
              <a:spcBef>
                <a:spcPts val="0"/>
              </a:spcBef>
              <a:spcAft>
                <a:spcPts val="0"/>
              </a:spcAft>
              <a:buFont typeface="Arial" panose="020B0604020202090204" pitchFamily="34" charset="0"/>
              <a:buChar char="•"/>
              <a:tabLst>
                <a:tab pos="-30480" algn="r"/>
                <a:tab pos="59690" algn="l"/>
              </a:tabLst>
            </a:pPr>
            <a:r>
              <a:rPr lang="fa-IR" sz="4000" kern="100" dirty="0">
                <a:solidFill>
                  <a:schemeClr val="tx1"/>
                </a:solidFill>
                <a:latin typeface="Calibri"/>
                <a:ea typeface="Calibri"/>
                <a:cs typeface="B Mitra" panose="00000400000000000000" pitchFamily="2" charset="-78"/>
              </a:rPr>
              <a:t>طبقه «</a:t>
            </a:r>
            <a:r>
              <a:rPr lang="ar-SA" sz="4000" b="1" dirty="0">
                <a:solidFill>
                  <a:schemeClr val="tx1"/>
                </a:solidFill>
                <a:latin typeface="Calibri"/>
                <a:ea typeface="Calibri"/>
                <a:cs typeface="B Mitra" panose="00000400000000000000" pitchFamily="2" charset="-78"/>
              </a:rPr>
              <a:t> احتمال کم سقو</a:t>
            </a:r>
            <a:r>
              <a:rPr lang="fa-IR" sz="4000" b="1" dirty="0">
                <a:solidFill>
                  <a:schemeClr val="tx1"/>
                </a:solidFill>
                <a:latin typeface="Calibri"/>
                <a:ea typeface="Calibri"/>
                <a:cs typeface="B Mitra" panose="00000400000000000000" pitchFamily="2" charset="-78"/>
              </a:rPr>
              <a:t>ط»: </a:t>
            </a:r>
            <a:r>
              <a:rPr lang="fa-IR" sz="4000" dirty="0">
                <a:solidFill>
                  <a:schemeClr val="tx1"/>
                </a:solidFill>
                <a:latin typeface="Calibri"/>
                <a:ea typeface="Calibri"/>
                <a:cs typeface="B Mitra" panose="00000400000000000000" pitchFamily="2" charset="-78"/>
              </a:rPr>
              <a:t>سالمند را به مراجعه در صورت بروز عامل خطر يا يك سال بعد تشويق كنيد.</a:t>
            </a:r>
          </a:p>
          <a:p>
            <a:pPr marR="228600" lvl="0" algn="just" rtl="1">
              <a:lnSpc>
                <a:spcPct val="115000"/>
              </a:lnSpc>
              <a:spcBef>
                <a:spcPts val="0"/>
              </a:spcBef>
              <a:spcAft>
                <a:spcPts val="0"/>
              </a:spcAft>
              <a:tabLst>
                <a:tab pos="-30480" algn="r"/>
                <a:tab pos="59690" algn="l"/>
              </a:tabLst>
            </a:pPr>
            <a:endParaRPr lang="fa-IR" dirty="0">
              <a:solidFill>
                <a:schemeClr val="tx1"/>
              </a:solidFill>
              <a:latin typeface="Calibri"/>
              <a:ea typeface="Calibri"/>
              <a:cs typeface="B Mitra" panose="00000400000000000000" pitchFamily="2" charset="-78"/>
            </a:endParaRPr>
          </a:p>
          <a:p>
            <a:pPr marL="342900" marR="228600" indent="-342900" algn="just" rtl="1">
              <a:lnSpc>
                <a:spcPct val="115000"/>
              </a:lnSpc>
              <a:spcBef>
                <a:spcPts val="0"/>
              </a:spcBef>
              <a:buFont typeface="Arial" panose="020B0604020202090204" pitchFamily="34" charset="0"/>
              <a:buChar char="•"/>
              <a:tabLst>
                <a:tab pos="-30480" algn="r"/>
                <a:tab pos="59690" algn="l"/>
              </a:tabLst>
            </a:pPr>
            <a:endParaRPr lang="fa-IR" sz="2400" dirty="0">
              <a:solidFill>
                <a:schemeClr val="tx1"/>
              </a:solidFill>
              <a:latin typeface="Calibri"/>
              <a:ea typeface="Calibri"/>
              <a:cs typeface="B Mitra" panose="00000400000000000000" pitchFamily="2" charset="-78"/>
            </a:endParaRPr>
          </a:p>
          <a:p>
            <a:pPr marL="342900" marR="228600" lvl="0" indent="-342900" algn="just" rtl="1">
              <a:lnSpc>
                <a:spcPct val="115000"/>
              </a:lnSpc>
              <a:spcBef>
                <a:spcPts val="0"/>
              </a:spcBef>
              <a:spcAft>
                <a:spcPts val="0"/>
              </a:spcAft>
              <a:buFont typeface="Calibri"/>
              <a:buChar char="-"/>
              <a:tabLst>
                <a:tab pos="-30480" algn="r"/>
                <a:tab pos="59690" algn="l"/>
              </a:tabLst>
            </a:pPr>
            <a:endParaRPr lang="en-US" sz="2400" dirty="0">
              <a:solidFill>
                <a:schemeClr val="tx1"/>
              </a:solidFill>
              <a:latin typeface="Calibri"/>
              <a:ea typeface="Calibri"/>
              <a:cs typeface="B Mitra" panose="00000400000000000000" pitchFamily="2" charset="-78"/>
            </a:endParaRPr>
          </a:p>
          <a:p>
            <a:endParaRPr lang="en-US" dirty="0"/>
          </a:p>
        </p:txBody>
      </p:sp>
    </p:spTree>
    <p:extLst>
      <p:ext uri="{BB962C8B-B14F-4D97-AF65-F5344CB8AC3E}">
        <p14:creationId xmlns:p14="http://schemas.microsoft.com/office/powerpoint/2010/main" val="144784097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0"/>
          </p:nvPr>
        </p:nvSpPr>
        <p:spPr>
          <a:xfrm>
            <a:off x="1365195" y="0"/>
            <a:ext cx="7778805" cy="5143500"/>
          </a:xfrm>
        </p:spPr>
        <p:txBody>
          <a:bodyPr>
            <a:noAutofit/>
          </a:bodyPr>
          <a:lstStyle/>
          <a:p>
            <a:pPr algn="r" fontAlgn="base"/>
            <a:r>
              <a:rPr lang="fa-IR" sz="1800" dirty="0" smtClean="0">
                <a:solidFill>
                  <a:schemeClr val="tx1"/>
                </a:solidFill>
                <a:cs typeface="B Mitra" panose="00000400000000000000" pitchFamily="2" charset="-78"/>
              </a:rPr>
              <a:t>سطح </a:t>
            </a:r>
            <a:r>
              <a:rPr lang="fa-IR" sz="1800" dirty="0">
                <a:solidFill>
                  <a:schemeClr val="tx1"/>
                </a:solidFill>
                <a:cs typeface="B Mitra" panose="00000400000000000000" pitchFamily="2" charset="-78"/>
              </a:rPr>
              <a:t>زمین بایستی تمیز و خشک باشد و لغزنده نباشد.</a:t>
            </a:r>
          </a:p>
          <a:p>
            <a:pPr algn="r" fontAlgn="base"/>
            <a:r>
              <a:rPr lang="fa-IR" sz="1800" dirty="0">
                <a:solidFill>
                  <a:schemeClr val="tx1"/>
                </a:solidFill>
                <a:cs typeface="B Mitra" panose="00000400000000000000" pitchFamily="2" charset="-78"/>
              </a:rPr>
              <a:t>تمامی فرش‌ها و قالیچه‌ها باید دارای نوارهای ضد لغزش باشند و یا بر روی زمین محکم شوند.</a:t>
            </a:r>
          </a:p>
          <a:p>
            <a:pPr algn="r" fontAlgn="base"/>
            <a:r>
              <a:rPr lang="fa-IR" sz="1800" dirty="0" smtClean="0">
                <a:solidFill>
                  <a:schemeClr val="tx1"/>
                </a:solidFill>
                <a:cs typeface="B Mitra" panose="00000400000000000000" pitchFamily="2" charset="-78"/>
              </a:rPr>
              <a:t>. استفاده </a:t>
            </a:r>
            <a:r>
              <a:rPr lang="fa-IR" sz="1800" dirty="0">
                <a:solidFill>
                  <a:schemeClr val="tx1"/>
                </a:solidFill>
                <a:cs typeface="B Mitra" panose="00000400000000000000" pitchFamily="2" charset="-78"/>
              </a:rPr>
              <a:t>از دستگیره بر روی دیوارهای حمام کنار وان حمام و توالت الزامی است. برای افرادی که سریع خسته می‌شوند، استفاده از صندلی‌های ویژه حمام برای افزایش ثبات مفید می‌باشد.</a:t>
            </a:r>
          </a:p>
          <a:p>
            <a:pPr algn="r" fontAlgn="base"/>
            <a:r>
              <a:rPr lang="fa-IR" sz="1800" dirty="0">
                <a:solidFill>
                  <a:schemeClr val="tx1"/>
                </a:solidFill>
                <a:cs typeface="B Mitra" panose="00000400000000000000" pitchFamily="2" charset="-78"/>
              </a:rPr>
              <a:t>در حمام بایستی از نوارهای ضد لغزش دائمی جهت ایجاد اصطکاک بر روی سطح زمین استفاده شود.</a:t>
            </a:r>
          </a:p>
          <a:p>
            <a:pPr algn="r" fontAlgn="base"/>
            <a:r>
              <a:rPr lang="fa-IR" sz="1800" dirty="0">
                <a:solidFill>
                  <a:schemeClr val="tx1"/>
                </a:solidFill>
                <a:cs typeface="B Mitra" panose="00000400000000000000" pitchFamily="2" charset="-78"/>
              </a:rPr>
              <a:t>برای جلوگیری از زمین خوردن در تاریکی، کلید چراغ برق بایستی نزدیک در ورودی هر اتاق قرار داشته باشد. چراغ‌هایی که در شب با حرکت فعال می‌شوند، روش بسیار مناسبی برای افزایش دید در اتاق در زمان شب محسوب می‌شوند.</a:t>
            </a:r>
          </a:p>
          <a:p>
            <a:pPr algn="r" fontAlgn="base"/>
            <a:r>
              <a:rPr lang="fa-IR" sz="1800" dirty="0">
                <a:solidFill>
                  <a:schemeClr val="tx1"/>
                </a:solidFill>
                <a:cs typeface="B Mitra" panose="00000400000000000000" pitchFamily="2" charset="-78"/>
              </a:rPr>
              <a:t>مکان کمدها و کابینت‌ها بایستی به دقت مشخص شود تا نیاز به خم شدن برای دسترسی به اشیاء مختلف کاهش پیدا کند. خم شدن به این منظور می‌تواند سبب از دست دادن تعادل در سالمندان شود.</a:t>
            </a:r>
          </a:p>
          <a:p>
            <a:pPr algn="r"/>
            <a:endParaRPr lang="en-US" sz="1800" dirty="0">
              <a:solidFill>
                <a:schemeClr val="tx1"/>
              </a:solidFill>
              <a:cs typeface="B Mitra" panose="00000400000000000000" pitchFamily="2" charset="-78"/>
            </a:endParaRPr>
          </a:p>
        </p:txBody>
      </p:sp>
    </p:spTree>
    <p:extLst>
      <p:ext uri="{BB962C8B-B14F-4D97-AF65-F5344CB8AC3E}">
        <p14:creationId xmlns:p14="http://schemas.microsoft.com/office/powerpoint/2010/main" val="21087556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0"/>
          </p:nvPr>
        </p:nvSpPr>
        <p:spPr>
          <a:xfrm>
            <a:off x="395536" y="1491630"/>
            <a:ext cx="8280920" cy="1656183"/>
          </a:xfrm>
        </p:spPr>
        <p:txBody>
          <a:bodyPr/>
          <a:lstStyle/>
          <a:p>
            <a:pPr algn="ctr"/>
            <a:r>
              <a:rPr lang="fa-IR" sz="8000" b="1" dirty="0">
                <a:solidFill>
                  <a:schemeClr val="accent2">
                    <a:lumMod val="75000"/>
                  </a:schemeClr>
                </a:solidFill>
                <a:cs typeface="B Titr" panose="00000700000000000000" pitchFamily="2" charset="-78"/>
              </a:rPr>
              <a:t>سامانه سیب غیرپزشک</a:t>
            </a:r>
            <a:endParaRPr lang="en-US" sz="8000" b="1" dirty="0">
              <a:solidFill>
                <a:schemeClr val="accent2">
                  <a:lumMod val="75000"/>
                </a:schemeClr>
              </a:solidFill>
              <a:cs typeface="B Titr" panose="00000700000000000000" pitchFamily="2" charset="-78"/>
            </a:endParaRPr>
          </a:p>
        </p:txBody>
      </p:sp>
    </p:spTree>
    <p:extLst>
      <p:ext uri="{BB962C8B-B14F-4D97-AF65-F5344CB8AC3E}">
        <p14:creationId xmlns:p14="http://schemas.microsoft.com/office/powerpoint/2010/main" val="81534575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0"/>
          </p:nvPr>
        </p:nvPicPr>
        <p:blipFill>
          <a:blip r:embed="rId2">
            <a:extLst>
              <a:ext uri="{28A0092B-C50C-407E-A947-70E740481C1C}">
                <a14:useLocalDpi xmlns:a14="http://schemas.microsoft.com/office/drawing/2010/main" val="0"/>
              </a:ext>
            </a:extLst>
          </a:blip>
          <a:stretch>
            <a:fillRect/>
          </a:stretch>
        </p:blipFill>
        <p:spPr>
          <a:xfrm>
            <a:off x="323850" y="771550"/>
            <a:ext cx="8496300" cy="3630902"/>
          </a:xfrm>
        </p:spPr>
      </p:pic>
    </p:spTree>
    <p:extLst>
      <p:ext uri="{BB962C8B-B14F-4D97-AF65-F5344CB8AC3E}">
        <p14:creationId xmlns:p14="http://schemas.microsoft.com/office/powerpoint/2010/main" val="404854308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Content Placeholder 8"/>
          <p:cNvPicPr>
            <a:picLocks noGrp="1" noChangeAspect="1"/>
          </p:cNvPicPr>
          <p:nvPr>
            <p:ph idx="10"/>
          </p:nvPr>
        </p:nvPicPr>
        <p:blipFill>
          <a:blip r:embed="rId2">
            <a:extLst>
              <a:ext uri="{28A0092B-C50C-407E-A947-70E740481C1C}">
                <a14:useLocalDpi xmlns:a14="http://schemas.microsoft.com/office/drawing/2010/main" val="0"/>
              </a:ext>
            </a:extLst>
          </a:blip>
          <a:stretch>
            <a:fillRect/>
          </a:stretch>
        </p:blipFill>
        <p:spPr>
          <a:xfrm>
            <a:off x="179512" y="51470"/>
            <a:ext cx="8784976" cy="4896544"/>
          </a:xfrm>
        </p:spPr>
      </p:pic>
    </p:spTree>
    <p:extLst>
      <p:ext uri="{BB962C8B-B14F-4D97-AF65-F5344CB8AC3E}">
        <p14:creationId xmlns:p14="http://schemas.microsoft.com/office/powerpoint/2010/main" val="30753437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شکستن استخوان هیپ که به دلیل زمین خوردن سالمندان است"/>
          <p:cNvPicPr>
            <a:picLocks noGrp="1" noChangeAspect="1" noChangeArrowheads="1"/>
          </p:cNvPicPr>
          <p:nvPr>
            <p:ph idx="10"/>
          </p:nvPr>
        </p:nvPicPr>
        <p:blipFill>
          <a:blip r:embed="rId2">
            <a:extLst>
              <a:ext uri="{28A0092B-C50C-407E-A947-70E740481C1C}">
                <a14:useLocalDpi xmlns:a14="http://schemas.microsoft.com/office/drawing/2010/main" val="0"/>
              </a:ext>
            </a:extLst>
          </a:blip>
          <a:srcRect/>
          <a:stretch>
            <a:fillRect/>
          </a:stretch>
        </p:blipFill>
        <p:spPr bwMode="auto">
          <a:xfrm>
            <a:off x="448965" y="281176"/>
            <a:ext cx="7787955" cy="4522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302900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Content Placeholder 10"/>
          <p:cNvPicPr>
            <a:picLocks noGrp="1" noChangeAspect="1"/>
          </p:cNvPicPr>
          <p:nvPr>
            <p:ph idx="10"/>
          </p:nvPr>
        </p:nvPicPr>
        <p:blipFill>
          <a:blip r:embed="rId2">
            <a:extLst>
              <a:ext uri="{28A0092B-C50C-407E-A947-70E740481C1C}">
                <a14:useLocalDpi xmlns:a14="http://schemas.microsoft.com/office/drawing/2010/main" val="0"/>
              </a:ext>
            </a:extLst>
          </a:blip>
          <a:stretch>
            <a:fillRect/>
          </a:stretch>
        </p:blipFill>
        <p:spPr>
          <a:xfrm>
            <a:off x="395536" y="483518"/>
            <a:ext cx="8424936" cy="4320257"/>
          </a:xfrm>
        </p:spPr>
      </p:pic>
    </p:spTree>
    <p:extLst>
      <p:ext uri="{BB962C8B-B14F-4D97-AF65-F5344CB8AC3E}">
        <p14:creationId xmlns:p14="http://schemas.microsoft.com/office/powerpoint/2010/main" val="6466932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0"/>
          </p:nvPr>
        </p:nvPicPr>
        <p:blipFill>
          <a:blip r:embed="rId2">
            <a:extLst>
              <a:ext uri="{28A0092B-C50C-407E-A947-70E740481C1C}">
                <a14:useLocalDpi xmlns:a14="http://schemas.microsoft.com/office/drawing/2010/main" val="0"/>
              </a:ext>
            </a:extLst>
          </a:blip>
          <a:stretch>
            <a:fillRect/>
          </a:stretch>
        </p:blipFill>
        <p:spPr>
          <a:xfrm>
            <a:off x="2123728" y="123478"/>
            <a:ext cx="6418602" cy="4867464"/>
          </a:xfrm>
        </p:spPr>
      </p:pic>
    </p:spTree>
    <p:extLst>
      <p:ext uri="{BB962C8B-B14F-4D97-AF65-F5344CB8AC3E}">
        <p14:creationId xmlns:p14="http://schemas.microsoft.com/office/powerpoint/2010/main" val="6703124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p:cNvPicPr>
            <a:picLocks noGrp="1" noChangeAspect="1"/>
          </p:cNvPicPr>
          <p:nvPr>
            <p:ph idx="10"/>
          </p:nvPr>
        </p:nvPicPr>
        <p:blipFill>
          <a:blip r:embed="rId2">
            <a:extLst>
              <a:ext uri="{28A0092B-C50C-407E-A947-70E740481C1C}">
                <a14:useLocalDpi xmlns:a14="http://schemas.microsoft.com/office/drawing/2010/main" val="0"/>
              </a:ext>
            </a:extLst>
          </a:blip>
          <a:stretch>
            <a:fillRect/>
          </a:stretch>
        </p:blipFill>
        <p:spPr>
          <a:xfrm>
            <a:off x="395536" y="267494"/>
            <a:ext cx="8136904" cy="4536281"/>
          </a:xfrm>
        </p:spPr>
      </p:pic>
    </p:spTree>
    <p:extLst>
      <p:ext uri="{BB962C8B-B14F-4D97-AF65-F5344CB8AC3E}">
        <p14:creationId xmlns:p14="http://schemas.microsoft.com/office/powerpoint/2010/main" val="121769628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9672" y="1419622"/>
            <a:ext cx="6984776" cy="1584175"/>
          </a:xfrm>
        </p:spPr>
        <p:txBody>
          <a:bodyPr/>
          <a:lstStyle/>
          <a:p>
            <a:pPr algn="ctr"/>
            <a:r>
              <a:rPr lang="fa-IR" sz="8000" dirty="0">
                <a:solidFill>
                  <a:schemeClr val="accent2">
                    <a:lumMod val="75000"/>
                  </a:schemeClr>
                </a:solidFill>
                <a:cs typeface="B Titr" panose="00000700000000000000" pitchFamily="2" charset="-78"/>
              </a:rPr>
              <a:t>ارزیابی پزشک</a:t>
            </a:r>
            <a:endParaRPr lang="en-US" sz="8000" dirty="0">
              <a:solidFill>
                <a:schemeClr val="accent2">
                  <a:lumMod val="75000"/>
                </a:schemeClr>
              </a:solidFill>
              <a:cs typeface="B Titr" panose="00000700000000000000" pitchFamily="2" charset="-78"/>
            </a:endParaRPr>
          </a:p>
        </p:txBody>
      </p:sp>
    </p:spTree>
    <p:extLst>
      <p:ext uri="{BB962C8B-B14F-4D97-AF65-F5344CB8AC3E}">
        <p14:creationId xmlns:p14="http://schemas.microsoft.com/office/powerpoint/2010/main" val="390473812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hakim\Desktop\Untitled.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737115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0490E84F-1046-42AC-9F65-EB6EB9B0B6D3}" type="slidenum">
              <a:rPr lang="fa-IR" smtClean="0"/>
              <a:t>45</a:t>
            </a:fld>
            <a:endParaRPr lang="fa-IR"/>
          </a:p>
        </p:txBody>
      </p:sp>
      <p:graphicFrame>
        <p:nvGraphicFramePr>
          <p:cNvPr id="5" name="Table 4"/>
          <p:cNvGraphicFramePr>
            <a:graphicFrameLocks noGrp="1"/>
          </p:cNvGraphicFramePr>
          <p:nvPr>
            <p:extLst>
              <p:ext uri="{D42A27DB-BD31-4B8C-83A1-F6EECF244321}">
                <p14:modId xmlns:p14="http://schemas.microsoft.com/office/powerpoint/2010/main" val="609537719"/>
              </p:ext>
            </p:extLst>
          </p:nvPr>
        </p:nvGraphicFramePr>
        <p:xfrm>
          <a:off x="143555" y="739292"/>
          <a:ext cx="8820933" cy="3938693"/>
        </p:xfrm>
        <a:graphic>
          <a:graphicData uri="http://schemas.openxmlformats.org/drawingml/2006/table">
            <a:tbl>
              <a:tblPr rtl="1" firstRow="1" firstCol="1" bandRow="1">
                <a:tableStyleId>{00A15C55-8517-42AA-B614-E9B94910E393}</a:tableStyleId>
              </a:tblPr>
              <a:tblGrid>
                <a:gridCol w="444052">
                  <a:extLst>
                    <a:ext uri="{9D8B030D-6E8A-4147-A177-3AD203B41FA5}">
                      <a16:colId xmlns:a16="http://schemas.microsoft.com/office/drawing/2014/main" val="20000"/>
                    </a:ext>
                  </a:extLst>
                </a:gridCol>
                <a:gridCol w="6796832">
                  <a:extLst>
                    <a:ext uri="{9D8B030D-6E8A-4147-A177-3AD203B41FA5}">
                      <a16:colId xmlns:a16="http://schemas.microsoft.com/office/drawing/2014/main" val="20001"/>
                    </a:ext>
                  </a:extLst>
                </a:gridCol>
                <a:gridCol w="1580049">
                  <a:extLst>
                    <a:ext uri="{9D8B030D-6E8A-4147-A177-3AD203B41FA5}">
                      <a16:colId xmlns:a16="http://schemas.microsoft.com/office/drawing/2014/main" val="20002"/>
                    </a:ext>
                  </a:extLst>
                </a:gridCol>
              </a:tblGrid>
              <a:tr h="509459">
                <a:tc>
                  <a:txBody>
                    <a:bodyPr/>
                    <a:lstStyle/>
                    <a:p>
                      <a:pPr algn="ctr" rtl="1">
                        <a:lnSpc>
                          <a:spcPct val="90000"/>
                        </a:lnSpc>
                        <a:spcAft>
                          <a:spcPts val="0"/>
                        </a:spcAft>
                      </a:pPr>
                      <a:r>
                        <a:rPr lang="ar-SA" sz="1100" b="1" dirty="0">
                          <a:effectLst/>
                          <a:cs typeface="B Nazanin" panose="00000400000000000000" pitchFamily="2" charset="-78"/>
                        </a:rPr>
                        <a:t>ردیف</a:t>
                      </a:r>
                      <a:endParaRPr lang="en-US" sz="1400" b="1" dirty="0">
                        <a:effectLst/>
                        <a:latin typeface="Calibri"/>
                        <a:ea typeface="Calibri"/>
                        <a:cs typeface="B Nazanin" panose="00000400000000000000" pitchFamily="2" charset="-78"/>
                      </a:endParaRPr>
                    </a:p>
                  </a:txBody>
                  <a:tcPr marL="63305" marR="63305" marT="0" marB="0" anchor="ctr"/>
                </a:tc>
                <a:tc>
                  <a:txBody>
                    <a:bodyPr/>
                    <a:lstStyle/>
                    <a:p>
                      <a:pPr algn="ctr" rtl="1">
                        <a:lnSpc>
                          <a:spcPct val="90000"/>
                        </a:lnSpc>
                        <a:spcAft>
                          <a:spcPts val="0"/>
                        </a:spcAft>
                      </a:pPr>
                      <a:r>
                        <a:rPr lang="ar-SA" sz="1400" b="1" dirty="0">
                          <a:effectLst/>
                          <a:cs typeface="B Nazanin" panose="00000400000000000000" pitchFamily="2" charset="-78"/>
                        </a:rPr>
                        <a:t>اختلال</a:t>
                      </a:r>
                      <a:endParaRPr lang="en-US" sz="1400" b="1" dirty="0">
                        <a:effectLst/>
                        <a:latin typeface="Calibri"/>
                        <a:ea typeface="Calibri"/>
                        <a:cs typeface="B Nazanin" panose="00000400000000000000" pitchFamily="2" charset="-78"/>
                      </a:endParaRPr>
                    </a:p>
                  </a:txBody>
                  <a:tcPr marL="63305" marR="63305" marT="0" marB="0" anchor="ctr"/>
                </a:tc>
                <a:tc>
                  <a:txBody>
                    <a:bodyPr/>
                    <a:lstStyle/>
                    <a:p>
                      <a:pPr algn="ctr" rtl="1">
                        <a:lnSpc>
                          <a:spcPct val="90000"/>
                        </a:lnSpc>
                        <a:spcAft>
                          <a:spcPts val="0"/>
                        </a:spcAft>
                      </a:pPr>
                      <a:r>
                        <a:rPr lang="ar-SA" sz="1400" b="1">
                          <a:effectLst/>
                          <a:cs typeface="B Nazanin" panose="00000400000000000000" pitchFamily="2" charset="-78"/>
                        </a:rPr>
                        <a:t>افت عملکرد </a:t>
                      </a:r>
                      <a:endParaRPr lang="en-US" sz="1400" b="1">
                        <a:effectLst/>
                        <a:latin typeface="Calibri"/>
                        <a:ea typeface="Calibri"/>
                        <a:cs typeface="B Nazanin" panose="00000400000000000000" pitchFamily="2" charset="-78"/>
                      </a:endParaRPr>
                    </a:p>
                  </a:txBody>
                  <a:tcPr marL="63305" marR="63305" marT="0" marB="0" anchor="ctr"/>
                </a:tc>
                <a:extLst>
                  <a:ext uri="{0D108BD9-81ED-4DB2-BD59-A6C34878D82A}">
                    <a16:rowId xmlns:a16="http://schemas.microsoft.com/office/drawing/2014/main" val="10000"/>
                  </a:ext>
                </a:extLst>
              </a:tr>
              <a:tr h="955891">
                <a:tc>
                  <a:txBody>
                    <a:bodyPr/>
                    <a:lstStyle/>
                    <a:p>
                      <a:pPr algn="ctr" rtl="1">
                        <a:lnSpc>
                          <a:spcPct val="90000"/>
                        </a:lnSpc>
                        <a:spcAft>
                          <a:spcPts val="0"/>
                        </a:spcAft>
                      </a:pPr>
                      <a:r>
                        <a:rPr lang="ar-SA" sz="1600" b="1" dirty="0">
                          <a:effectLst/>
                          <a:cs typeface="B Nazanin" panose="00000400000000000000" pitchFamily="2" charset="-78"/>
                        </a:rPr>
                        <a:t>1</a:t>
                      </a:r>
                      <a:endParaRPr lang="en-US" sz="1400" b="1" dirty="0">
                        <a:effectLst/>
                        <a:latin typeface="Calibri"/>
                        <a:ea typeface="Calibri"/>
                        <a:cs typeface="B Nazanin" panose="00000400000000000000" pitchFamily="2" charset="-78"/>
                      </a:endParaRPr>
                    </a:p>
                  </a:txBody>
                  <a:tcPr marL="63305" marR="63305" marT="0" marB="0" anchor="ctr"/>
                </a:tc>
                <a:tc>
                  <a:txBody>
                    <a:bodyPr/>
                    <a:lstStyle/>
                    <a:p>
                      <a:pPr algn="r" rtl="1">
                        <a:lnSpc>
                          <a:spcPct val="90000"/>
                        </a:lnSpc>
                        <a:spcAft>
                          <a:spcPts val="0"/>
                        </a:spcAft>
                      </a:pPr>
                      <a:r>
                        <a:rPr lang="ar-SA" sz="1600" b="1" dirty="0">
                          <a:effectLst/>
                          <a:cs typeface="B Nazanin" panose="00000400000000000000" pitchFamily="2" charset="-78"/>
                        </a:rPr>
                        <a:t>آنمی، آریتمی</a:t>
                      </a:r>
                      <a:r>
                        <a:rPr lang="ar-SA" sz="800" b="1" dirty="0">
                          <a:effectLst/>
                          <a:cs typeface="B Nazanin" panose="00000400000000000000" pitchFamily="2" charset="-78"/>
                        </a:rPr>
                        <a:t> </a:t>
                      </a:r>
                      <a:r>
                        <a:rPr lang="ar-SA" sz="1600" b="1" dirty="0">
                          <a:effectLst/>
                          <a:cs typeface="B Nazanin" panose="00000400000000000000" pitchFamily="2" charset="-78"/>
                        </a:rPr>
                        <a:t>ها، افزایش حساسیت سینوس کاروتید،</a:t>
                      </a:r>
                      <a:r>
                        <a:rPr lang="en-US" sz="1600" b="1" dirty="0">
                          <a:effectLst/>
                          <a:cs typeface="B Nazanin" panose="00000400000000000000" pitchFamily="2" charset="-78"/>
                        </a:rPr>
                        <a:t>COPD </a:t>
                      </a:r>
                      <a:r>
                        <a:rPr lang="ar-SA" sz="1600" b="1" dirty="0">
                          <a:effectLst/>
                          <a:cs typeface="B Nazanin" panose="00000400000000000000" pitchFamily="2" charset="-78"/>
                        </a:rPr>
                        <a:t>، دهیدراتاسیون، عفونتها(پنومونی-سپسیس)،اختلالات</a:t>
                      </a:r>
                      <a:r>
                        <a:rPr lang="ar-SA" sz="800" b="1" dirty="0">
                          <a:effectLst/>
                          <a:cs typeface="B Nazanin" panose="00000400000000000000" pitchFamily="2" charset="-78"/>
                        </a:rPr>
                        <a:t> </a:t>
                      </a:r>
                      <a:r>
                        <a:rPr lang="ar-SA" sz="1600" b="1" dirty="0">
                          <a:effectLst/>
                          <a:cs typeface="B Nazanin" panose="00000400000000000000" pitchFamily="2" charset="-78"/>
                        </a:rPr>
                        <a:t>متابولیک(دیابت،</a:t>
                      </a:r>
                      <a:r>
                        <a:rPr lang="ar-SA" sz="900" b="1" dirty="0">
                          <a:effectLst/>
                          <a:cs typeface="B Nazanin" panose="00000400000000000000" pitchFamily="2" charset="-78"/>
                        </a:rPr>
                        <a:t> </a:t>
                      </a:r>
                      <a:r>
                        <a:rPr lang="ar-SA" sz="1600" b="1" dirty="0">
                          <a:effectLst/>
                          <a:cs typeface="B Nazanin" panose="00000400000000000000" pitchFamily="2" charset="-78"/>
                        </a:rPr>
                        <a:t>اختلالات تیروئید، هایپوگلیسمی، وضعیت هایپر اسمولار)، افت عملکرد عصبی قلبی بعد از ادرار کردن، افت فشارخون وضعیتی، افت فشار خون بعد از غذا، اختلالات دریچه ای قلب</a:t>
                      </a:r>
                      <a:endParaRPr lang="en-US" sz="1400" b="1" dirty="0">
                        <a:effectLst/>
                        <a:latin typeface="Calibri"/>
                        <a:ea typeface="Calibri"/>
                        <a:cs typeface="B Nazanin" panose="00000400000000000000" pitchFamily="2" charset="-78"/>
                      </a:endParaRPr>
                    </a:p>
                  </a:txBody>
                  <a:tcPr marL="63305" marR="63305" marT="0" marB="0" anchor="ctr"/>
                </a:tc>
                <a:tc>
                  <a:txBody>
                    <a:bodyPr/>
                    <a:lstStyle/>
                    <a:p>
                      <a:pPr algn="ctr" rtl="1">
                        <a:lnSpc>
                          <a:spcPct val="90000"/>
                        </a:lnSpc>
                        <a:spcAft>
                          <a:spcPts val="0"/>
                        </a:spcAft>
                      </a:pPr>
                      <a:r>
                        <a:rPr lang="ar-SA" sz="1600" b="1">
                          <a:effectLst/>
                          <a:cs typeface="B Nazanin" panose="00000400000000000000" pitchFamily="2" charset="-78"/>
                        </a:rPr>
                        <a:t>تنظیم فشارخون</a:t>
                      </a:r>
                      <a:endParaRPr lang="en-US" sz="1400" b="1">
                        <a:effectLst/>
                        <a:latin typeface="Calibri"/>
                        <a:ea typeface="Calibri"/>
                        <a:cs typeface="B Nazanin" panose="00000400000000000000" pitchFamily="2" charset="-78"/>
                      </a:endParaRPr>
                    </a:p>
                  </a:txBody>
                  <a:tcPr marL="63305" marR="63305" marT="0" marB="0" anchor="ctr"/>
                </a:tc>
                <a:extLst>
                  <a:ext uri="{0D108BD9-81ED-4DB2-BD59-A6C34878D82A}">
                    <a16:rowId xmlns:a16="http://schemas.microsoft.com/office/drawing/2014/main" val="10001"/>
                  </a:ext>
                </a:extLst>
              </a:tr>
              <a:tr h="372903">
                <a:tc>
                  <a:txBody>
                    <a:bodyPr/>
                    <a:lstStyle/>
                    <a:p>
                      <a:pPr algn="ctr" rtl="1">
                        <a:lnSpc>
                          <a:spcPct val="90000"/>
                        </a:lnSpc>
                        <a:spcAft>
                          <a:spcPts val="0"/>
                        </a:spcAft>
                      </a:pPr>
                      <a:r>
                        <a:rPr lang="ar-SA" sz="1600" b="1">
                          <a:effectLst/>
                          <a:cs typeface="B Nazanin" panose="00000400000000000000" pitchFamily="2" charset="-78"/>
                        </a:rPr>
                        <a:t>2</a:t>
                      </a:r>
                      <a:endParaRPr lang="en-US" sz="1400" b="1">
                        <a:effectLst/>
                        <a:latin typeface="Calibri"/>
                        <a:ea typeface="Calibri"/>
                        <a:cs typeface="B Nazanin" panose="00000400000000000000" pitchFamily="2" charset="-78"/>
                      </a:endParaRPr>
                    </a:p>
                  </a:txBody>
                  <a:tcPr marL="63305" marR="63305" marT="0" marB="0" anchor="ctr"/>
                </a:tc>
                <a:tc>
                  <a:txBody>
                    <a:bodyPr/>
                    <a:lstStyle/>
                    <a:p>
                      <a:pPr algn="r" rtl="1">
                        <a:lnSpc>
                          <a:spcPct val="90000"/>
                        </a:lnSpc>
                        <a:spcAft>
                          <a:spcPts val="0"/>
                        </a:spcAft>
                      </a:pPr>
                      <a:r>
                        <a:rPr lang="ar-SA" sz="1600" b="1" dirty="0">
                          <a:effectLst/>
                          <a:cs typeface="B Nazanin" panose="00000400000000000000" pitchFamily="2" charset="-78"/>
                        </a:rPr>
                        <a:t>دیلیریوم، دمانس، سکته</a:t>
                      </a:r>
                      <a:endParaRPr lang="en-US" sz="1400" b="1" dirty="0">
                        <a:effectLst/>
                        <a:latin typeface="Calibri"/>
                        <a:ea typeface="Calibri"/>
                        <a:cs typeface="B Nazanin" panose="00000400000000000000" pitchFamily="2" charset="-78"/>
                      </a:endParaRPr>
                    </a:p>
                  </a:txBody>
                  <a:tcPr marL="63305" marR="63305" marT="0" marB="0" anchor="ctr"/>
                </a:tc>
                <a:tc>
                  <a:txBody>
                    <a:bodyPr/>
                    <a:lstStyle/>
                    <a:p>
                      <a:pPr algn="ctr" rtl="1">
                        <a:lnSpc>
                          <a:spcPct val="90000"/>
                        </a:lnSpc>
                        <a:spcAft>
                          <a:spcPts val="0"/>
                        </a:spcAft>
                      </a:pPr>
                      <a:r>
                        <a:rPr lang="ar-SA" sz="1600" b="1">
                          <a:effectLst/>
                          <a:cs typeface="B Nazanin" panose="00000400000000000000" pitchFamily="2" charset="-78"/>
                        </a:rPr>
                        <a:t>عملکرد مرکزی</a:t>
                      </a:r>
                      <a:endParaRPr lang="en-US" sz="1400" b="1">
                        <a:effectLst/>
                        <a:latin typeface="Calibri"/>
                        <a:ea typeface="Calibri"/>
                        <a:cs typeface="B Nazanin" panose="00000400000000000000" pitchFamily="2" charset="-78"/>
                      </a:endParaRPr>
                    </a:p>
                  </a:txBody>
                  <a:tcPr marL="63305" marR="63305" marT="0" marB="0" anchor="ctr"/>
                </a:tc>
                <a:extLst>
                  <a:ext uri="{0D108BD9-81ED-4DB2-BD59-A6C34878D82A}">
                    <a16:rowId xmlns:a16="http://schemas.microsoft.com/office/drawing/2014/main" val="10002"/>
                  </a:ext>
                </a:extLst>
              </a:tr>
              <a:tr h="372903">
                <a:tc>
                  <a:txBody>
                    <a:bodyPr/>
                    <a:lstStyle/>
                    <a:p>
                      <a:pPr algn="ctr" rtl="1">
                        <a:lnSpc>
                          <a:spcPct val="90000"/>
                        </a:lnSpc>
                        <a:spcAft>
                          <a:spcPts val="0"/>
                        </a:spcAft>
                      </a:pPr>
                      <a:r>
                        <a:rPr lang="ar-SA" sz="1600" b="1">
                          <a:effectLst/>
                          <a:cs typeface="B Nazanin" panose="00000400000000000000" pitchFamily="2" charset="-78"/>
                        </a:rPr>
                        <a:t>3</a:t>
                      </a:r>
                      <a:endParaRPr lang="en-US" sz="1400" b="1">
                        <a:effectLst/>
                        <a:latin typeface="Calibri"/>
                        <a:ea typeface="Calibri"/>
                        <a:cs typeface="B Nazanin" panose="00000400000000000000" pitchFamily="2" charset="-78"/>
                      </a:endParaRPr>
                    </a:p>
                  </a:txBody>
                  <a:tcPr marL="63305" marR="63305" marT="0" marB="0" anchor="ctr"/>
                </a:tc>
                <a:tc>
                  <a:txBody>
                    <a:bodyPr/>
                    <a:lstStyle/>
                    <a:p>
                      <a:pPr algn="r" rtl="1">
                        <a:lnSpc>
                          <a:spcPct val="90000"/>
                        </a:lnSpc>
                        <a:spcAft>
                          <a:spcPts val="0"/>
                        </a:spcAft>
                      </a:pPr>
                      <a:r>
                        <a:rPr lang="ar-SA" sz="1600" b="1">
                          <a:effectLst/>
                          <a:cs typeface="B Nazanin" panose="00000400000000000000" pitchFamily="2" charset="-78"/>
                        </a:rPr>
                        <a:t>آرتریت، دفورمیتی های پا، ضعف عضلانی</a:t>
                      </a:r>
                      <a:endParaRPr lang="en-US" sz="1400" b="1">
                        <a:effectLst/>
                        <a:latin typeface="Calibri"/>
                        <a:ea typeface="Calibri"/>
                        <a:cs typeface="B Nazanin" panose="00000400000000000000" pitchFamily="2" charset="-78"/>
                      </a:endParaRPr>
                    </a:p>
                  </a:txBody>
                  <a:tcPr marL="63305" marR="63305" marT="0" marB="0" anchor="ctr"/>
                </a:tc>
                <a:tc>
                  <a:txBody>
                    <a:bodyPr/>
                    <a:lstStyle/>
                    <a:p>
                      <a:pPr algn="ctr" rtl="1">
                        <a:lnSpc>
                          <a:spcPct val="90000"/>
                        </a:lnSpc>
                        <a:spcAft>
                          <a:spcPts val="0"/>
                        </a:spcAft>
                      </a:pPr>
                      <a:r>
                        <a:rPr lang="ar-SA" sz="1600" b="1">
                          <a:effectLst/>
                          <a:cs typeface="B Nazanin" panose="00000400000000000000" pitchFamily="2" charset="-78"/>
                        </a:rPr>
                        <a:t>راه رفتن</a:t>
                      </a:r>
                      <a:endParaRPr lang="en-US" sz="1400" b="1">
                        <a:effectLst/>
                        <a:latin typeface="Calibri"/>
                        <a:ea typeface="Calibri"/>
                        <a:cs typeface="B Nazanin" panose="00000400000000000000" pitchFamily="2" charset="-78"/>
                      </a:endParaRPr>
                    </a:p>
                  </a:txBody>
                  <a:tcPr marL="63305" marR="63305" marT="0" marB="0" anchor="ctr"/>
                </a:tc>
                <a:extLst>
                  <a:ext uri="{0D108BD9-81ED-4DB2-BD59-A6C34878D82A}">
                    <a16:rowId xmlns:a16="http://schemas.microsoft.com/office/drawing/2014/main" val="10003"/>
                  </a:ext>
                </a:extLst>
              </a:tr>
              <a:tr h="589921">
                <a:tc>
                  <a:txBody>
                    <a:bodyPr/>
                    <a:lstStyle/>
                    <a:p>
                      <a:pPr algn="ctr" rtl="1">
                        <a:lnSpc>
                          <a:spcPct val="90000"/>
                        </a:lnSpc>
                        <a:spcAft>
                          <a:spcPts val="0"/>
                        </a:spcAft>
                      </a:pPr>
                      <a:r>
                        <a:rPr lang="ar-SA" sz="1600" b="1">
                          <a:effectLst/>
                          <a:cs typeface="B Nazanin" panose="00000400000000000000" pitchFamily="2" charset="-78"/>
                        </a:rPr>
                        <a:t>4</a:t>
                      </a:r>
                      <a:endParaRPr lang="en-US" sz="1400" b="1">
                        <a:effectLst/>
                        <a:latin typeface="Calibri"/>
                        <a:ea typeface="Calibri"/>
                        <a:cs typeface="B Nazanin" panose="00000400000000000000" pitchFamily="2" charset="-78"/>
                      </a:endParaRPr>
                    </a:p>
                  </a:txBody>
                  <a:tcPr marL="63305" marR="63305" marT="0" marB="0" anchor="ctr"/>
                </a:tc>
                <a:tc>
                  <a:txBody>
                    <a:bodyPr/>
                    <a:lstStyle/>
                    <a:p>
                      <a:pPr algn="r" rtl="1">
                        <a:lnSpc>
                          <a:spcPct val="90000"/>
                        </a:lnSpc>
                        <a:spcAft>
                          <a:spcPts val="0"/>
                        </a:spcAft>
                      </a:pPr>
                      <a:r>
                        <a:rPr lang="ar-SA" sz="1600" b="1" dirty="0">
                          <a:effectLst/>
                          <a:cs typeface="B Nazanin" panose="00000400000000000000" pitchFamily="2" charset="-78"/>
                        </a:rPr>
                        <a:t>آسیب های مخچه</a:t>
                      </a:r>
                      <a:r>
                        <a:rPr lang="ar-SA" sz="800" b="1" dirty="0">
                          <a:effectLst/>
                          <a:cs typeface="B Nazanin" panose="00000400000000000000" pitchFamily="2" charset="-78"/>
                        </a:rPr>
                        <a:t> </a:t>
                      </a:r>
                      <a:r>
                        <a:rPr lang="ar-SA" sz="1600" b="1" dirty="0">
                          <a:effectLst/>
                          <a:cs typeface="B Nazanin" panose="00000400000000000000" pitchFamily="2" charset="-78"/>
                        </a:rPr>
                        <a:t>ای، میلوپاتی (ناشی از اسپوندیلوز مهره های گردنی و یا کمری، بیماری پارکینسون، نوروپاتی محیطی، سکته)</a:t>
                      </a:r>
                      <a:endParaRPr lang="en-US" sz="1400" b="1" dirty="0">
                        <a:effectLst/>
                        <a:latin typeface="Calibri"/>
                        <a:ea typeface="Calibri"/>
                        <a:cs typeface="B Nazanin" panose="00000400000000000000" pitchFamily="2" charset="-78"/>
                      </a:endParaRPr>
                    </a:p>
                  </a:txBody>
                  <a:tcPr marL="63305" marR="63305" marT="0" marB="0" anchor="ctr"/>
                </a:tc>
                <a:tc>
                  <a:txBody>
                    <a:bodyPr/>
                    <a:lstStyle/>
                    <a:p>
                      <a:pPr algn="ctr" rtl="1">
                        <a:lnSpc>
                          <a:spcPct val="90000"/>
                        </a:lnSpc>
                        <a:spcAft>
                          <a:spcPts val="0"/>
                        </a:spcAft>
                      </a:pPr>
                      <a:r>
                        <a:rPr lang="ar-SA" sz="1600" b="1">
                          <a:effectLst/>
                          <a:cs typeface="B Nazanin" panose="00000400000000000000" pitchFamily="2" charset="-78"/>
                        </a:rPr>
                        <a:t>عملکرد عصبی حرکتی و وضعیتی</a:t>
                      </a:r>
                      <a:endParaRPr lang="en-US" sz="1400" b="1">
                        <a:effectLst/>
                        <a:latin typeface="Calibri"/>
                        <a:ea typeface="Calibri"/>
                        <a:cs typeface="B Nazanin" panose="00000400000000000000" pitchFamily="2" charset="-78"/>
                      </a:endParaRPr>
                    </a:p>
                  </a:txBody>
                  <a:tcPr marL="63305" marR="63305" marT="0" marB="0" anchor="ctr"/>
                </a:tc>
                <a:extLst>
                  <a:ext uri="{0D108BD9-81ED-4DB2-BD59-A6C34878D82A}">
                    <a16:rowId xmlns:a16="http://schemas.microsoft.com/office/drawing/2014/main" val="10004"/>
                  </a:ext>
                </a:extLst>
              </a:tr>
              <a:tr h="391810">
                <a:tc>
                  <a:txBody>
                    <a:bodyPr/>
                    <a:lstStyle/>
                    <a:p>
                      <a:pPr algn="ctr" rtl="1">
                        <a:lnSpc>
                          <a:spcPct val="90000"/>
                        </a:lnSpc>
                        <a:spcAft>
                          <a:spcPts val="0"/>
                        </a:spcAft>
                      </a:pPr>
                      <a:r>
                        <a:rPr lang="ar-SA" sz="1600" b="1">
                          <a:effectLst/>
                          <a:cs typeface="B Nazanin" panose="00000400000000000000" pitchFamily="2" charset="-78"/>
                        </a:rPr>
                        <a:t>5</a:t>
                      </a:r>
                      <a:endParaRPr lang="en-US" sz="1400" b="1">
                        <a:effectLst/>
                        <a:latin typeface="Calibri"/>
                        <a:ea typeface="Calibri"/>
                        <a:cs typeface="B Nazanin" panose="00000400000000000000" pitchFamily="2" charset="-78"/>
                      </a:endParaRPr>
                    </a:p>
                  </a:txBody>
                  <a:tcPr marL="63305" marR="63305" marT="0" marB="0" anchor="ctr"/>
                </a:tc>
                <a:tc>
                  <a:txBody>
                    <a:bodyPr/>
                    <a:lstStyle/>
                    <a:p>
                      <a:pPr algn="r" rtl="1">
                        <a:lnSpc>
                          <a:spcPct val="90000"/>
                        </a:lnSpc>
                        <a:spcAft>
                          <a:spcPts val="0"/>
                        </a:spcAft>
                      </a:pPr>
                      <a:r>
                        <a:rPr lang="ar-SA" sz="1600" b="1">
                          <a:effectLst/>
                          <a:cs typeface="B Nazanin" panose="00000400000000000000" pitchFamily="2" charset="-78"/>
                        </a:rPr>
                        <a:t>نقص ورتبر و بازیلر-نوروپاتی محیطی(مثلا ناشی از دیابت)-کمبود ویتامین </a:t>
                      </a:r>
                      <a:r>
                        <a:rPr lang="en-US" sz="1600" b="1">
                          <a:effectLst/>
                          <a:cs typeface="B Nazanin" panose="00000400000000000000" pitchFamily="2" charset="-78"/>
                        </a:rPr>
                        <a:t>B12</a:t>
                      </a:r>
                      <a:endParaRPr lang="en-US" sz="1400" b="1">
                        <a:effectLst/>
                        <a:latin typeface="Calibri"/>
                        <a:ea typeface="Calibri"/>
                        <a:cs typeface="B Nazanin" panose="00000400000000000000" pitchFamily="2" charset="-78"/>
                      </a:endParaRPr>
                    </a:p>
                  </a:txBody>
                  <a:tcPr marL="63305" marR="63305" marT="0" marB="0" anchor="ctr"/>
                </a:tc>
                <a:tc>
                  <a:txBody>
                    <a:bodyPr/>
                    <a:lstStyle/>
                    <a:p>
                      <a:pPr algn="ctr" rtl="1">
                        <a:lnSpc>
                          <a:spcPct val="90000"/>
                        </a:lnSpc>
                        <a:spcAft>
                          <a:spcPts val="0"/>
                        </a:spcAft>
                      </a:pPr>
                      <a:r>
                        <a:rPr lang="ar-SA" sz="1600" b="1">
                          <a:effectLst/>
                          <a:cs typeface="B Nazanin" panose="00000400000000000000" pitchFamily="2" charset="-78"/>
                        </a:rPr>
                        <a:t>حس عمقی</a:t>
                      </a:r>
                      <a:endParaRPr lang="en-US" sz="1400" b="1">
                        <a:effectLst/>
                        <a:latin typeface="Calibri"/>
                        <a:ea typeface="Calibri"/>
                        <a:cs typeface="B Nazanin" panose="00000400000000000000" pitchFamily="2" charset="-78"/>
                      </a:endParaRPr>
                    </a:p>
                  </a:txBody>
                  <a:tcPr marL="63305" marR="63305" marT="0" marB="0" anchor="ctr"/>
                </a:tc>
                <a:extLst>
                  <a:ext uri="{0D108BD9-81ED-4DB2-BD59-A6C34878D82A}">
                    <a16:rowId xmlns:a16="http://schemas.microsoft.com/office/drawing/2014/main" val="10005"/>
                  </a:ext>
                </a:extLst>
              </a:tr>
              <a:tr h="353996">
                <a:tc>
                  <a:txBody>
                    <a:bodyPr/>
                    <a:lstStyle/>
                    <a:p>
                      <a:pPr algn="ctr" rtl="1">
                        <a:lnSpc>
                          <a:spcPct val="90000"/>
                        </a:lnSpc>
                        <a:spcAft>
                          <a:spcPts val="0"/>
                        </a:spcAft>
                      </a:pPr>
                      <a:r>
                        <a:rPr lang="ar-SA" sz="1600" b="1">
                          <a:effectLst/>
                          <a:cs typeface="B Nazanin" panose="00000400000000000000" pitchFamily="2" charset="-78"/>
                        </a:rPr>
                        <a:t>6</a:t>
                      </a:r>
                      <a:endParaRPr lang="en-US" sz="1400" b="1">
                        <a:effectLst/>
                        <a:latin typeface="Calibri"/>
                        <a:ea typeface="Calibri"/>
                        <a:cs typeface="B Nazanin" panose="00000400000000000000" pitchFamily="2" charset="-78"/>
                      </a:endParaRPr>
                    </a:p>
                  </a:txBody>
                  <a:tcPr marL="63305" marR="63305" marT="0" marB="0" anchor="ctr"/>
                </a:tc>
                <a:tc>
                  <a:txBody>
                    <a:bodyPr/>
                    <a:lstStyle/>
                    <a:p>
                      <a:pPr algn="r" rtl="1">
                        <a:lnSpc>
                          <a:spcPct val="90000"/>
                        </a:lnSpc>
                        <a:spcAft>
                          <a:spcPts val="0"/>
                        </a:spcAft>
                      </a:pPr>
                      <a:r>
                        <a:rPr lang="ar-SA" sz="1600" b="1">
                          <a:effectLst/>
                          <a:cs typeface="B Nazanin" panose="00000400000000000000" pitchFamily="2" charset="-78"/>
                        </a:rPr>
                        <a:t>لابیرنتیت حاد-سرگیجه وضعیتی خوش خیم-کاهش شنوایی-بیماری منیر</a:t>
                      </a:r>
                      <a:endParaRPr lang="en-US" sz="1400" b="1">
                        <a:effectLst/>
                        <a:latin typeface="Calibri"/>
                        <a:ea typeface="Calibri"/>
                        <a:cs typeface="B Nazanin" panose="00000400000000000000" pitchFamily="2" charset="-78"/>
                      </a:endParaRPr>
                    </a:p>
                  </a:txBody>
                  <a:tcPr marL="63305" marR="63305" marT="0" marB="0" anchor="ctr"/>
                </a:tc>
                <a:tc>
                  <a:txBody>
                    <a:bodyPr/>
                    <a:lstStyle/>
                    <a:p>
                      <a:pPr algn="ctr" rtl="1">
                        <a:lnSpc>
                          <a:spcPct val="90000"/>
                        </a:lnSpc>
                        <a:spcAft>
                          <a:spcPts val="0"/>
                        </a:spcAft>
                      </a:pPr>
                      <a:r>
                        <a:rPr lang="ar-SA" sz="1600" b="1">
                          <a:effectLst/>
                          <a:cs typeface="B Nazanin" panose="00000400000000000000" pitchFamily="2" charset="-78"/>
                        </a:rPr>
                        <a:t>عملکرد گوش</a:t>
                      </a:r>
                      <a:endParaRPr lang="en-US" sz="1400" b="1">
                        <a:effectLst/>
                        <a:latin typeface="Calibri"/>
                        <a:ea typeface="Calibri"/>
                        <a:cs typeface="B Nazanin" panose="00000400000000000000" pitchFamily="2" charset="-78"/>
                      </a:endParaRPr>
                    </a:p>
                  </a:txBody>
                  <a:tcPr marL="63305" marR="63305" marT="0" marB="0" anchor="ctr"/>
                </a:tc>
                <a:extLst>
                  <a:ext uri="{0D108BD9-81ED-4DB2-BD59-A6C34878D82A}">
                    <a16:rowId xmlns:a16="http://schemas.microsoft.com/office/drawing/2014/main" val="10006"/>
                  </a:ext>
                </a:extLst>
              </a:tr>
              <a:tr h="391810">
                <a:tc>
                  <a:txBody>
                    <a:bodyPr/>
                    <a:lstStyle/>
                    <a:p>
                      <a:pPr algn="ctr" rtl="1">
                        <a:lnSpc>
                          <a:spcPct val="90000"/>
                        </a:lnSpc>
                        <a:spcAft>
                          <a:spcPts val="0"/>
                        </a:spcAft>
                      </a:pPr>
                      <a:r>
                        <a:rPr lang="ar-SA" sz="1600" b="1">
                          <a:effectLst/>
                          <a:cs typeface="B Nazanin" panose="00000400000000000000" pitchFamily="2" charset="-78"/>
                        </a:rPr>
                        <a:t>7</a:t>
                      </a:r>
                      <a:endParaRPr lang="en-US" sz="1400" b="1">
                        <a:effectLst/>
                        <a:latin typeface="Calibri"/>
                        <a:ea typeface="Calibri"/>
                        <a:cs typeface="B Nazanin" panose="00000400000000000000" pitchFamily="2" charset="-78"/>
                      </a:endParaRPr>
                    </a:p>
                  </a:txBody>
                  <a:tcPr marL="63305" marR="63305" marT="0" marB="0" anchor="ctr"/>
                </a:tc>
                <a:tc>
                  <a:txBody>
                    <a:bodyPr/>
                    <a:lstStyle/>
                    <a:p>
                      <a:pPr algn="r" rtl="1">
                        <a:lnSpc>
                          <a:spcPct val="90000"/>
                        </a:lnSpc>
                        <a:spcAft>
                          <a:spcPts val="0"/>
                        </a:spcAft>
                      </a:pPr>
                      <a:r>
                        <a:rPr lang="ar-SA" sz="1600" b="1" dirty="0">
                          <a:effectLst/>
                          <a:cs typeface="B Nazanin" panose="00000400000000000000" pitchFamily="2" charset="-78"/>
                        </a:rPr>
                        <a:t>کاتاراکت-گلوکوم-تخریب ماکولار(وابسته به سن )</a:t>
                      </a:r>
                      <a:endParaRPr lang="en-US" sz="1400" b="1" dirty="0">
                        <a:effectLst/>
                        <a:latin typeface="Calibri"/>
                        <a:ea typeface="Calibri"/>
                        <a:cs typeface="B Nazanin" panose="00000400000000000000" pitchFamily="2" charset="-78"/>
                      </a:endParaRPr>
                    </a:p>
                  </a:txBody>
                  <a:tcPr marL="63305" marR="63305" marT="0" marB="0" anchor="ctr"/>
                </a:tc>
                <a:tc>
                  <a:txBody>
                    <a:bodyPr/>
                    <a:lstStyle/>
                    <a:p>
                      <a:pPr algn="ctr" rtl="1">
                        <a:lnSpc>
                          <a:spcPct val="90000"/>
                        </a:lnSpc>
                        <a:spcAft>
                          <a:spcPts val="0"/>
                        </a:spcAft>
                      </a:pPr>
                      <a:r>
                        <a:rPr lang="ar-SA" sz="1600" b="1" dirty="0">
                          <a:effectLst/>
                          <a:cs typeface="B Nazanin" panose="00000400000000000000" pitchFamily="2" charset="-78"/>
                        </a:rPr>
                        <a:t>بینایی</a:t>
                      </a:r>
                      <a:endParaRPr lang="en-US" sz="1400" b="1" dirty="0">
                        <a:effectLst/>
                        <a:latin typeface="Calibri"/>
                        <a:ea typeface="Calibri"/>
                        <a:cs typeface="B Nazanin" panose="00000400000000000000" pitchFamily="2" charset="-78"/>
                      </a:endParaRPr>
                    </a:p>
                  </a:txBody>
                  <a:tcPr marL="63305" marR="63305" marT="0" marB="0" anchor="ctr"/>
                </a:tc>
                <a:extLst>
                  <a:ext uri="{0D108BD9-81ED-4DB2-BD59-A6C34878D82A}">
                    <a16:rowId xmlns:a16="http://schemas.microsoft.com/office/drawing/2014/main" val="10007"/>
                  </a:ext>
                </a:extLst>
              </a:tr>
            </a:tbl>
          </a:graphicData>
        </a:graphic>
      </p:graphicFrame>
      <p:sp>
        <p:nvSpPr>
          <p:cNvPr id="6" name="Rectangle 2"/>
          <p:cNvSpPr>
            <a:spLocks noChangeArrowheads="1"/>
          </p:cNvSpPr>
          <p:nvPr/>
        </p:nvSpPr>
        <p:spPr bwMode="auto">
          <a:xfrm>
            <a:off x="2370042" y="128470"/>
            <a:ext cx="4195379"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ctr" defTabSz="914400" rtl="1" eaLnBrk="1" fontAlgn="base" latinLnBrk="0" hangingPunct="1">
              <a:lnSpc>
                <a:spcPct val="100000"/>
              </a:lnSpc>
              <a:spcBef>
                <a:spcPct val="0"/>
              </a:spcBef>
              <a:spcAft>
                <a:spcPct val="0"/>
              </a:spcAft>
              <a:buClrTx/>
              <a:buSzTx/>
              <a:buFontTx/>
              <a:buNone/>
              <a:tabLst>
                <a:tab pos="1508125" algn="l"/>
              </a:tabLst>
            </a:pPr>
            <a:r>
              <a:rPr lang="fa-IR" sz="2000" dirty="0">
                <a:solidFill>
                  <a:srgbClr val="FF0000"/>
                </a:solidFill>
                <a:latin typeface="Arial" pitchFamily="34" charset="0"/>
                <a:ea typeface="Calibri" pitchFamily="34" charset="0"/>
                <a:cs typeface="B Titr" pitchFamily="2" charset="-78"/>
              </a:rPr>
              <a:t>اختلالاتی که خطر سقوط را افزایش می دهند</a:t>
            </a:r>
            <a:endParaRPr lang="en-US" sz="2000" dirty="0">
              <a:solidFill>
                <a:srgbClr val="FF0000"/>
              </a:solidFill>
              <a:latin typeface="Arial" pitchFamily="34" charset="0"/>
              <a:ea typeface="Calibri" pitchFamily="34" charset="0"/>
              <a:cs typeface="B Titr" pitchFamily="2" charset="-78"/>
            </a:endParaRPr>
          </a:p>
        </p:txBody>
      </p:sp>
    </p:spTree>
    <p:extLst>
      <p:ext uri="{BB962C8B-B14F-4D97-AF65-F5344CB8AC3E}">
        <p14:creationId xmlns:p14="http://schemas.microsoft.com/office/powerpoint/2010/main" val="291132265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11560" y="0"/>
            <a:ext cx="7632848" cy="884466"/>
          </a:xfrm>
        </p:spPr>
        <p:txBody>
          <a:bodyPr>
            <a:normAutofit/>
          </a:bodyPr>
          <a:lstStyle/>
          <a:p>
            <a:pPr algn="r" rtl="1"/>
            <a:r>
              <a:rPr lang="fa-IR" sz="3200" dirty="0">
                <a:solidFill>
                  <a:schemeClr val="accent1">
                    <a:lumMod val="50000"/>
                  </a:schemeClr>
                </a:solidFill>
                <a:cs typeface="B Titr" panose="00000700000000000000" pitchFamily="2" charset="-78"/>
              </a:rPr>
              <a:t>1- معاینه نورولوژیک</a:t>
            </a:r>
            <a:endParaRPr lang="en-US" sz="3200" dirty="0">
              <a:solidFill>
                <a:schemeClr val="accent1">
                  <a:lumMod val="50000"/>
                </a:schemeClr>
              </a:solidFill>
              <a:cs typeface="B Titr" panose="00000700000000000000" pitchFamily="2" charset="-78"/>
            </a:endParaRPr>
          </a:p>
        </p:txBody>
      </p:sp>
      <p:sp>
        <p:nvSpPr>
          <p:cNvPr id="4" name="Content Placeholder 3"/>
          <p:cNvSpPr>
            <a:spLocks noGrp="1"/>
          </p:cNvSpPr>
          <p:nvPr>
            <p:ph idx="10"/>
          </p:nvPr>
        </p:nvSpPr>
        <p:spPr>
          <a:xfrm>
            <a:off x="405880" y="1059583"/>
            <a:ext cx="8496944" cy="3744416"/>
          </a:xfrm>
        </p:spPr>
        <p:txBody>
          <a:bodyPr/>
          <a:lstStyle/>
          <a:p>
            <a:pPr marL="285750" lvl="0" indent="-285750" algn="r" rtl="1">
              <a:buFont typeface="Arial" pitchFamily="34" charset="0"/>
              <a:buChar char="•"/>
            </a:pPr>
            <a:r>
              <a:rPr lang="fa-IR" sz="1800" b="1" dirty="0">
                <a:solidFill>
                  <a:schemeClr val="tx1"/>
                </a:solidFill>
                <a:cs typeface="B Mitra" panose="00000400000000000000" pitchFamily="2" charset="-78"/>
              </a:rPr>
              <a:t>ارزیابی قدرت عضلات اندام تحتانی پروگزیمال</a:t>
            </a:r>
          </a:p>
          <a:p>
            <a:pPr lvl="0" algn="r" rtl="1"/>
            <a:endParaRPr lang="fa-IR" sz="1800" b="1" dirty="0">
              <a:solidFill>
                <a:schemeClr val="tx1"/>
              </a:solidFill>
              <a:cs typeface="B Mitra" panose="00000400000000000000" pitchFamily="2" charset="-78"/>
            </a:endParaRPr>
          </a:p>
          <a:p>
            <a:pPr marL="285750" lvl="0" indent="-285750" algn="r" rtl="1">
              <a:buFont typeface="Arial" pitchFamily="34" charset="0"/>
              <a:buChar char="•"/>
            </a:pPr>
            <a:r>
              <a:rPr lang="fa-IR" sz="1800" b="1" dirty="0">
                <a:solidFill>
                  <a:schemeClr val="tx1"/>
                </a:solidFill>
                <a:cs typeface="B Mitra" panose="00000400000000000000" pitchFamily="2" charset="-78"/>
              </a:rPr>
              <a:t>ارزیابی قدرت عضلات اندام تحتانی دیستال</a:t>
            </a:r>
            <a:br>
              <a:rPr lang="fa-IR" sz="1800" b="1" dirty="0">
                <a:solidFill>
                  <a:schemeClr val="tx1"/>
                </a:solidFill>
                <a:cs typeface="B Mitra" panose="00000400000000000000" pitchFamily="2" charset="-78"/>
              </a:rPr>
            </a:br>
            <a:endParaRPr lang="fa-IR" sz="1800" b="1" dirty="0">
              <a:solidFill>
                <a:schemeClr val="tx1"/>
              </a:solidFill>
              <a:cs typeface="B Mitra" panose="00000400000000000000" pitchFamily="2" charset="-78"/>
            </a:endParaRPr>
          </a:p>
          <a:p>
            <a:pPr marL="285750" lvl="0" indent="-285750" algn="r" rtl="1">
              <a:buFont typeface="Arial" pitchFamily="34" charset="0"/>
              <a:buChar char="•"/>
            </a:pPr>
            <a:r>
              <a:rPr lang="fa-IR" sz="1800" b="1" dirty="0">
                <a:solidFill>
                  <a:schemeClr val="tx1"/>
                </a:solidFill>
                <a:cs typeface="B Mitra" panose="00000400000000000000" pitchFamily="2" charset="-78"/>
              </a:rPr>
              <a:t>معاینه حسی</a:t>
            </a:r>
          </a:p>
          <a:p>
            <a:pPr lvl="0" algn="r" rtl="1"/>
            <a:endParaRPr lang="fa-IR" sz="1800" b="1" dirty="0">
              <a:solidFill>
                <a:schemeClr val="tx1"/>
              </a:solidFill>
              <a:cs typeface="B Mitra" panose="00000400000000000000" pitchFamily="2" charset="-78"/>
            </a:endParaRPr>
          </a:p>
          <a:p>
            <a:pPr marL="285750" lvl="0" indent="-285750" algn="r" rtl="1">
              <a:buFont typeface="Arial" pitchFamily="34" charset="0"/>
              <a:buChar char="•"/>
            </a:pPr>
            <a:r>
              <a:rPr lang="fa-IR" sz="1800" b="1" dirty="0">
                <a:solidFill>
                  <a:schemeClr val="tx1"/>
                </a:solidFill>
                <a:cs typeface="B Mitra" panose="00000400000000000000" pitchFamily="2" charset="-78"/>
              </a:rPr>
              <a:t>بررسی حس عمقی</a:t>
            </a:r>
          </a:p>
          <a:p>
            <a:pPr lvl="0" algn="r" rtl="1"/>
            <a:endParaRPr lang="en-US" sz="1800" b="1" dirty="0">
              <a:solidFill>
                <a:schemeClr val="tx1"/>
              </a:solidFill>
              <a:cs typeface="B Mitra" panose="00000400000000000000" pitchFamily="2" charset="-78"/>
            </a:endParaRPr>
          </a:p>
          <a:p>
            <a:pPr marL="285750" lvl="0" indent="-285750" algn="r" rtl="1">
              <a:buFont typeface="Arial" pitchFamily="34" charset="0"/>
              <a:buChar char="•"/>
            </a:pPr>
            <a:r>
              <a:rPr lang="fa-IR" sz="1800" b="1" dirty="0">
                <a:solidFill>
                  <a:schemeClr val="tx1"/>
                </a:solidFill>
                <a:cs typeface="B Mitra" panose="00000400000000000000" pitchFamily="2" charset="-78"/>
              </a:rPr>
              <a:t>تست رومبرگ  ( </a:t>
            </a:r>
            <a:r>
              <a:rPr lang="en-US" sz="1800" b="1" dirty="0">
                <a:solidFill>
                  <a:schemeClr val="tx1"/>
                </a:solidFill>
                <a:cs typeface="B Mitra" panose="00000400000000000000" pitchFamily="2" charset="-78"/>
              </a:rPr>
              <a:t>Romberg Test</a:t>
            </a:r>
            <a:r>
              <a:rPr lang="fa-IR" sz="1800" b="1" dirty="0">
                <a:solidFill>
                  <a:schemeClr val="tx1"/>
                </a:solidFill>
                <a:cs typeface="B Mitra" panose="00000400000000000000" pitchFamily="2" charset="-78"/>
              </a:rPr>
              <a:t>)</a:t>
            </a:r>
            <a:br>
              <a:rPr lang="fa-IR" sz="1800" b="1" dirty="0">
                <a:solidFill>
                  <a:schemeClr val="tx1"/>
                </a:solidFill>
                <a:cs typeface="B Mitra" panose="00000400000000000000" pitchFamily="2" charset="-78"/>
              </a:rPr>
            </a:br>
            <a:r>
              <a:rPr lang="fa-IR" sz="1800" b="1" dirty="0">
                <a:solidFill>
                  <a:schemeClr val="tx1"/>
                </a:solidFill>
                <a:cs typeface="B Mitra" panose="00000400000000000000" pitchFamily="2" charset="-78"/>
              </a:rPr>
              <a:t> </a:t>
            </a:r>
          </a:p>
          <a:p>
            <a:pPr marL="285750" lvl="0" indent="-285750" algn="r" rtl="1">
              <a:buFont typeface="Arial" pitchFamily="34" charset="0"/>
              <a:buChar char="•"/>
            </a:pPr>
            <a:r>
              <a:rPr lang="fa-IR" sz="1800" b="1" dirty="0">
                <a:solidFill>
                  <a:schemeClr val="tx1"/>
                </a:solidFill>
                <a:cs typeface="B Mitra" panose="00000400000000000000" pitchFamily="2" charset="-78"/>
              </a:rPr>
              <a:t>ارزیابی رفلکس های عمقی تاندونی</a:t>
            </a:r>
            <a:endParaRPr lang="en-US" sz="1800" dirty="0">
              <a:solidFill>
                <a:schemeClr val="tx1"/>
              </a:solidFill>
              <a:cs typeface="B Mitra" panose="00000400000000000000" pitchFamily="2" charset="-78"/>
            </a:endParaRPr>
          </a:p>
        </p:txBody>
      </p:sp>
    </p:spTree>
    <p:extLst>
      <p:ext uri="{BB962C8B-B14F-4D97-AF65-F5344CB8AC3E}">
        <p14:creationId xmlns:p14="http://schemas.microsoft.com/office/powerpoint/2010/main" val="38056004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ضربه مغزی یا هامان TBI که یکی از دلایل آن در میان افراد مسن زمین خوردن سالمندان می باشد"/>
          <p:cNvPicPr>
            <a:picLocks noGrp="1" noChangeAspect="1" noChangeArrowheads="1"/>
          </p:cNvPicPr>
          <p:nvPr>
            <p:ph idx="10"/>
          </p:nvPr>
        </p:nvPicPr>
        <p:blipFill>
          <a:blip r:embed="rId2">
            <a:extLst>
              <a:ext uri="{28A0092B-C50C-407E-A947-70E740481C1C}">
                <a14:useLocalDpi xmlns:a14="http://schemas.microsoft.com/office/drawing/2010/main" val="0"/>
              </a:ext>
            </a:extLst>
          </a:blip>
          <a:srcRect/>
          <a:stretch>
            <a:fillRect/>
          </a:stretch>
        </p:blipFill>
        <p:spPr bwMode="auto">
          <a:xfrm>
            <a:off x="296260" y="153922"/>
            <a:ext cx="8551480" cy="48611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111064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https://irantrampoline.ir/wp-content/uploads/2018/04/1-800x412.jpg"/>
          <p:cNvPicPr>
            <a:picLocks noGrp="1" noChangeAspect="1" noChangeArrowheads="1"/>
          </p:cNvPicPr>
          <p:nvPr>
            <p:ph idx="10"/>
          </p:nvPr>
        </p:nvPicPr>
        <p:blipFill>
          <a:blip r:embed="rId2">
            <a:extLst>
              <a:ext uri="{28A0092B-C50C-407E-A947-70E740481C1C}">
                <a14:useLocalDpi xmlns:a14="http://schemas.microsoft.com/office/drawing/2010/main" val="0"/>
              </a:ext>
            </a:extLst>
          </a:blip>
          <a:srcRect/>
          <a:stretch>
            <a:fillRect/>
          </a:stretch>
        </p:blipFill>
        <p:spPr bwMode="auto">
          <a:xfrm>
            <a:off x="143555" y="433880"/>
            <a:ext cx="8904332" cy="44284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92155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7494"/>
            <a:ext cx="9144000" cy="884466"/>
          </a:xfrm>
        </p:spPr>
        <p:txBody>
          <a:bodyPr/>
          <a:lstStyle/>
          <a:p>
            <a:pPr algn="ctr"/>
            <a:r>
              <a:rPr lang="fa-IR" dirty="0" smtClean="0">
                <a:solidFill>
                  <a:srgbClr val="002060"/>
                </a:solidFill>
                <a:cs typeface="B Titr" panose="00000700000000000000" pitchFamily="2" charset="-78"/>
              </a:rPr>
              <a:t>تعریف سقوط</a:t>
            </a:r>
            <a:endParaRPr lang="en-US" dirty="0">
              <a:solidFill>
                <a:srgbClr val="002060"/>
              </a:solidFill>
              <a:cs typeface="B Titr" panose="00000700000000000000" pitchFamily="2" charset="-78"/>
            </a:endParaRPr>
          </a:p>
        </p:txBody>
      </p:sp>
      <p:sp>
        <p:nvSpPr>
          <p:cNvPr id="4" name="Content Placeholder 3"/>
          <p:cNvSpPr>
            <a:spLocks noGrp="1"/>
          </p:cNvSpPr>
          <p:nvPr>
            <p:ph idx="10"/>
          </p:nvPr>
        </p:nvSpPr>
        <p:spPr>
          <a:xfrm>
            <a:off x="1823310" y="1347614"/>
            <a:ext cx="7079514" cy="3456384"/>
          </a:xfrm>
        </p:spPr>
        <p:txBody>
          <a:bodyPr>
            <a:normAutofit/>
          </a:bodyPr>
          <a:lstStyle/>
          <a:p>
            <a:pPr algn="just" rtl="1">
              <a:lnSpc>
                <a:spcPct val="125000"/>
              </a:lnSpc>
              <a:spcBef>
                <a:spcPts val="0"/>
              </a:spcBef>
              <a:tabLst>
                <a:tab pos="5038725" algn="l"/>
                <a:tab pos="5831840" algn="r"/>
              </a:tabLst>
            </a:pPr>
            <a:r>
              <a:rPr lang="fa-IR" sz="2800" b="1" dirty="0" smtClean="0">
                <a:solidFill>
                  <a:srgbClr val="002060"/>
                </a:solidFill>
                <a:latin typeface="Calibri"/>
                <a:ea typeface="Calibri"/>
                <a:cs typeface="B Titr" panose="00000700000000000000" pitchFamily="2" charset="-78"/>
              </a:rPr>
              <a:t>سقوط:</a:t>
            </a:r>
          </a:p>
          <a:p>
            <a:pPr algn="just" rtl="1">
              <a:lnSpc>
                <a:spcPct val="125000"/>
              </a:lnSpc>
              <a:spcBef>
                <a:spcPts val="0"/>
              </a:spcBef>
              <a:tabLst>
                <a:tab pos="5038725" algn="l"/>
                <a:tab pos="5831840" algn="r"/>
              </a:tabLst>
            </a:pPr>
            <a:r>
              <a:rPr lang="fa-IR" sz="2800" dirty="0" smtClean="0">
                <a:solidFill>
                  <a:srgbClr val="002060"/>
                </a:solidFill>
                <a:latin typeface="Calibri"/>
                <a:ea typeface="Calibri"/>
                <a:cs typeface="B Mitra" panose="00000400000000000000" pitchFamily="2" charset="-78"/>
              </a:rPr>
              <a:t>سقوط یا زمین خوردن عبارت از حادثه ای که نتیجه آن قرار گرفتن ناخواسته فرد بر روی زمین یا از یک سطح به همان سطح یا سطح پایین تر با یا بدون از دست دادن هوشیاری وبا</a:t>
            </a:r>
            <a:r>
              <a:rPr lang="en-US" sz="2800" dirty="0" smtClean="0">
                <a:solidFill>
                  <a:srgbClr val="002060"/>
                </a:solidFill>
                <a:latin typeface="Calibri"/>
                <a:ea typeface="Calibri"/>
                <a:cs typeface="B Mitra" panose="00000400000000000000" pitchFamily="2" charset="-78"/>
              </a:rPr>
              <a:t>  </a:t>
            </a:r>
            <a:r>
              <a:rPr lang="fa-IR" sz="2800" dirty="0" smtClean="0">
                <a:solidFill>
                  <a:srgbClr val="002060"/>
                </a:solidFill>
                <a:latin typeface="Calibri"/>
                <a:ea typeface="Calibri"/>
                <a:cs typeface="B Mitra" panose="00000400000000000000" pitchFamily="2" charset="-78"/>
              </a:rPr>
              <a:t>یا بدون آسیب می باشد</a:t>
            </a:r>
            <a:endParaRPr lang="en-US" sz="2800" dirty="0" smtClean="0">
              <a:solidFill>
                <a:srgbClr val="002060"/>
              </a:solidFill>
              <a:latin typeface="Calibri"/>
              <a:ea typeface="Calibri"/>
              <a:cs typeface="B Mitra" panose="00000400000000000000" pitchFamily="2" charset="-78"/>
            </a:endParaRPr>
          </a:p>
          <a:p>
            <a:endParaRPr lang="en-US" dirty="0"/>
          </a:p>
        </p:txBody>
      </p:sp>
    </p:spTree>
    <p:extLst>
      <p:ext uri="{BB962C8B-B14F-4D97-AF65-F5344CB8AC3E}">
        <p14:creationId xmlns:p14="http://schemas.microsoft.com/office/powerpoint/2010/main" val="33765495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67494"/>
            <a:ext cx="9144000" cy="777206"/>
          </a:xfrm>
        </p:spPr>
        <p:txBody>
          <a:bodyPr/>
          <a:lstStyle/>
          <a:p>
            <a:pPr algn="ctr"/>
            <a:r>
              <a:rPr lang="fa-IR" dirty="0" smtClean="0">
                <a:solidFill>
                  <a:srgbClr val="002060"/>
                </a:solidFill>
                <a:cs typeface="B Titr" panose="00000700000000000000" pitchFamily="2" charset="-78"/>
              </a:rPr>
              <a:t>علل سقوط</a:t>
            </a:r>
            <a:endParaRPr lang="en-US" dirty="0">
              <a:solidFill>
                <a:srgbClr val="002060"/>
              </a:solidFill>
              <a:cs typeface="B Titr" panose="00000700000000000000" pitchFamily="2" charset="-78"/>
            </a:endParaRPr>
          </a:p>
        </p:txBody>
      </p:sp>
      <p:sp>
        <p:nvSpPr>
          <p:cNvPr id="4" name="Content Placeholder 3"/>
          <p:cNvSpPr>
            <a:spLocks noGrp="1"/>
          </p:cNvSpPr>
          <p:nvPr>
            <p:ph idx="10"/>
          </p:nvPr>
        </p:nvSpPr>
        <p:spPr>
          <a:xfrm>
            <a:off x="1670604" y="1347614"/>
            <a:ext cx="7232219" cy="3456384"/>
          </a:xfrm>
        </p:spPr>
        <p:txBody>
          <a:bodyPr>
            <a:noAutofit/>
          </a:bodyPr>
          <a:lstStyle/>
          <a:p>
            <a:pPr algn="just" rtl="1">
              <a:lnSpc>
                <a:spcPct val="115000"/>
              </a:lnSpc>
              <a:spcBef>
                <a:spcPts val="0"/>
              </a:spcBef>
              <a:tabLst>
                <a:tab pos="5038725" algn="l"/>
                <a:tab pos="5831840" algn="r"/>
              </a:tabLst>
            </a:pPr>
            <a:r>
              <a:rPr lang="ar-SA" sz="2400" b="1" dirty="0" smtClean="0">
                <a:solidFill>
                  <a:srgbClr val="002060"/>
                </a:solidFill>
                <a:latin typeface="Calibri"/>
                <a:ea typeface="Calibri"/>
                <a:cs typeface="B Titr" panose="00000700000000000000" pitchFamily="2" charset="-78"/>
              </a:rPr>
              <a:t>علل </a:t>
            </a:r>
            <a:r>
              <a:rPr lang="ar-SA" sz="2400" b="1" dirty="0">
                <a:solidFill>
                  <a:srgbClr val="002060"/>
                </a:solidFill>
                <a:latin typeface="Calibri"/>
                <a:ea typeface="Calibri"/>
                <a:cs typeface="B Titr" panose="00000700000000000000" pitchFamily="2" charset="-78"/>
              </a:rPr>
              <a:t>داخلی:</a:t>
            </a:r>
            <a:r>
              <a:rPr lang="ar-SA" sz="2400" dirty="0">
                <a:solidFill>
                  <a:srgbClr val="002060"/>
                </a:solidFill>
                <a:latin typeface="Calibri"/>
                <a:ea typeface="Calibri"/>
                <a:cs typeface="B Titr" panose="00000700000000000000" pitchFamily="2" charset="-78"/>
              </a:rPr>
              <a:t> </a:t>
            </a:r>
            <a:r>
              <a:rPr lang="ar-SA" sz="2400" dirty="0">
                <a:solidFill>
                  <a:srgbClr val="002060"/>
                </a:solidFill>
                <a:latin typeface="Calibri"/>
                <a:ea typeface="Calibri"/>
                <a:cs typeface="B Mitra" panose="00000400000000000000" pitchFamily="2" charset="-78"/>
              </a:rPr>
              <a:t>مانند ضعف در تعادل، ضعف بینایی،کاهش شنوایی، افت فشارخون وضعیتی،</a:t>
            </a:r>
            <a:r>
              <a:rPr lang="en-US" sz="2400" dirty="0">
                <a:solidFill>
                  <a:srgbClr val="002060"/>
                </a:solidFill>
                <a:latin typeface="Calibri"/>
                <a:ea typeface="Calibri"/>
                <a:cs typeface="B Mitra" panose="00000400000000000000" pitchFamily="2" charset="-78"/>
              </a:rPr>
              <a:t> </a:t>
            </a:r>
            <a:r>
              <a:rPr lang="ar-SA" sz="2400" dirty="0">
                <a:solidFill>
                  <a:srgbClr val="002060"/>
                </a:solidFill>
                <a:latin typeface="Calibri"/>
                <a:ea typeface="Calibri"/>
                <a:cs typeface="B Mitra" panose="00000400000000000000" pitchFamily="2" charset="-78"/>
              </a:rPr>
              <a:t>دمانس، بیماری های </a:t>
            </a:r>
            <a:r>
              <a:rPr lang="ar-SA" sz="2400" dirty="0" smtClean="0">
                <a:solidFill>
                  <a:srgbClr val="002060"/>
                </a:solidFill>
                <a:latin typeface="Calibri"/>
                <a:ea typeface="Calibri"/>
                <a:cs typeface="B Mitra" panose="00000400000000000000" pitchFamily="2" charset="-78"/>
              </a:rPr>
              <a:t>قلبی </a:t>
            </a:r>
            <a:r>
              <a:rPr lang="ar-SA" sz="2400" dirty="0">
                <a:solidFill>
                  <a:srgbClr val="002060"/>
                </a:solidFill>
                <a:latin typeface="Calibri"/>
                <a:ea typeface="Calibri"/>
                <a:cs typeface="B Mitra" panose="00000400000000000000" pitchFamily="2" charset="-78"/>
              </a:rPr>
              <a:t>عروقی، کم خونی</a:t>
            </a:r>
            <a:r>
              <a:rPr lang="ar-SA" sz="2400" dirty="0">
                <a:solidFill>
                  <a:schemeClr val="tx1"/>
                </a:solidFill>
                <a:latin typeface="Calibri"/>
                <a:ea typeface="Calibri"/>
                <a:cs typeface="B Mitra" panose="00000400000000000000" pitchFamily="2" charset="-78"/>
              </a:rPr>
              <a:t>، </a:t>
            </a:r>
            <a:r>
              <a:rPr lang="ar-SA" sz="2400" dirty="0">
                <a:solidFill>
                  <a:srgbClr val="002060"/>
                </a:solidFill>
                <a:latin typeface="Calibri"/>
                <a:ea typeface="Calibri"/>
                <a:cs typeface="B Mitra" panose="00000400000000000000" pitchFamily="2" charset="-78"/>
              </a:rPr>
              <a:t>دیابت، سکته مغزی، التهاب مفاصل، ضعف عضلانی، پارکینسون، کمبود ویتامین </a:t>
            </a:r>
            <a:r>
              <a:rPr lang="en-US" sz="2400" dirty="0">
                <a:solidFill>
                  <a:srgbClr val="002060"/>
                </a:solidFill>
                <a:latin typeface="Calibri"/>
                <a:ea typeface="Calibri"/>
                <a:cs typeface="B Mitra" panose="00000400000000000000" pitchFamily="2" charset="-78"/>
              </a:rPr>
              <a:t>B12</a:t>
            </a:r>
            <a:r>
              <a:rPr lang="fa-IR" sz="2400" dirty="0">
                <a:solidFill>
                  <a:srgbClr val="002060"/>
                </a:solidFill>
                <a:latin typeface="Calibri"/>
                <a:ea typeface="Calibri"/>
                <a:cs typeface="B Mitra" panose="00000400000000000000" pitchFamily="2" charset="-78"/>
              </a:rPr>
              <a:t>، </a:t>
            </a:r>
            <a:r>
              <a:rPr lang="fa-IR" sz="2400" dirty="0" smtClean="0">
                <a:solidFill>
                  <a:srgbClr val="002060"/>
                </a:solidFill>
                <a:latin typeface="Calibri"/>
                <a:ea typeface="Calibri"/>
                <a:cs typeface="B Mitra" panose="00000400000000000000" pitchFamily="2" charset="-78"/>
              </a:rPr>
              <a:t>سرگیجه </a:t>
            </a:r>
            <a:r>
              <a:rPr lang="ar-SA" sz="2400" dirty="0">
                <a:solidFill>
                  <a:srgbClr val="002060"/>
                </a:solidFill>
                <a:latin typeface="Calibri"/>
                <a:ea typeface="Calibri"/>
                <a:cs typeface="B Mitra" panose="00000400000000000000" pitchFamily="2" charset="-78"/>
              </a:rPr>
              <a:t>و ... </a:t>
            </a:r>
            <a:endParaRPr lang="fa-IR" sz="2400" dirty="0">
              <a:solidFill>
                <a:srgbClr val="002060"/>
              </a:solidFill>
              <a:latin typeface="Calibri"/>
              <a:ea typeface="Calibri"/>
              <a:cs typeface="B Mitra" panose="00000400000000000000" pitchFamily="2" charset="-78"/>
            </a:endParaRPr>
          </a:p>
          <a:p>
            <a:pPr algn="just" rtl="1">
              <a:lnSpc>
                <a:spcPct val="115000"/>
              </a:lnSpc>
              <a:spcBef>
                <a:spcPts val="0"/>
              </a:spcBef>
              <a:tabLst>
                <a:tab pos="5038725" algn="l"/>
                <a:tab pos="5831840" algn="r"/>
              </a:tabLst>
            </a:pPr>
            <a:r>
              <a:rPr lang="ar-SA" sz="2400" b="1" dirty="0" smtClean="0">
                <a:solidFill>
                  <a:srgbClr val="002060"/>
                </a:solidFill>
                <a:latin typeface="Calibri"/>
                <a:ea typeface="Calibri"/>
                <a:cs typeface="B Titr" panose="00000700000000000000" pitchFamily="2" charset="-78"/>
              </a:rPr>
              <a:t>علل </a:t>
            </a:r>
            <a:r>
              <a:rPr lang="ar-SA" sz="2400" b="1" dirty="0">
                <a:solidFill>
                  <a:srgbClr val="002060"/>
                </a:solidFill>
                <a:latin typeface="Calibri"/>
                <a:ea typeface="Calibri"/>
                <a:cs typeface="B Titr" panose="00000700000000000000" pitchFamily="2" charset="-78"/>
              </a:rPr>
              <a:t>خارجی: </a:t>
            </a:r>
            <a:r>
              <a:rPr lang="ar-SA" sz="2400" dirty="0">
                <a:solidFill>
                  <a:srgbClr val="002060"/>
                </a:solidFill>
                <a:latin typeface="Calibri"/>
                <a:ea typeface="Calibri"/>
                <a:cs typeface="B Mitra" panose="00000400000000000000" pitchFamily="2" charset="-78"/>
              </a:rPr>
              <a:t>مانند مصرف برخی داروها، محیط نامناسب و یا محیط ناآشنا، روشنایی ضعیف، عدم وجود امکانات </a:t>
            </a:r>
            <a:r>
              <a:rPr lang="ar-SA" sz="2400" dirty="0" smtClean="0">
                <a:solidFill>
                  <a:srgbClr val="002060"/>
                </a:solidFill>
                <a:latin typeface="Calibri"/>
                <a:ea typeface="Calibri"/>
                <a:cs typeface="B Mitra" panose="00000400000000000000" pitchFamily="2" charset="-78"/>
              </a:rPr>
              <a:t>ایمنی</a:t>
            </a:r>
            <a:r>
              <a:rPr lang="ar-SA" sz="2400" dirty="0">
                <a:solidFill>
                  <a:srgbClr val="002060"/>
                </a:solidFill>
                <a:latin typeface="Calibri"/>
                <a:ea typeface="Calibri"/>
                <a:cs typeface="B Mitra" panose="00000400000000000000" pitchFamily="2" charset="-78"/>
              </a:rPr>
              <a:t>، وجود قالیچه های لغزنده روی سنگ و ... که منجر به زمین خوردن می گردد.</a:t>
            </a:r>
            <a:r>
              <a:rPr lang="ar-SA" sz="2400" kern="100" dirty="0">
                <a:solidFill>
                  <a:srgbClr val="002060"/>
                </a:solidFill>
                <a:latin typeface="Calibri"/>
                <a:ea typeface="Calibri"/>
                <a:cs typeface="B Mitra" panose="00000400000000000000" pitchFamily="2" charset="-78"/>
              </a:rPr>
              <a:t> </a:t>
            </a:r>
            <a:endParaRPr lang="en-US" sz="2400" dirty="0">
              <a:solidFill>
                <a:srgbClr val="002060"/>
              </a:solidFill>
              <a:latin typeface="Calibri"/>
              <a:ea typeface="Calibri"/>
              <a:cs typeface="B Mitra" panose="00000400000000000000" pitchFamily="2" charset="-78"/>
            </a:endParaRPr>
          </a:p>
          <a:p>
            <a:pPr algn="just" rtl="1">
              <a:lnSpc>
                <a:spcPct val="115000"/>
              </a:lnSpc>
              <a:spcBef>
                <a:spcPts val="0"/>
              </a:spcBef>
              <a:tabLst>
                <a:tab pos="5038725" algn="l"/>
                <a:tab pos="5831840" algn="r"/>
              </a:tabLst>
            </a:pPr>
            <a:r>
              <a:rPr lang="fa-IR" sz="2400" dirty="0" smtClean="0">
                <a:solidFill>
                  <a:srgbClr val="002060"/>
                </a:solidFill>
                <a:latin typeface="Calibri"/>
                <a:ea typeface="Calibri"/>
                <a:cs typeface="B Mitra" panose="00000400000000000000" pitchFamily="2" charset="-78"/>
              </a:rPr>
              <a:t>نکته :</a:t>
            </a:r>
            <a:r>
              <a:rPr lang="ar-SA" sz="2400" dirty="0" smtClean="0">
                <a:solidFill>
                  <a:srgbClr val="002060"/>
                </a:solidFill>
                <a:latin typeface="Calibri"/>
                <a:ea typeface="Calibri"/>
                <a:cs typeface="B Mitra" panose="00000400000000000000" pitchFamily="2" charset="-78"/>
              </a:rPr>
              <a:t>سالمندان </a:t>
            </a:r>
            <a:r>
              <a:rPr lang="ar-SA" sz="2400" dirty="0">
                <a:solidFill>
                  <a:srgbClr val="002060"/>
                </a:solidFill>
                <a:latin typeface="Calibri"/>
                <a:ea typeface="Calibri"/>
                <a:cs typeface="B Mitra" panose="00000400000000000000" pitchFamily="2" charset="-78"/>
              </a:rPr>
              <a:t>70 ساله و بالاتر و سالمندان زن بیشتر در معرض خطر سقوط قرار دارند. </a:t>
            </a:r>
            <a:endParaRPr lang="en-US" sz="2400" dirty="0">
              <a:solidFill>
                <a:srgbClr val="002060"/>
              </a:solidFill>
              <a:latin typeface="Calibri"/>
              <a:ea typeface="Calibri"/>
              <a:cs typeface="B Mitra" panose="00000400000000000000" pitchFamily="2" charset="-78"/>
            </a:endParaRPr>
          </a:p>
          <a:p>
            <a:endParaRPr lang="en-US" sz="1600" dirty="0"/>
          </a:p>
        </p:txBody>
      </p:sp>
    </p:spTree>
    <p:extLst>
      <p:ext uri="{BB962C8B-B14F-4D97-AF65-F5344CB8AC3E}">
        <p14:creationId xmlns:p14="http://schemas.microsoft.com/office/powerpoint/2010/main" val="178917878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2128720" y="590134"/>
            <a:ext cx="6871724" cy="40318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lvl="0" algn="just" rtl="1"/>
            <a:r>
              <a:rPr lang="fa-IR" sz="3200" dirty="0">
                <a:cs typeface="B Mitra" panose="00000400000000000000" pitchFamily="2" charset="-78"/>
              </a:rPr>
              <a:t>در افراد مسن که دچار سقوط شده اند مدت زمان بستری در بیمارستان، دو برابر سالمندانی است که به علل دیگری در بیمارستان بستری می باشند. هم چنین کاهش عملکرد و اختلال در انجام فعالیت های روزمره در سالمندانی که سقوط داشته اند، بیشتر می باشد. </a:t>
            </a:r>
          </a:p>
          <a:p>
            <a:pPr algn="just" rtl="1"/>
            <a:r>
              <a:rPr lang="fa-IR" sz="3200" dirty="0">
                <a:cs typeface="B Mitra" panose="00000400000000000000" pitchFamily="2" charset="-78"/>
              </a:rPr>
              <a:t>شکستگی لگن، یکی از شایعترین علل بستری سالمندان بدنبال زمین خوردن می باشد که باعث افزایش مرگ و میر و کاهش کیفیت زندگی افراد می گردد.</a:t>
            </a:r>
          </a:p>
        </p:txBody>
      </p:sp>
    </p:spTree>
    <p:extLst>
      <p:ext uri="{BB962C8B-B14F-4D97-AF65-F5344CB8AC3E}">
        <p14:creationId xmlns:p14="http://schemas.microsoft.com/office/powerpoint/2010/main" val="23602165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0</TotalTime>
  <Words>2614</Words>
  <Application>Microsoft Office PowerPoint</Application>
  <PresentationFormat>On-screen Show (16:9)</PresentationFormat>
  <Paragraphs>244</Paragraphs>
  <Slides>46</Slides>
  <Notes>0</Notes>
  <HiddenSlides>1</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46</vt:i4>
      </vt:variant>
    </vt:vector>
  </HeadingPairs>
  <TitlesOfParts>
    <vt:vector size="56" baseType="lpstr">
      <vt:lpstr>Calibri</vt:lpstr>
      <vt:lpstr>B Morvarid</vt:lpstr>
      <vt:lpstr>맑은 고딕</vt:lpstr>
      <vt:lpstr>B Titr</vt:lpstr>
      <vt:lpstr>Times New Roman</vt:lpstr>
      <vt:lpstr>Arial</vt:lpstr>
      <vt:lpstr>B Mitra</vt:lpstr>
      <vt:lpstr>Symbol</vt:lpstr>
      <vt:lpstr>B Nazanin</vt:lpstr>
      <vt:lpstr>Office Theme</vt:lpstr>
      <vt:lpstr>PowerPoint Presentation</vt:lpstr>
      <vt:lpstr>مراقبت از نظر خطر سقوط و عدم تعادل در سالمندان </vt:lpstr>
      <vt:lpstr>PowerPoint Presentation</vt:lpstr>
      <vt:lpstr>PowerPoint Presentation</vt:lpstr>
      <vt:lpstr>PowerPoint Presentation</vt:lpstr>
      <vt:lpstr>PowerPoint Presentation</vt:lpstr>
      <vt:lpstr>تعریف سقوط</vt:lpstr>
      <vt:lpstr>علل سقوط</vt:lpstr>
      <vt:lpstr>PowerPoint Presentation</vt:lpstr>
      <vt:lpstr>PowerPoint Presentation</vt:lpstr>
      <vt:lpstr>PowerPoint Presentation</vt:lpstr>
      <vt:lpstr>سالمند را از نظر احتمال سقوط و عدم تعادل ارزيابي كنيد</vt:lpstr>
      <vt:lpstr>سوالاتی که می توان برای ارزیابی احساس ناپایداری و عدم تعادل از سالمند پرسیده شود:</vt:lpstr>
      <vt:lpstr>PowerPoint Presentation</vt:lpstr>
      <vt:lpstr>ترس از سقوط</vt:lpstr>
      <vt:lpstr>PowerPoint Presentation</vt:lpstr>
      <vt:lpstr>تمرینات تعادلی</vt:lpstr>
      <vt:lpstr>تست تعادل در وضعیت حرکت : </vt:lpstr>
      <vt:lpstr>PowerPoint Presentation</vt:lpstr>
      <vt:lpstr>Activity Of Daily Living( ADL) فعالیتهای روزمره زندگی </vt:lpstr>
      <vt:lpstr>PowerPoint Presentation</vt:lpstr>
      <vt:lpstr>حمام کردن </vt:lpstr>
      <vt:lpstr>لباس پوشیدن، درآوردن</vt:lpstr>
      <vt:lpstr>توالت رفتن </vt:lpstr>
      <vt:lpstr>جابجا شدن در منزل </vt:lpstr>
      <vt:lpstr> اختیار داشتن(ادرار/ مدفوع) </vt:lpstr>
      <vt:lpstr> غذا خوردن  </vt:lpstr>
      <vt:lpstr>PowerPoint Presentation</vt:lpstr>
      <vt:lpstr>مداخلات آموزشي براي اصلاح شيوه زندگي به منظور  پیشگیری از سقوط و حفظ تعادل</vt:lpstr>
      <vt:lpstr>PowerPoint Presentation</vt:lpstr>
      <vt:lpstr>PowerPoint Presentation</vt:lpstr>
      <vt:lpstr>PowerPoint Presentation</vt:lpstr>
      <vt:lpstr>PowerPoint Presentation</vt:lpstr>
      <vt:lpstr>PowerPoint Presentation</vt:lpstr>
      <vt:lpstr>پیگیری: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1- معاینه نورولوژیک</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2017-07-17T19:56:08Z</dcterms:created>
  <dcterms:modified xsi:type="dcterms:W3CDTF">2023-07-22T06:08:33Z</dcterms:modified>
</cp:coreProperties>
</file>