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 id="2147483696" r:id="rId2"/>
    <p:sldMasterId id="2147483720" r:id="rId3"/>
    <p:sldMasterId id="2147483732" r:id="rId4"/>
    <p:sldMasterId id="2147483744" r:id="rId5"/>
    <p:sldMasterId id="2147483852" r:id="rId6"/>
  </p:sldMasterIdLst>
  <p:notesMasterIdLst>
    <p:notesMasterId r:id="rId105"/>
  </p:notesMasterIdLst>
  <p:sldIdLst>
    <p:sldId id="261" r:id="rId7"/>
    <p:sldId id="376" r:id="rId8"/>
    <p:sldId id="816" r:id="rId9"/>
    <p:sldId id="402" r:id="rId10"/>
    <p:sldId id="403" r:id="rId11"/>
    <p:sldId id="404" r:id="rId12"/>
    <p:sldId id="405" r:id="rId13"/>
    <p:sldId id="406" r:id="rId14"/>
    <p:sldId id="407" r:id="rId15"/>
    <p:sldId id="408" r:id="rId16"/>
    <p:sldId id="409" r:id="rId17"/>
    <p:sldId id="410" r:id="rId18"/>
    <p:sldId id="412" r:id="rId19"/>
    <p:sldId id="414" r:id="rId20"/>
    <p:sldId id="413" r:id="rId21"/>
    <p:sldId id="416" r:id="rId22"/>
    <p:sldId id="417" r:id="rId23"/>
    <p:sldId id="418" r:id="rId24"/>
    <p:sldId id="419" r:id="rId25"/>
    <p:sldId id="421" r:id="rId26"/>
    <p:sldId id="422" r:id="rId27"/>
    <p:sldId id="425" r:id="rId28"/>
    <p:sldId id="426" r:id="rId29"/>
    <p:sldId id="427" r:id="rId30"/>
    <p:sldId id="428" r:id="rId31"/>
    <p:sldId id="429" r:id="rId32"/>
    <p:sldId id="430" r:id="rId33"/>
    <p:sldId id="431" r:id="rId34"/>
    <p:sldId id="432" r:id="rId35"/>
    <p:sldId id="433" r:id="rId36"/>
    <p:sldId id="434" r:id="rId37"/>
    <p:sldId id="435" r:id="rId38"/>
    <p:sldId id="436" r:id="rId39"/>
    <p:sldId id="437" r:id="rId40"/>
    <p:sldId id="438" r:id="rId41"/>
    <p:sldId id="439" r:id="rId42"/>
    <p:sldId id="440" r:id="rId43"/>
    <p:sldId id="441" r:id="rId44"/>
    <p:sldId id="442" r:id="rId45"/>
    <p:sldId id="443" r:id="rId46"/>
    <p:sldId id="444" r:id="rId47"/>
    <p:sldId id="445" r:id="rId48"/>
    <p:sldId id="446" r:id="rId49"/>
    <p:sldId id="447" r:id="rId50"/>
    <p:sldId id="448" r:id="rId51"/>
    <p:sldId id="449" r:id="rId52"/>
    <p:sldId id="450" r:id="rId53"/>
    <p:sldId id="451" r:id="rId54"/>
    <p:sldId id="452" r:id="rId55"/>
    <p:sldId id="453" r:id="rId56"/>
    <p:sldId id="458" r:id="rId57"/>
    <p:sldId id="459" r:id="rId58"/>
    <p:sldId id="460" r:id="rId59"/>
    <p:sldId id="461" r:id="rId60"/>
    <p:sldId id="462" r:id="rId61"/>
    <p:sldId id="463" r:id="rId62"/>
    <p:sldId id="464" r:id="rId63"/>
    <p:sldId id="465" r:id="rId64"/>
    <p:sldId id="466" r:id="rId65"/>
    <p:sldId id="467" r:id="rId66"/>
    <p:sldId id="815" r:id="rId67"/>
    <p:sldId id="471" r:id="rId68"/>
    <p:sldId id="472" r:id="rId69"/>
    <p:sldId id="473" r:id="rId70"/>
    <p:sldId id="474" r:id="rId71"/>
    <p:sldId id="475" r:id="rId72"/>
    <p:sldId id="476" r:id="rId73"/>
    <p:sldId id="477" r:id="rId74"/>
    <p:sldId id="478" r:id="rId75"/>
    <p:sldId id="479" r:id="rId76"/>
    <p:sldId id="480" r:id="rId77"/>
    <p:sldId id="481" r:id="rId78"/>
    <p:sldId id="482" r:id="rId79"/>
    <p:sldId id="483" r:id="rId80"/>
    <p:sldId id="487" r:id="rId81"/>
    <p:sldId id="488" r:id="rId82"/>
    <p:sldId id="489" r:id="rId83"/>
    <p:sldId id="490" r:id="rId84"/>
    <p:sldId id="491" r:id="rId85"/>
    <p:sldId id="492" r:id="rId86"/>
    <p:sldId id="493" r:id="rId87"/>
    <p:sldId id="494" r:id="rId88"/>
    <p:sldId id="495" r:id="rId89"/>
    <p:sldId id="496" r:id="rId90"/>
    <p:sldId id="497" r:id="rId91"/>
    <p:sldId id="498" r:id="rId92"/>
    <p:sldId id="499" r:id="rId93"/>
    <p:sldId id="500" r:id="rId94"/>
    <p:sldId id="501" r:id="rId95"/>
    <p:sldId id="502" r:id="rId96"/>
    <p:sldId id="503" r:id="rId97"/>
    <p:sldId id="504" r:id="rId98"/>
    <p:sldId id="505" r:id="rId99"/>
    <p:sldId id="506" r:id="rId100"/>
    <p:sldId id="507" r:id="rId101"/>
    <p:sldId id="508" r:id="rId102"/>
    <p:sldId id="818" r:id="rId103"/>
    <p:sldId id="810" r:id="rId104"/>
  </p:sldIdLst>
  <p:sldSz cx="9144000" cy="6858000" type="screen4x3"/>
  <p:notesSz cx="7102475" cy="10234613"/>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84632" autoAdjust="0"/>
    <p:restoredTop sz="94660"/>
  </p:normalViewPr>
  <p:slideViewPr>
    <p:cSldViewPr>
      <p:cViewPr varScale="1">
        <p:scale>
          <a:sx n="86" d="100"/>
          <a:sy n="86" d="100"/>
        </p:scale>
        <p:origin x="1134" y="9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2395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07" Type="http://schemas.openxmlformats.org/officeDocument/2006/relationships/viewProps" Target="viewProps.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theme" Target="theme/theme1.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presProps" Target="presProp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tableStyles" Target="tableStyles.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024313" y="0"/>
            <a:ext cx="3078162" cy="511175"/>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3078162" cy="511175"/>
          </a:xfrm>
          <a:prstGeom prst="rect">
            <a:avLst/>
          </a:prstGeom>
        </p:spPr>
        <p:txBody>
          <a:bodyPr vert="horz" lIns="91440" tIns="45720" rIns="91440" bIns="45720" rtlCol="1"/>
          <a:lstStyle>
            <a:lvl1pPr algn="l">
              <a:defRPr sz="1200"/>
            </a:lvl1pPr>
          </a:lstStyle>
          <a:p>
            <a:fld id="{372EB14F-F88C-44C3-BC3A-6EF245703212}" type="datetimeFigureOut">
              <a:rPr lang="fa-IR" smtClean="0"/>
              <a:pPr/>
              <a:t>02/04/1445</a:t>
            </a:fld>
            <a:endParaRPr lang="fa-IR"/>
          </a:p>
        </p:txBody>
      </p:sp>
      <p:sp>
        <p:nvSpPr>
          <p:cNvPr id="4" name="Slide Image Placeholder 3"/>
          <p:cNvSpPr>
            <a:spLocks noGrp="1" noRot="1" noChangeAspect="1"/>
          </p:cNvSpPr>
          <p:nvPr>
            <p:ph type="sldImg" idx="2"/>
          </p:nvPr>
        </p:nvSpPr>
        <p:spPr>
          <a:xfrm>
            <a:off x="993775" y="768350"/>
            <a:ext cx="5114925" cy="3836988"/>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709613" y="4860925"/>
            <a:ext cx="5683250" cy="4605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4024313" y="9721850"/>
            <a:ext cx="3078162" cy="511175"/>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9721850"/>
            <a:ext cx="3078162" cy="511175"/>
          </a:xfrm>
          <a:prstGeom prst="rect">
            <a:avLst/>
          </a:prstGeom>
        </p:spPr>
        <p:txBody>
          <a:bodyPr vert="horz" lIns="91440" tIns="45720" rIns="91440" bIns="45720" rtlCol="1" anchor="b"/>
          <a:lstStyle>
            <a:lvl1pPr algn="l">
              <a:defRPr sz="1200"/>
            </a:lvl1pPr>
          </a:lstStyle>
          <a:p>
            <a:fld id="{D298CAC8-3930-4921-9CA6-F18C224062A9}" type="slidenum">
              <a:rPr lang="fa-IR" smtClean="0"/>
              <a:pPr/>
              <a:t>‹#›</a:t>
            </a:fld>
            <a:endParaRPr lang="fa-IR"/>
          </a:p>
        </p:txBody>
      </p:sp>
    </p:spTree>
    <p:extLst>
      <p:ext uri="{BB962C8B-B14F-4D97-AF65-F5344CB8AC3E}">
        <p14:creationId xmlns:p14="http://schemas.microsoft.com/office/powerpoint/2010/main" val="390616860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t>سلامت روان در دوران سالمندی- کارشناسان سالمندان کل کشور</a:t>
            </a:r>
            <a:endParaRPr lang="fa-I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t>10/16/2023</a:t>
            </a:fld>
            <a:endParaRPr lang="fa-IR"/>
          </a:p>
        </p:txBody>
      </p:sp>
      <p:sp>
        <p:nvSpPr>
          <p:cNvPr id="5" name="Footer Placeholder 4"/>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6" name="Slide Number Placeholder 5"/>
          <p:cNvSpPr>
            <a:spLocks noGrp="1"/>
          </p:cNvSpPr>
          <p:nvPr>
            <p:ph type="sldNum" sz="quarter" idx="12"/>
          </p:nvPr>
        </p:nvSpPr>
        <p:spPr/>
        <p:txBody>
          <a:bodyPr/>
          <a:lstStyle/>
          <a:p>
            <a:fld id="{78B20012-F513-476C-AD3E-343A6028A483}" type="slidenum">
              <a:rPr lang="fa-IR" smtClean="0"/>
              <a:pPr/>
              <a:t>‹#›</a:t>
            </a:fld>
            <a:endParaRPr lang="fa-I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t>10/16/2023</a:t>
            </a:fld>
            <a:endParaRPr lang="fa-IR"/>
          </a:p>
        </p:txBody>
      </p:sp>
      <p:sp>
        <p:nvSpPr>
          <p:cNvPr id="5" name="Footer Placeholder 4"/>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6" name="Slide Number Placeholder 5"/>
          <p:cNvSpPr>
            <a:spLocks noGrp="1"/>
          </p:cNvSpPr>
          <p:nvPr>
            <p:ph type="sldNum" sz="quarter" idx="12"/>
          </p:nvPr>
        </p:nvSpPr>
        <p:spPr/>
        <p:txBody>
          <a:bodyPr/>
          <a:lstStyle/>
          <a:p>
            <a:fld id="{78B20012-F513-476C-AD3E-343A6028A483}" type="slidenum">
              <a:rPr lang="fa-IR" smtClean="0"/>
              <a:pPr/>
              <a:t>‹#›</a:t>
            </a:fld>
            <a:endParaRPr lang="fa-I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rtl="0"/>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10/16/2023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D16349">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extLst>
      <p:ext uri="{BB962C8B-B14F-4D97-AF65-F5344CB8AC3E}">
        <p14:creationId xmlns:p14="http://schemas.microsoft.com/office/powerpoint/2010/main" val="33871550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solidFill>
              </a:rPr>
              <a:pPr/>
              <a:t>10/16/2023</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27117817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solidFill>
              </a:rPr>
              <a:pPr/>
              <a:t>10/16/2023</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solidFill>
              </a:rPr>
              <a:pPr/>
              <a:t>‹#›</a:t>
            </a:fld>
            <a:endParaRPr lang="en-US">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rtl="0"/>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rtl="0"/>
            <a:endParaRPr lang="en-US">
              <a:solidFill>
                <a:prstClr val="white"/>
              </a:solidFill>
            </a:endParaRPr>
          </a:p>
        </p:txBody>
      </p:sp>
    </p:spTree>
    <p:extLst>
      <p:ext uri="{BB962C8B-B14F-4D97-AF65-F5344CB8AC3E}">
        <p14:creationId xmlns:p14="http://schemas.microsoft.com/office/powerpoint/2010/main" val="1078664819"/>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solidFill>
              </a:rPr>
              <a:pPr/>
              <a:t>10/16/2023</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4137600219"/>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solidFill>
              </a:rPr>
              <a:pPr/>
              <a:t>10/16/2023</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438646985"/>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solidFill>
                  <a:prstClr val="white"/>
                </a:solidFill>
              </a:rPr>
              <a:pPr/>
              <a:t>10/16/2023</a:t>
            </a:fld>
            <a:endParaRPr lang="en-US">
              <a:solidFill>
                <a:prstClr val="white"/>
              </a:solidFill>
            </a:endParaRPr>
          </a:p>
        </p:txBody>
      </p:sp>
      <p:sp>
        <p:nvSpPr>
          <p:cNvPr id="4" name="Footer Placeholder 3"/>
          <p:cNvSpPr>
            <a:spLocks noGrp="1"/>
          </p:cNvSpPr>
          <p:nvPr>
            <p:ph type="ftr" sz="quarter" idx="11"/>
          </p:nvPr>
        </p:nvSpPr>
        <p:spPr/>
        <p:txBody>
          <a:bodyPr/>
          <a:lstStyle/>
          <a:p>
            <a:endParaRPr lang="en-US">
              <a:solidFill>
                <a:prstClr val="white"/>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white"/>
                </a:solidFill>
              </a:rPr>
              <a:pPr/>
              <a:t>‹#›</a:t>
            </a:fld>
            <a:endParaRPr lang="en-US">
              <a:solidFill>
                <a:prstClr val="white"/>
              </a:solidFill>
            </a:endParaRP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1795382419"/>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solidFill>
              </a:rPr>
              <a:pPr/>
              <a:t>10/16/2023</a:t>
            </a:fld>
            <a:endParaRPr lang="en-US">
              <a:solidFill>
                <a:prstClr val="black"/>
              </a:solidFill>
            </a:endParaRPr>
          </a:p>
        </p:txBody>
      </p:sp>
      <p:sp>
        <p:nvSpPr>
          <p:cNvPr id="3" name="Footer Placeholder 2"/>
          <p:cNvSpPr>
            <a:spLocks noGrp="1"/>
          </p:cNvSpPr>
          <p:nvPr>
            <p:ph type="ftr" sz="quarter" idx="11"/>
          </p:nvPr>
        </p:nvSpPr>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9490444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1D8BD707-D9CF-40AE-B4C6-C98DA3205C09}" type="datetimeFigureOut">
              <a:rPr lang="en-US" smtClean="0">
                <a:solidFill>
                  <a:prstClr val="black"/>
                </a:solidFill>
              </a:rPr>
              <a:pPr/>
              <a:t>10/16/2023</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62765481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t>10/16/2023</a:t>
            </a:fld>
            <a:endParaRPr lang="fa-IR"/>
          </a:p>
        </p:txBody>
      </p:sp>
      <p:sp>
        <p:nvSpPr>
          <p:cNvPr id="5" name="Footer Placeholder 4"/>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6" name="Slide Number Placeholder 5"/>
          <p:cNvSpPr>
            <a:spLocks noGrp="1"/>
          </p:cNvSpPr>
          <p:nvPr>
            <p:ph type="sldNum" sz="quarter" idx="12"/>
          </p:nvPr>
        </p:nvSpPr>
        <p:spPr/>
        <p:txBody>
          <a:bodyPr/>
          <a:lstStyle/>
          <a:p>
            <a:fld id="{78B20012-F513-476C-AD3E-343A6028A483}" type="slidenum">
              <a:rPr lang="fa-IR" smtClean="0"/>
              <a:pPr/>
              <a:t>‹#›</a:t>
            </a:fld>
            <a:endParaRPr lang="fa-I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solidFill>
                  <a:prstClr val="white"/>
                </a:solidFill>
              </a:rPr>
              <a:pPr/>
              <a:t>10/16/2023</a:t>
            </a:fld>
            <a:endParaRPr lang="en-US">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solidFill>
                  <a:prstClr val="white"/>
                </a:solidFill>
              </a:rPr>
              <a:pPr/>
              <a:t>‹#›</a:t>
            </a:fld>
            <a:endParaRPr lang="en-US">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rtl="0"/>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rtl="0"/>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rtl="0"/>
            <a:endParaRPr lang="en-US">
              <a:solidFill>
                <a:prstClr val="white"/>
              </a:solidFill>
            </a:endParaRPr>
          </a:p>
        </p:txBody>
      </p:sp>
    </p:spTree>
    <p:extLst>
      <p:ext uri="{BB962C8B-B14F-4D97-AF65-F5344CB8AC3E}">
        <p14:creationId xmlns:p14="http://schemas.microsoft.com/office/powerpoint/2010/main" val="4107012129"/>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solidFill>
              </a:rPr>
              <a:pPr/>
              <a:t>10/16/2023</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471698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solidFill>
              </a:rPr>
              <a:pPr/>
              <a:t>10/16/2023</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2170986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pPr/>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solidFill>
                  <a:srgbClr val="CEA6BB">
                    <a:tint val="20000"/>
                  </a:srgbClr>
                </a:solidFill>
              </a:rPr>
              <a:t>سلامت روان در دوران سالمندی- کارشناسان سالمندان کل کشور</a:t>
            </a:r>
            <a:endParaRPr lang="fa-IR">
              <a:solidFill>
                <a:srgbClr val="CEA6BB">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extLst>
      <p:ext uri="{BB962C8B-B14F-4D97-AF65-F5344CB8AC3E}">
        <p14:creationId xmlns:p14="http://schemas.microsoft.com/office/powerpoint/2010/main" val="4142229107"/>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3147623753"/>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solidFill>
                  <a:prstClr val="white"/>
                </a:solidFill>
              </a:rPr>
              <a:pPr/>
              <a:t>10/16/2023</a:t>
            </a:fld>
            <a:endParaRPr lang="fa-IR">
              <a:solidFill>
                <a:prstClr val="white"/>
              </a:solidFill>
            </a:endParaRPr>
          </a:p>
        </p:txBody>
      </p:sp>
      <p:sp>
        <p:nvSpPr>
          <p:cNvPr id="5" name="Footer Placeholder 4"/>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390122828"/>
      </p:ext>
    </p:extLst>
  </p:cSld>
  <p:clrMapOvr>
    <a:overrideClrMapping bg1="dk1" tx1="lt1" bg2="dk2" tx2="lt2" accent1="accent1" accent2="accent2" accent3="accent3" accent4="accent4" accent5="accent5" accent6="accent6" hlink="hlink" folHlink="folHlink"/>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1048913086"/>
      </p:ext>
    </p:extLst>
  </p:cSld>
  <p:clrMapOvr>
    <a:overrideClrMapping bg1="dk1" tx1="lt1" bg2="dk2" tx2="lt2" accent1="accent1" accent2="accent2" accent3="accent3" accent4="accent4" accent5="accent5" accent6="accent6" hlink="hlink" folHlink="folHlink"/>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solidFill>
                  <a:prstClr val="black"/>
                </a:solidFill>
              </a:rPr>
              <a:pPr/>
              <a:t>10/16/2023</a:t>
            </a:fld>
            <a:endParaRPr lang="fa-IR">
              <a:solidFill>
                <a:prstClr val="black"/>
              </a:solidFill>
            </a:endParaRPr>
          </a:p>
        </p:txBody>
      </p:sp>
      <p:sp>
        <p:nvSpPr>
          <p:cNvPr id="8" name="Footer Placeholder 7"/>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9" name="Slide Number Placeholder 8"/>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772174135"/>
      </p:ext>
    </p:extLst>
  </p:cSld>
  <p:clrMapOvr>
    <a:overrideClrMapping bg1="lt1" tx1="dk1" bg2="lt2" tx2="dk2" accent1="accent1" accent2="accent2" accent3="accent3" accent4="accent4" accent5="accent5" accent6="accent6" hlink="hlink" folHlink="folHlink"/>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solidFill>
                  <a:prstClr val="white"/>
                </a:solidFill>
              </a:rPr>
              <a:pPr/>
              <a:t>10/16/2023</a:t>
            </a:fld>
            <a:endParaRPr lang="fa-IR">
              <a:solidFill>
                <a:prstClr val="white"/>
              </a:solidFill>
            </a:endParaRPr>
          </a:p>
        </p:txBody>
      </p:sp>
      <p:sp>
        <p:nvSpPr>
          <p:cNvPr id="4" name="Footer Placeholder 3"/>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3849806848"/>
      </p:ext>
    </p:extLst>
  </p:cSld>
  <p:clrMapOvr>
    <a:overrideClrMapping bg1="dk1" tx1="lt1" bg2="dk2" tx2="lt2" accent1="accent1" accent2="accent2" accent3="accent3" accent4="accent4" accent5="accent5" accent6="accent6" hlink="hlink" folHlink="folHlink"/>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solidFill>
                  <a:prstClr val="black"/>
                </a:solidFill>
              </a:rPr>
              <a:pPr/>
              <a:t>10/16/2023</a:t>
            </a:fld>
            <a:endParaRPr lang="fa-IR">
              <a:solidFill>
                <a:prstClr val="black"/>
              </a:solidFill>
            </a:endParaRPr>
          </a:p>
        </p:txBody>
      </p:sp>
      <p:sp>
        <p:nvSpPr>
          <p:cNvPr id="3" name="Footer Placeholder 2"/>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4" name="Slide Number Placeholder 3"/>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645466739"/>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t>10/16/2023</a:t>
            </a:fld>
            <a:endParaRPr lang="fa-IR"/>
          </a:p>
        </p:txBody>
      </p:sp>
      <p:sp>
        <p:nvSpPr>
          <p:cNvPr id="5" name="Footer Placeholder 4"/>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6" name="Slide Number Placeholder 5"/>
          <p:cNvSpPr>
            <a:spLocks noGrp="1"/>
          </p:cNvSpPr>
          <p:nvPr>
            <p:ph type="sldNum" sz="quarter" idx="12"/>
          </p:nvPr>
        </p:nvSpPr>
        <p:spPr/>
        <p:txBody>
          <a:bodyPr/>
          <a:lstStyle/>
          <a:p>
            <a:fld id="{78B20012-F513-476C-AD3E-343A6028A483}" type="slidenum">
              <a:rPr lang="fa-IR" smtClean="0"/>
              <a:pPr/>
              <a:t>‹#›</a:t>
            </a:fld>
            <a:endParaRPr lang="fa-I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solidFill>
                  <a:prstClr val="black"/>
                </a:solidFill>
              </a:rPr>
              <a:pPr/>
              <a:t>10/16/2023</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562460097"/>
      </p:ext>
    </p:extLst>
  </p:cSld>
  <p:clrMapOvr>
    <a:overrideClrMapping bg1="lt1" tx1="dk1" bg2="lt2" tx2="dk2" accent1="accent1" accent2="accent2" accent3="accent3" accent4="accent4" accent5="accent5" accent6="accent6" hlink="hlink" folHlink="folHlink"/>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4114975064"/>
      </p:ext>
    </p:extLst>
  </p:cSld>
  <p:clrMapOvr>
    <a:overrideClrMapping bg1="dk1" tx1="lt1" bg2="dk2" tx2="lt2" accent1="accent1" accent2="accent2" accent3="accent3" accent4="accent4" accent5="accent5" accent6="accent6" hlink="hlink" folHlink="folHlink"/>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266521444"/>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713010907"/>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pPr/>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solidFill>
                  <a:srgbClr val="CEA6BB">
                    <a:tint val="20000"/>
                  </a:srgbClr>
                </a:solidFill>
              </a:rPr>
              <a:t>سلامت روان در دوران سالمندی- کارشناسان سالمندان کل کشور</a:t>
            </a:r>
            <a:endParaRPr lang="fa-IR">
              <a:solidFill>
                <a:srgbClr val="CEA6BB">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extLst>
      <p:ext uri="{BB962C8B-B14F-4D97-AF65-F5344CB8AC3E}">
        <p14:creationId xmlns:p14="http://schemas.microsoft.com/office/powerpoint/2010/main" val="3273887400"/>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254447538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solidFill>
                  <a:prstClr val="white"/>
                </a:solidFill>
              </a:rPr>
              <a:pPr/>
              <a:t>10/16/2023</a:t>
            </a:fld>
            <a:endParaRPr lang="fa-IR">
              <a:solidFill>
                <a:prstClr val="white"/>
              </a:solidFill>
            </a:endParaRPr>
          </a:p>
        </p:txBody>
      </p:sp>
      <p:sp>
        <p:nvSpPr>
          <p:cNvPr id="5" name="Footer Placeholder 4"/>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1409118131"/>
      </p:ext>
    </p:extLst>
  </p:cSld>
  <p:clrMapOvr>
    <a:overrideClrMapping bg1="dk1" tx1="lt1" bg2="dk2" tx2="lt2" accent1="accent1" accent2="accent2" accent3="accent3" accent4="accent4" accent5="accent5" accent6="accent6" hlink="hlink" folHlink="folHlink"/>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334153059"/>
      </p:ext>
    </p:extLst>
  </p:cSld>
  <p:clrMapOvr>
    <a:overrideClrMapping bg1="dk1" tx1="lt1" bg2="dk2" tx2="lt2" accent1="accent1" accent2="accent2" accent3="accent3" accent4="accent4" accent5="accent5" accent6="accent6" hlink="hlink" folHlink="folHlink"/>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solidFill>
                  <a:prstClr val="black"/>
                </a:solidFill>
              </a:rPr>
              <a:pPr/>
              <a:t>10/16/2023</a:t>
            </a:fld>
            <a:endParaRPr lang="fa-IR">
              <a:solidFill>
                <a:prstClr val="black"/>
              </a:solidFill>
            </a:endParaRPr>
          </a:p>
        </p:txBody>
      </p:sp>
      <p:sp>
        <p:nvSpPr>
          <p:cNvPr id="8" name="Footer Placeholder 7"/>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9" name="Slide Number Placeholder 8"/>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747505322"/>
      </p:ext>
    </p:extLst>
  </p:cSld>
  <p:clrMapOvr>
    <a:overrideClrMapping bg1="lt1" tx1="dk1" bg2="lt2" tx2="dk2" accent1="accent1" accent2="accent2" accent3="accent3" accent4="accent4" accent5="accent5" accent6="accent6" hlink="hlink" folHlink="folHlink"/>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solidFill>
                  <a:prstClr val="white"/>
                </a:solidFill>
              </a:rPr>
              <a:pPr/>
              <a:t>10/16/2023</a:t>
            </a:fld>
            <a:endParaRPr lang="fa-IR">
              <a:solidFill>
                <a:prstClr val="white"/>
              </a:solidFill>
            </a:endParaRPr>
          </a:p>
        </p:txBody>
      </p:sp>
      <p:sp>
        <p:nvSpPr>
          <p:cNvPr id="4" name="Footer Placeholder 3"/>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1581242758"/>
      </p:ext>
    </p:extLst>
  </p:cSld>
  <p:clrMapOvr>
    <a:overrideClrMapping bg1="dk1" tx1="lt1" bg2="dk2" tx2="lt2" accent1="accent1" accent2="accent2" accent3="accent3" accent4="accent4" accent5="accent5" accent6="accent6" hlink="hlink" folHlink="folHlink"/>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t>10/16/2023</a:t>
            </a:fld>
            <a:endParaRPr lang="fa-IR"/>
          </a:p>
        </p:txBody>
      </p:sp>
      <p:sp>
        <p:nvSpPr>
          <p:cNvPr id="6" name="Footer Placeholder 5"/>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7" name="Slide Number Placeholder 6"/>
          <p:cNvSpPr>
            <a:spLocks noGrp="1"/>
          </p:cNvSpPr>
          <p:nvPr>
            <p:ph type="sldNum" sz="quarter" idx="12"/>
          </p:nvPr>
        </p:nvSpPr>
        <p:spPr/>
        <p:txBody>
          <a:bodyPr/>
          <a:lstStyle/>
          <a:p>
            <a:fld id="{78B20012-F513-476C-AD3E-343A6028A483}" type="slidenum">
              <a:rPr lang="fa-IR" smtClean="0"/>
              <a:pPr/>
              <a:t>‹#›</a:t>
            </a:fld>
            <a:endParaRPr lang="fa-I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solidFill>
                  <a:prstClr val="black"/>
                </a:solidFill>
              </a:rPr>
              <a:pPr/>
              <a:t>10/16/2023</a:t>
            </a:fld>
            <a:endParaRPr lang="fa-IR">
              <a:solidFill>
                <a:prstClr val="black"/>
              </a:solidFill>
            </a:endParaRPr>
          </a:p>
        </p:txBody>
      </p:sp>
      <p:sp>
        <p:nvSpPr>
          <p:cNvPr id="3" name="Footer Placeholder 2"/>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4" name="Slide Number Placeholder 3"/>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539017084"/>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solidFill>
                  <a:prstClr val="black"/>
                </a:solidFill>
              </a:rPr>
              <a:pPr/>
              <a:t>10/16/2023</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510241095"/>
      </p:ext>
    </p:extLst>
  </p:cSld>
  <p:clrMapOvr>
    <a:overrideClrMapping bg1="lt1" tx1="dk1" bg2="lt2" tx2="dk2" accent1="accent1" accent2="accent2" accent3="accent3" accent4="accent4" accent5="accent5" accent6="accent6" hlink="hlink" folHlink="folHlink"/>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2585538741"/>
      </p:ext>
    </p:extLst>
  </p:cSld>
  <p:clrMapOvr>
    <a:overrideClrMapping bg1="dk1" tx1="lt1" bg2="dk2" tx2="lt2" accent1="accent1" accent2="accent2" accent3="accent3" accent4="accent4" accent5="accent5" accent6="accent6" hlink="hlink" folHlink="folHlink"/>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925777897"/>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4097802927"/>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pPr/>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solidFill>
                  <a:srgbClr val="CEA6BB">
                    <a:tint val="20000"/>
                  </a:srgbClr>
                </a:solidFill>
              </a:rPr>
              <a:t>سلامت روان در دوران سالمندی- کارشناسان سالمندان کل کشور</a:t>
            </a:r>
            <a:endParaRPr lang="fa-IR">
              <a:solidFill>
                <a:srgbClr val="CEA6BB">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extLst>
      <p:ext uri="{BB962C8B-B14F-4D97-AF65-F5344CB8AC3E}">
        <p14:creationId xmlns:p14="http://schemas.microsoft.com/office/powerpoint/2010/main" val="2359394542"/>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43672413"/>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solidFill>
                  <a:prstClr val="white"/>
                </a:solidFill>
              </a:rPr>
              <a:pPr/>
              <a:t>10/16/2023</a:t>
            </a:fld>
            <a:endParaRPr lang="fa-IR">
              <a:solidFill>
                <a:prstClr val="white"/>
              </a:solidFill>
            </a:endParaRPr>
          </a:p>
        </p:txBody>
      </p:sp>
      <p:sp>
        <p:nvSpPr>
          <p:cNvPr id="5" name="Footer Placeholder 4"/>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3411603293"/>
      </p:ext>
    </p:extLst>
  </p:cSld>
  <p:clrMapOvr>
    <a:overrideClrMapping bg1="dk1" tx1="lt1" bg2="dk2" tx2="lt2" accent1="accent1" accent2="accent2" accent3="accent3" accent4="accent4" accent5="accent5" accent6="accent6" hlink="hlink" folHlink="folHlink"/>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1991128195"/>
      </p:ext>
    </p:extLst>
  </p:cSld>
  <p:clrMapOvr>
    <a:overrideClrMapping bg1="dk1" tx1="lt1" bg2="dk2" tx2="lt2" accent1="accent1" accent2="accent2" accent3="accent3" accent4="accent4" accent5="accent5" accent6="accent6" hlink="hlink" folHlink="folHlink"/>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solidFill>
                  <a:prstClr val="black"/>
                </a:solidFill>
              </a:rPr>
              <a:pPr/>
              <a:t>10/16/2023</a:t>
            </a:fld>
            <a:endParaRPr lang="fa-IR">
              <a:solidFill>
                <a:prstClr val="black"/>
              </a:solidFill>
            </a:endParaRPr>
          </a:p>
        </p:txBody>
      </p:sp>
      <p:sp>
        <p:nvSpPr>
          <p:cNvPr id="8" name="Footer Placeholder 7"/>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9" name="Slide Number Placeholder 8"/>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783114742"/>
      </p:ext>
    </p:extLst>
  </p:cSld>
  <p:clrMapOvr>
    <a:overrideClrMapping bg1="lt1" tx1="dk1" bg2="lt2" tx2="dk2" accent1="accent1" accent2="accent2" accent3="accent3" accent4="accent4" accent5="accent5" accent6="accent6" hlink="hlink" folHlink="folHlink"/>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t>10/16/2023</a:t>
            </a:fld>
            <a:endParaRPr lang="fa-IR"/>
          </a:p>
        </p:txBody>
      </p:sp>
      <p:sp>
        <p:nvSpPr>
          <p:cNvPr id="8" name="Footer Placeholder 7"/>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9" name="Slide Number Placeholder 8"/>
          <p:cNvSpPr>
            <a:spLocks noGrp="1"/>
          </p:cNvSpPr>
          <p:nvPr>
            <p:ph type="sldNum" sz="quarter" idx="12"/>
          </p:nvPr>
        </p:nvSpPr>
        <p:spPr/>
        <p:txBody>
          <a:bodyPr/>
          <a:lstStyle/>
          <a:p>
            <a:fld id="{78B20012-F513-476C-AD3E-343A6028A483}"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solidFill>
                  <a:prstClr val="white"/>
                </a:solidFill>
              </a:rPr>
              <a:pPr/>
              <a:t>10/16/2023</a:t>
            </a:fld>
            <a:endParaRPr lang="fa-IR">
              <a:solidFill>
                <a:prstClr val="white"/>
              </a:solidFill>
            </a:endParaRPr>
          </a:p>
        </p:txBody>
      </p:sp>
      <p:sp>
        <p:nvSpPr>
          <p:cNvPr id="4" name="Footer Placeholder 3"/>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2592665954"/>
      </p:ext>
    </p:extLst>
  </p:cSld>
  <p:clrMapOvr>
    <a:overrideClrMapping bg1="dk1" tx1="lt1" bg2="dk2" tx2="lt2" accent1="accent1" accent2="accent2" accent3="accent3" accent4="accent4" accent5="accent5" accent6="accent6" hlink="hlink" folHlink="folHlink"/>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solidFill>
                  <a:prstClr val="black"/>
                </a:solidFill>
              </a:rPr>
              <a:pPr/>
              <a:t>10/16/2023</a:t>
            </a:fld>
            <a:endParaRPr lang="fa-IR">
              <a:solidFill>
                <a:prstClr val="black"/>
              </a:solidFill>
            </a:endParaRPr>
          </a:p>
        </p:txBody>
      </p:sp>
      <p:sp>
        <p:nvSpPr>
          <p:cNvPr id="3" name="Footer Placeholder 2"/>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4" name="Slide Number Placeholder 3"/>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4033693593"/>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solidFill>
                  <a:prstClr val="black"/>
                </a:solidFill>
              </a:rPr>
              <a:pPr/>
              <a:t>10/16/2023</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905667226"/>
      </p:ext>
    </p:extLst>
  </p:cSld>
  <p:clrMapOvr>
    <a:overrideClrMapping bg1="lt1" tx1="dk1" bg2="lt2" tx2="dk2" accent1="accent1" accent2="accent2" accent3="accent3" accent4="accent4" accent5="accent5" accent6="accent6" hlink="hlink" folHlink="folHlink"/>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3187647489"/>
      </p:ext>
    </p:extLst>
  </p:cSld>
  <p:clrMapOvr>
    <a:overrideClrMapping bg1="dk1" tx1="lt1" bg2="dk2" tx2="lt2" accent1="accent1" accent2="accent2" accent3="accent3" accent4="accent4" accent5="accent5" accent6="accent6" hlink="hlink" folHlink="folHlink"/>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605716170"/>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196934892"/>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pPr/>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a:solidFill>
                  <a:srgbClr val="CEA6BB">
                    <a:tint val="20000"/>
                  </a:srgbClr>
                </a:solidFill>
              </a:rPr>
              <a:t>سلامت روان در دوران سالمندی- کارشناسان سالمندان کل کشور</a:t>
            </a: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extLst>
      <p:ext uri="{BB962C8B-B14F-4D97-AF65-F5344CB8AC3E}">
        <p14:creationId xmlns:p14="http://schemas.microsoft.com/office/powerpoint/2010/main" val="1253623204"/>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1250820524"/>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solidFill>
                  <a:prstClr val="white"/>
                </a:solidFill>
              </a:rPr>
              <a:pPr/>
              <a:t>10/16/2023</a:t>
            </a:fld>
            <a:endParaRPr lang="fa-IR">
              <a:solidFill>
                <a:prstClr val="white"/>
              </a:solidFill>
            </a:endParaRPr>
          </a:p>
        </p:txBody>
      </p:sp>
      <p:sp>
        <p:nvSpPr>
          <p:cNvPr id="5" name="Footer Placeholder 4"/>
          <p:cNvSpPr>
            <a:spLocks noGrp="1"/>
          </p:cNvSpPr>
          <p:nvPr>
            <p:ph type="ftr" sz="quarter" idx="11"/>
          </p:nvPr>
        </p:nvSpPr>
        <p:spPr/>
        <p:txBody>
          <a:bodyPr/>
          <a:lstStyle/>
          <a:p>
            <a:r>
              <a:rPr lang="fa-IR">
                <a:solidFill>
                  <a:prstClr val="white"/>
                </a:solidFill>
              </a:rPr>
              <a:t>سلامت روان در دوران سالمندی- کارشناسان سالمندان کل کشور</a:t>
            </a: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1435919945"/>
      </p:ext>
    </p:extLst>
  </p:cSld>
  <p:clrMapOvr>
    <a:overrideClrMapping bg1="dk1" tx1="lt1" bg2="dk2" tx2="lt2" accent1="accent1" accent2="accent2" accent3="accent3" accent4="accent4" accent5="accent5" accent6="accent6" hlink="hlink" folHlink="folHlink"/>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p:txBody>
          <a:bodyPr/>
          <a:lstStyle/>
          <a:p>
            <a:r>
              <a:rPr lang="fa-IR">
                <a:solidFill>
                  <a:prstClr val="white"/>
                </a:solidFill>
              </a:rPr>
              <a:t>سلامت روان در دوران سالمندی- کارشناسان سالمندان کل کشور</a:t>
            </a: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3900139727"/>
      </p:ext>
    </p:extLst>
  </p:cSld>
  <p:clrMapOvr>
    <a:overrideClrMapping bg1="dk1" tx1="lt1" bg2="dk2" tx2="lt2" accent1="accent1" accent2="accent2" accent3="accent3" accent4="accent4" accent5="accent5" accent6="accent6" hlink="hlink" folHlink="folHlink"/>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a:t>
            </a:fld>
            <a:endParaRPr lang="fa-I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solidFill>
                  <a:prstClr val="black"/>
                </a:solidFill>
              </a:rPr>
              <a:pPr/>
              <a:t>10/16/2023</a:t>
            </a:fld>
            <a:endParaRPr lang="fa-IR">
              <a:solidFill>
                <a:prstClr val="black"/>
              </a:solidFill>
            </a:endParaRPr>
          </a:p>
        </p:txBody>
      </p:sp>
      <p:sp>
        <p:nvSpPr>
          <p:cNvPr id="8" name="Footer Placeholder 7"/>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9" name="Slide Number Placeholder 8"/>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507762788"/>
      </p:ext>
    </p:extLst>
  </p:cSld>
  <p:clrMapOvr>
    <a:overrideClrMapping bg1="lt1" tx1="dk1" bg2="lt2" tx2="dk2" accent1="accent1" accent2="accent2" accent3="accent3" accent4="accent4" accent5="accent5" accent6="accent6" hlink="hlink" folHlink="folHlink"/>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solidFill>
                  <a:prstClr val="white"/>
                </a:solidFill>
              </a:rPr>
              <a:pPr/>
              <a:t>10/16/2023</a:t>
            </a:fld>
            <a:endParaRPr lang="fa-IR">
              <a:solidFill>
                <a:prstClr val="white"/>
              </a:solidFill>
            </a:endParaRPr>
          </a:p>
        </p:txBody>
      </p:sp>
      <p:sp>
        <p:nvSpPr>
          <p:cNvPr id="4" name="Footer Placeholder 3"/>
          <p:cNvSpPr>
            <a:spLocks noGrp="1"/>
          </p:cNvSpPr>
          <p:nvPr>
            <p:ph type="ftr" sz="quarter" idx="11"/>
          </p:nvPr>
        </p:nvSpPr>
        <p:spPr/>
        <p:txBody>
          <a:bodyPr/>
          <a:lstStyle/>
          <a:p>
            <a:r>
              <a:rPr lang="fa-IR">
                <a:solidFill>
                  <a:prstClr val="white"/>
                </a:solidFill>
              </a:rPr>
              <a:t>سلامت روان در دوران سالمندی- کارشناسان سالمندان کل کشور</a:t>
            </a: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1911060983"/>
      </p:ext>
    </p:extLst>
  </p:cSld>
  <p:clrMapOvr>
    <a:overrideClrMapping bg1="dk1" tx1="lt1" bg2="dk2" tx2="lt2" accent1="accent1" accent2="accent2" accent3="accent3" accent4="accent4" accent5="accent5" accent6="accent6" hlink="hlink" folHlink="folHlink"/>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solidFill>
                  <a:prstClr val="black"/>
                </a:solidFill>
              </a:rPr>
              <a:pPr/>
              <a:t>10/16/2023</a:t>
            </a:fld>
            <a:endParaRPr lang="fa-IR">
              <a:solidFill>
                <a:prstClr val="black"/>
              </a:solidFill>
            </a:endParaRPr>
          </a:p>
        </p:txBody>
      </p:sp>
      <p:sp>
        <p:nvSpPr>
          <p:cNvPr id="3" name="Footer Placeholder 2"/>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4" name="Slide Number Placeholder 3"/>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049652892"/>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solidFill>
                  <a:prstClr val="black"/>
                </a:solidFill>
              </a:rPr>
              <a:pPr/>
              <a:t>10/16/2023</a:t>
            </a:fld>
            <a:endParaRPr lang="fa-IR">
              <a:solidFill>
                <a:prstClr val="black"/>
              </a:solidFill>
            </a:endParaRPr>
          </a:p>
        </p:txBody>
      </p:sp>
      <p:sp>
        <p:nvSpPr>
          <p:cNvPr id="6" name="Footer Placeholder 5"/>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670432946"/>
      </p:ext>
    </p:extLst>
  </p:cSld>
  <p:clrMapOvr>
    <a:overrideClrMapping bg1="lt1" tx1="dk1" bg2="lt2" tx2="dk2" accent1="accent1" accent2="accent2" accent3="accent3" accent4="accent4" accent5="accent5" accent6="accent6" hlink="hlink" folHlink="folHlink"/>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a:solidFill>
                  <a:prstClr val="white"/>
                </a:solidFill>
              </a:rPr>
              <a:t>سلامت روان در دوران سالمندی- کارشناسان سالمندان کل کشور</a:t>
            </a: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1981257832"/>
      </p:ext>
    </p:extLst>
  </p:cSld>
  <p:clrMapOvr>
    <a:overrideClrMapping bg1="dk1" tx1="lt1" bg2="dk2" tx2="lt2" accent1="accent1" accent2="accent2" accent3="accent3" accent4="accent4" accent5="accent5" accent6="accent6" hlink="hlink" folHlink="folHlink"/>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290419847"/>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933339596"/>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t>10/16/2023</a:t>
            </a:fld>
            <a:endParaRPr lang="fa-IR"/>
          </a:p>
        </p:txBody>
      </p:sp>
      <p:sp>
        <p:nvSpPr>
          <p:cNvPr id="3" name="Footer Placeholder 2"/>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4" name="Slide Number Placeholder 3"/>
          <p:cNvSpPr>
            <a:spLocks noGrp="1"/>
          </p:cNvSpPr>
          <p:nvPr>
            <p:ph type="sldNum" sz="quarter" idx="12"/>
          </p:nvPr>
        </p:nvSpPr>
        <p:spPr/>
        <p:txBody>
          <a:bodyPr/>
          <a:lstStyle/>
          <a:p>
            <a:fld id="{78B20012-F513-476C-AD3E-343A6028A483}" type="slidenum">
              <a:rPr lang="fa-IR" smtClean="0"/>
              <a:pPr/>
              <a:t>‹#›</a:t>
            </a:fld>
            <a:endParaRPr lang="fa-I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t>10/16/2023</a:t>
            </a:fld>
            <a:endParaRPr lang="fa-IR"/>
          </a:p>
        </p:txBody>
      </p:sp>
      <p:sp>
        <p:nvSpPr>
          <p:cNvPr id="6" name="Footer Placeholder 5"/>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7" name="Slide Number Placeholder 6"/>
          <p:cNvSpPr>
            <a:spLocks noGrp="1"/>
          </p:cNvSpPr>
          <p:nvPr>
            <p:ph type="sldNum" sz="quarter" idx="12"/>
          </p:nvPr>
        </p:nvSpPr>
        <p:spPr/>
        <p:txBody>
          <a:bodyPr/>
          <a:lstStyle/>
          <a:p>
            <a:fld id="{78B20012-F513-476C-AD3E-343A6028A483}"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t>10/16/2023</a:t>
            </a:fld>
            <a:endParaRPr lang="fa-I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t>سلامت روان در دوران سالمندی- کارشناسان سالمندان کل کشور</a:t>
            </a:r>
            <a:endParaRPr lang="fa-I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pPr/>
              <a:t>‹#›</a:t>
            </a:fld>
            <a:endParaRPr lang="fa-I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t>10/16/2023</a:t>
            </a:fld>
            <a:endParaRPr lang="fa-I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t>سلامت روان در دوران سالمندی- کارشناسان سالمندان کل کشور</a:t>
            </a:r>
            <a:endParaRPr lang="fa-I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rtl="0"/>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rtl="0"/>
            <a:fld id="{1D8BD707-D9CF-40AE-B4C6-C98DA3205C09}" type="datetimeFigureOut">
              <a:rPr lang="en-US" smtClean="0">
                <a:solidFill>
                  <a:prstClr val="black"/>
                </a:solidFill>
              </a:rPr>
              <a:pPr rtl="0"/>
              <a:t>10/16/2023</a:t>
            </a:fld>
            <a:endParaRPr lang="en-US">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rtl="0"/>
            <a:endParaRPr lang="en-US">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rtl="0"/>
            <a:fld id="{B6F15528-21DE-4FAA-801E-634DDDAF4B2B}" type="slidenum">
              <a:rPr lang="en-US" smtClean="0">
                <a:solidFill>
                  <a:prstClr val="black"/>
                </a:solidFill>
              </a:rPr>
              <a:pPr rtl="0"/>
              <a:t>‹#›</a:t>
            </a:fld>
            <a:endParaRPr lang="en-US">
              <a:solidFill>
                <a:prstClr val="black"/>
              </a:solidFill>
            </a:endParaRPr>
          </a:p>
        </p:txBody>
      </p:sp>
    </p:spTree>
    <p:extLst>
      <p:ext uri="{BB962C8B-B14F-4D97-AF65-F5344CB8AC3E}">
        <p14:creationId xmlns:p14="http://schemas.microsoft.com/office/powerpoint/2010/main" val="101140121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solidFill>
                  <a:prstClr val="black"/>
                </a:solidFill>
              </a:rPr>
              <a:pPr/>
              <a:t>10/16/2023</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16645166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solidFill>
                  <a:prstClr val="black"/>
                </a:solidFill>
              </a:rPr>
              <a:pPr/>
              <a:t>10/16/2023</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55139502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solidFill>
                  <a:prstClr val="black"/>
                </a:solidFill>
              </a:rPr>
              <a:pPr/>
              <a:t>10/16/2023</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110406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solidFill>
                  <a:prstClr val="black"/>
                </a:solidFill>
              </a:rPr>
              <a:pPr/>
              <a:t>10/16/2023</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a:solidFill>
                  <a:prstClr val="black"/>
                </a:solidFill>
              </a:rPr>
              <a:t>سلامت روان در دوران سالمندی- کارشناسان سالمندان کل کشور</a:t>
            </a: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378302883"/>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bism.gif"/>
          <p:cNvPicPr>
            <a:picLocks noChangeAspect="1"/>
          </p:cNvPicPr>
          <p:nvPr/>
        </p:nvPicPr>
        <p:blipFill>
          <a:blip r:embed="rId2"/>
          <a:srcRect/>
          <a:stretch>
            <a:fillRect/>
          </a:stretch>
        </p:blipFill>
        <p:spPr bwMode="auto">
          <a:xfrm>
            <a:off x="2786063" y="285750"/>
            <a:ext cx="3481387" cy="4645025"/>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78B20012-F513-476C-AD3E-343A6028A483}" type="slidenum">
              <a:rPr lang="fa-IR" smtClean="0"/>
              <a:pPr/>
              <a:t>1</a:t>
            </a:fld>
            <a:endParaRPr lang="fa-IR"/>
          </a:p>
        </p:txBody>
      </p:sp>
      <p:sp>
        <p:nvSpPr>
          <p:cNvPr id="6" name="Date Placeholder 5"/>
          <p:cNvSpPr>
            <a:spLocks noGrp="1"/>
          </p:cNvSpPr>
          <p:nvPr>
            <p:ph type="dt" sz="half" idx="10"/>
          </p:nvPr>
        </p:nvSpPr>
        <p:spPr>
          <a:xfrm>
            <a:off x="7740352" y="6407944"/>
            <a:ext cx="906920" cy="365760"/>
          </a:xfrm>
        </p:spPr>
        <p:txBody>
          <a:bodyPr/>
          <a:lstStyle/>
          <a:p>
            <a:fld id="{2AF161BA-952E-4F06-8BDB-E44ACCAA8CA4}" type="datetime1">
              <a:rPr lang="en-US" smtClean="0"/>
              <a:t>10/16/2023</a:t>
            </a:fld>
            <a:endParaRPr lang="fa-IR" dirty="0"/>
          </a:p>
        </p:txBody>
      </p:sp>
      <p:sp>
        <p:nvSpPr>
          <p:cNvPr id="7" name="Footer Placeholder 6"/>
          <p:cNvSpPr>
            <a:spLocks noGrp="1"/>
          </p:cNvSpPr>
          <p:nvPr>
            <p:ph type="ftr" sz="quarter" idx="11"/>
          </p:nvPr>
        </p:nvSpPr>
        <p:spPr>
          <a:xfrm>
            <a:off x="4380072" y="6407944"/>
            <a:ext cx="3216264" cy="365125"/>
          </a:xfrm>
        </p:spPr>
        <p:txBody>
          <a:bodyPr/>
          <a:lstStyle/>
          <a:p>
            <a:r>
              <a:rPr lang="fa-IR" smtClean="0"/>
              <a:t>سلامت روان در دوران سالمندی- کارشناسان سالمندان کل کشور</a:t>
            </a:r>
            <a:endParaRPr lang="fa-I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09728" indent="0">
              <a:lnSpc>
                <a:spcPct val="150000"/>
              </a:lnSpc>
              <a:buNone/>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مراحل </a:t>
            </a: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مقابله با فشار روانی </a:t>
            </a:r>
          </a:p>
          <a:p>
            <a:pPr marL="457200" marR="4208145" indent="-457200">
              <a:lnSpc>
                <a:spcPct val="150000"/>
              </a:lnSpc>
              <a:buFont typeface="+mj-lt"/>
              <a:buAutoNum type="arabicPeriod"/>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پذیرش فشار روانی</a:t>
            </a:r>
          </a:p>
          <a:p>
            <a:pPr marL="457200" marR="4208145" lvl="0" indent="-457200">
              <a:lnSpc>
                <a:spcPct val="150000"/>
              </a:lnSpc>
              <a:buClr>
                <a:srgbClr val="CEA6BB"/>
              </a:buClr>
              <a:buFont typeface="+mj-lt"/>
              <a:buAutoNum type="arabicPeriod"/>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شناخت علائم و نشانه های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فشار روانی</a:t>
            </a:r>
          </a:p>
          <a:p>
            <a:pPr marL="457200" marR="4208145" lvl="0" indent="-457200">
              <a:lnSpc>
                <a:spcPct val="150000"/>
              </a:lnSpc>
              <a:buClr>
                <a:srgbClr val="CEA6BB"/>
              </a:buClr>
              <a:buFont typeface="+mj-lt"/>
              <a:buAutoNum type="arabicPeriod"/>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کاهش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تنش و اضطراب</a:t>
            </a:r>
          </a:p>
          <a:p>
            <a:pPr marL="529590" marR="3764280" indent="-457200" algn="justLow">
              <a:lnSpc>
                <a:spcPct val="150000"/>
              </a:lnSpc>
              <a:spcAft>
                <a:spcPts val="1155"/>
              </a:spcAft>
              <a:buFont typeface="+mj-lt"/>
              <a:buAutoNum type="arabicPeriod"/>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حل مسئله</a:t>
            </a:r>
            <a:endParaRPr lang="en-US"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buNone/>
            </a:pPr>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10</a:t>
            </a:fld>
            <a:endParaRPr lang="fa-IR"/>
          </a:p>
        </p:txBody>
      </p:sp>
      <p:sp>
        <p:nvSpPr>
          <p:cNvPr id="6" name="Title 5"/>
          <p:cNvSpPr>
            <a:spLocks noGrp="1"/>
          </p:cNvSpPr>
          <p:nvPr>
            <p:ph type="title"/>
          </p:nvPr>
        </p:nvSpPr>
        <p:spPr/>
        <p:txBody>
          <a:bodyPr>
            <a:normAutofit/>
          </a:bodyPr>
          <a:lstStyle/>
          <a:p>
            <a:pPr algn="ct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شیوه صحیح مقابله با فشار روانی </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453144509"/>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اولین گام برای مقابله مؤثر با فشار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روانی</a:t>
            </a:r>
            <a:r>
              <a:rPr lang="en-US"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بپذیرید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فشار روانی، بخشی از زندگی است و نمیتوان از آن فرار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کرد.</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احساس تنش و اضطراب در چنین مواقعی طبیعی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نباید خودتان را سرزنش و تحقیر کنید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endParaRPr lang="en-US"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11</a:t>
            </a:fld>
            <a:endParaRPr lang="fa-IR"/>
          </a:p>
        </p:txBody>
      </p:sp>
      <p:sp>
        <p:nvSpPr>
          <p:cNvPr id="6" name="Title 5"/>
          <p:cNvSpPr>
            <a:spLocks noGrp="1"/>
          </p:cNvSpPr>
          <p:nvPr>
            <p:ph type="title"/>
          </p:nvPr>
        </p:nvSpPr>
        <p:spPr/>
        <p:txBody>
          <a:bodyPr>
            <a:normAutofit/>
          </a:bodyPr>
          <a:lstStyle/>
          <a:p>
            <a:pPr marL="3810" marR="453390" indent="-6350" algn="ctr">
              <a:lnSpc>
                <a:spcPct val="107000"/>
              </a:lnSpc>
              <a:spcAft>
                <a:spcPts val="350"/>
              </a:spcAft>
            </a:pP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قدم اول- پذیرش فشار روانی</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3938647880"/>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9827" y="1124744"/>
            <a:ext cx="8435280" cy="5282565"/>
          </a:xfrm>
        </p:spPr>
        <p:txBody>
          <a:bodyPr>
            <a:noAutofit/>
          </a:bodyPr>
          <a:lstStyle/>
          <a:p>
            <a:pPr algn="just">
              <a:lnSpc>
                <a:spcPct val="150000"/>
              </a:lnSpc>
            </a:pPr>
            <a:r>
              <a:rPr lang="fa-IR" sz="2400" b="1" dirty="0">
                <a:solidFill>
                  <a:schemeClr val="accent1"/>
                </a:solidFill>
                <a:effectLst>
                  <a:outerShdw blurRad="31750" dist="25400" dir="5400000" algn="tl" rotWithShape="0">
                    <a:srgbClr val="000000">
                      <a:alpha val="25000"/>
                    </a:srgbClr>
                  </a:outerShdw>
                </a:effectLst>
                <a:latin typeface="+mj-lt"/>
                <a:ea typeface="+mj-ea"/>
                <a:cs typeface="B Nazanin" pitchFamily="2" charset="-78"/>
              </a:rPr>
              <a:t>علائم بدنی</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تپش قلب،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نفس کشیدن</a:t>
            </a:r>
            <a:r>
              <a:rPr lang="fa-IR" sz="2400" b="1" dirty="0">
                <a:solidFill>
                  <a:schemeClr val="tx2">
                    <a:lumMod val="50000"/>
                  </a:schemeClr>
                </a:solidFill>
                <a:effectLst>
                  <a:outerShdw blurRad="31750" dist="25400" dir="5400000" algn="tl" rotWithShape="0">
                    <a:srgbClr val="000000">
                      <a:alpha val="25000"/>
                    </a:srgbClr>
                  </a:outerShdw>
                </a:effectLst>
                <a:cs typeface="B Nazanin" pitchFamily="2" charset="-78"/>
              </a:rPr>
              <a:t> تند تند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عرق سرد، لرزش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دست،سردرد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درد عضلانی، مشکلات گوارشی مانند دل درد و اسهال، خشکی دهان، تکرر ادرار، ضعف و خستگی، مشکلات خواب و کاهش اشتها.</a:t>
            </a:r>
          </a:p>
          <a:p>
            <a:pPr algn="just">
              <a:lnSpc>
                <a:spcPct val="150000"/>
              </a:lnSpc>
            </a:pPr>
            <a:r>
              <a:rPr lang="fa-IR" sz="2400" b="1" dirty="0">
                <a:solidFill>
                  <a:schemeClr val="accent1"/>
                </a:solidFill>
                <a:effectLst>
                  <a:outerShdw blurRad="31750" dist="25400" dir="5400000" algn="tl" rotWithShape="0">
                    <a:srgbClr val="000000">
                      <a:alpha val="25000"/>
                    </a:srgbClr>
                  </a:outerShdw>
                </a:effectLst>
                <a:latin typeface="+mj-lt"/>
                <a:ea typeface="+mj-ea"/>
                <a:cs typeface="B Nazanin" pitchFamily="2" charset="-78"/>
              </a:rPr>
              <a:t>علائم روانی</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کاهش تمرکز، حواس پرتی و فراموشی ،فکر کردن زیاد به عامل مولد فشار روانی و حا لتهای هیجانی مانند ترس و وحشت،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اضطراب، افسردگی</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تحریک پذیری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عصبانیت .</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chemeClr val="accent1"/>
                </a:solidFill>
                <a:effectLst>
                  <a:outerShdw blurRad="31750" dist="25400" dir="5400000" algn="tl" rotWithShape="0">
                    <a:srgbClr val="000000">
                      <a:alpha val="25000"/>
                    </a:srgbClr>
                  </a:outerShdw>
                </a:effectLst>
                <a:latin typeface="+mj-lt"/>
                <a:ea typeface="+mj-ea"/>
                <a:cs typeface="B Nazanin" pitchFamily="2" charset="-78"/>
              </a:rPr>
              <a:t>علائم رفتاری</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گوشه‌گیری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بیقراری،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شتاب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زدگی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دست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پاچگی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انجام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کارها، پرحرفی یا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کم حر ف شدن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،کاهش توانایی انجام کارهای روزمره و افزایش تنش و درگیری با دیگران</a:t>
            </a:r>
            <a:endParaRPr lang="en-US"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12</a:t>
            </a:fld>
            <a:endParaRPr lang="fa-IR"/>
          </a:p>
        </p:txBody>
      </p:sp>
      <p:sp>
        <p:nvSpPr>
          <p:cNvPr id="6" name="Title 5"/>
          <p:cNvSpPr>
            <a:spLocks noGrp="1"/>
          </p:cNvSpPr>
          <p:nvPr>
            <p:ph type="title"/>
          </p:nvPr>
        </p:nvSpPr>
        <p:spPr>
          <a:xfrm>
            <a:off x="0" y="138002"/>
            <a:ext cx="9144000" cy="1143000"/>
          </a:xfrm>
        </p:spPr>
        <p:txBody>
          <a:bodyPr>
            <a:no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قدم دوم- شناخت علائم و نشانه های فشار روانی</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3858189565"/>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1657578954"/>
              </p:ext>
            </p:extLst>
          </p:nvPr>
        </p:nvGraphicFramePr>
        <p:xfrm>
          <a:off x="1043608" y="2337879"/>
          <a:ext cx="7859288" cy="3611401"/>
        </p:xfrm>
        <a:graphic>
          <a:graphicData uri="http://schemas.openxmlformats.org/drawingml/2006/table">
            <a:tbl>
              <a:tblPr firstRow="1" firstCol="1" bandRow="1">
                <a:tableStyleId>{5C22544A-7EE6-4342-B048-85BDC9FD1C3A}</a:tableStyleId>
              </a:tblPr>
              <a:tblGrid>
                <a:gridCol w="7229823">
                  <a:extLst>
                    <a:ext uri="{9D8B030D-6E8A-4147-A177-3AD203B41FA5}">
                      <a16:colId xmlns:a16="http://schemas.microsoft.com/office/drawing/2014/main" val="20000"/>
                    </a:ext>
                  </a:extLst>
                </a:gridCol>
                <a:gridCol w="629465">
                  <a:extLst>
                    <a:ext uri="{9D8B030D-6E8A-4147-A177-3AD203B41FA5}">
                      <a16:colId xmlns:a16="http://schemas.microsoft.com/office/drawing/2014/main" val="20001"/>
                    </a:ext>
                  </a:extLst>
                </a:gridCol>
              </a:tblGrid>
              <a:tr h="364367">
                <a:tc gridSpan="2">
                  <a:txBody>
                    <a:bodyPr/>
                    <a:lstStyle/>
                    <a:p>
                      <a:pPr algn="ctr" rtl="1">
                        <a:lnSpc>
                          <a:spcPct val="107000"/>
                        </a:lnSpc>
                        <a:spcAft>
                          <a:spcPts val="0"/>
                        </a:spcAft>
                      </a:pPr>
                      <a:r>
                        <a:rPr lang="fa-IR"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ابتدا، این روش را وقتی خیلی مضطرب  نیستید، تمرین کنید . </a:t>
                      </a:r>
                      <a:endParaRPr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hMerge="1">
                  <a:txBody>
                    <a:bodyPr/>
                    <a:lstStyle/>
                    <a:p>
                      <a:pPr rtl="1">
                        <a:lnSpc>
                          <a:spcPct val="107000"/>
                        </a:lnSpc>
                        <a:spcAft>
                          <a:spcPts val="0"/>
                        </a:spcAft>
                      </a:pPr>
                      <a:endParaRPr lang="en-US"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0"/>
                  </a:ext>
                </a:extLst>
              </a:tr>
              <a:tr h="364367">
                <a:tc>
                  <a:txBody>
                    <a:bodyPr/>
                    <a:lstStyle/>
                    <a:p>
                      <a:pPr algn="r" rtl="1">
                        <a:lnSpc>
                          <a:spcPct val="107000"/>
                        </a:lnSpc>
                        <a:spcAft>
                          <a:spcPts val="0"/>
                        </a:spcAft>
                      </a:pPr>
                      <a:r>
                        <a:rPr lang="ar-SA"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بدن خود را در یک حالت آرام قرار دهید؛ برای مثال به پشت دراز بکشید</a:t>
                      </a:r>
                      <a:r>
                        <a:rPr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txBody>
                  <a:tcPr marL="68580" marR="68580" marT="0" marB="0" anchor="ctr"/>
                </a:tc>
                <a:tc>
                  <a:txBody>
                    <a:bodyPr/>
                    <a:lstStyle/>
                    <a:p>
                      <a:pPr algn="ctr" rtl="1">
                        <a:lnSpc>
                          <a:spcPct val="107000"/>
                        </a:lnSpc>
                        <a:spcAft>
                          <a:spcPts val="0"/>
                        </a:spcAft>
                      </a:pPr>
                      <a:r>
                        <a:rPr lang="ar-SA"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1</a:t>
                      </a:r>
                      <a:endParaRPr lang="en-US"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1"/>
                  </a:ext>
                </a:extLst>
              </a:tr>
              <a:tr h="351778">
                <a:tc>
                  <a:txBody>
                    <a:bodyPr/>
                    <a:lstStyle/>
                    <a:p>
                      <a:pPr algn="r" rtl="1">
                        <a:lnSpc>
                          <a:spcPct val="107000"/>
                        </a:lnSpc>
                        <a:spcAft>
                          <a:spcPts val="0"/>
                        </a:spcAft>
                      </a:pPr>
                      <a:r>
                        <a:rPr lang="ar-SA"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یک دست خود را روی شکم قرار و دست دیگر را روی قفسه سینه بگذارید</a:t>
                      </a:r>
                      <a:endParaRPr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a:txBody>
                    <a:bodyPr/>
                    <a:lstStyle/>
                    <a:p>
                      <a:pPr algn="ctr" rtl="1">
                        <a:lnSpc>
                          <a:spcPct val="107000"/>
                        </a:lnSpc>
                        <a:spcAft>
                          <a:spcPts val="0"/>
                        </a:spcAft>
                      </a:pPr>
                      <a:r>
                        <a:rPr lang="ar-SA"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2</a:t>
                      </a:r>
                      <a:endParaRPr lang="en-US"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2"/>
                  </a:ext>
                </a:extLst>
              </a:tr>
              <a:tr h="351778">
                <a:tc>
                  <a:txBody>
                    <a:bodyPr/>
                    <a:lstStyle/>
                    <a:p>
                      <a:pPr algn="r" rtl="1">
                        <a:lnSpc>
                          <a:spcPct val="107000"/>
                        </a:lnSpc>
                        <a:spcAft>
                          <a:spcPts val="0"/>
                        </a:spcAft>
                      </a:pPr>
                      <a:r>
                        <a:rPr lang="ar-SA"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سرعت تنفس خود را کم کنید؛ </a:t>
                      </a:r>
                      <a:r>
                        <a:rPr lang="ar-SA"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طو</a:t>
                      </a:r>
                      <a:r>
                        <a:rPr lang="fa-IR"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a:t>
                      </a:r>
                      <a:r>
                        <a:rPr lang="ar-SA"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a:t>
                      </a:r>
                      <a:r>
                        <a:rPr lang="fa-IR"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ar-SA"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a:t>
                      </a:r>
                      <a:r>
                        <a:rPr lang="ar-SA"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عمل دم، سه ثانیه و عمل بازدم هم سه ثانیه طول بکشد</a:t>
                      </a:r>
                      <a:endParaRPr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a:txBody>
                    <a:bodyPr/>
                    <a:lstStyle/>
                    <a:p>
                      <a:pPr algn="ctr" rtl="1">
                        <a:lnSpc>
                          <a:spcPct val="107000"/>
                        </a:lnSpc>
                        <a:spcAft>
                          <a:spcPts val="0"/>
                        </a:spcAft>
                      </a:pPr>
                      <a:r>
                        <a:rPr lang="ar-SA"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3</a:t>
                      </a:r>
                      <a:endParaRPr lang="en-US"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3"/>
                  </a:ext>
                </a:extLst>
              </a:tr>
              <a:tr h="722175">
                <a:tc>
                  <a:txBody>
                    <a:bodyPr/>
                    <a:lstStyle/>
                    <a:p>
                      <a:pPr algn="r" rtl="1">
                        <a:lnSpc>
                          <a:spcPct val="107000"/>
                        </a:lnSpc>
                        <a:spcAft>
                          <a:spcPts val="0"/>
                        </a:spcAft>
                      </a:pPr>
                      <a:r>
                        <a:rPr lang="ar-SA"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بالا و پایین رفتن شکم خود توجه کنید اجازه ندهید افکار دیگری وارد ذهنتان بشود. فقط بر روی تنفس خود تمرکز کنید.</a:t>
                      </a:r>
                      <a:endParaRPr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a:txBody>
                    <a:bodyPr/>
                    <a:lstStyle/>
                    <a:p>
                      <a:pPr algn="ctr" rtl="1">
                        <a:lnSpc>
                          <a:spcPct val="107000"/>
                        </a:lnSpc>
                        <a:spcAft>
                          <a:spcPts val="0"/>
                        </a:spcAft>
                      </a:pPr>
                      <a:r>
                        <a:rPr lang="ar-SA"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4</a:t>
                      </a:r>
                      <a:endParaRPr lang="en-US"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4"/>
                  </a:ext>
                </a:extLst>
              </a:tr>
              <a:tr h="734761">
                <a:tc>
                  <a:txBody>
                    <a:bodyPr/>
                    <a:lstStyle/>
                    <a:p>
                      <a:pPr algn="r" rtl="1">
                        <a:lnSpc>
                          <a:spcPct val="107000"/>
                        </a:lnSpc>
                        <a:spcAft>
                          <a:spcPts val="0"/>
                        </a:spcAft>
                      </a:pPr>
                      <a:r>
                        <a:rPr lang="ar-SA"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تمرین را پنج دقیقه انجام دهید. سپس معمولی نفس بکشید. قبل از بلند شدن یکی- دو دقیقه در همین حالت بمانید و طبیعی نفس بکشید</a:t>
                      </a:r>
                      <a:r>
                        <a:rPr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txBody>
                  <a:tcPr marL="68580" marR="68580" marT="0" marB="0" anchor="ctr"/>
                </a:tc>
                <a:tc>
                  <a:txBody>
                    <a:bodyPr/>
                    <a:lstStyle/>
                    <a:p>
                      <a:pPr algn="ctr" rtl="1">
                        <a:lnSpc>
                          <a:spcPct val="107000"/>
                        </a:lnSpc>
                        <a:spcAft>
                          <a:spcPts val="0"/>
                        </a:spcAft>
                      </a:pPr>
                      <a:r>
                        <a:rPr lang="ar-SA"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5</a:t>
                      </a:r>
                      <a:endParaRPr lang="en-US"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5"/>
                  </a:ext>
                </a:extLst>
              </a:tr>
              <a:tr h="722175">
                <a:tc>
                  <a:txBody>
                    <a:bodyPr/>
                    <a:lstStyle/>
                    <a:p>
                      <a:pPr algn="r" rtl="1">
                        <a:lnSpc>
                          <a:spcPct val="107000"/>
                        </a:lnSpc>
                        <a:spcAft>
                          <a:spcPts val="0"/>
                        </a:spcAft>
                      </a:pPr>
                      <a:r>
                        <a:rPr lang="ar-SA"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اگر </a:t>
                      </a:r>
                      <a:r>
                        <a:rPr lang="ar-SA"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طی تمرین، احساس سرگیجه یا سبکی سر داشتید، شاید بیش از حد عمیق یا سریع نفس  میکشید.</a:t>
                      </a:r>
                      <a:endParaRPr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a:txBody>
                    <a:bodyPr/>
                    <a:lstStyle/>
                    <a:p>
                      <a:pPr algn="ctr">
                        <a:lnSpc>
                          <a:spcPct val="107000"/>
                        </a:lnSpc>
                        <a:spcAft>
                          <a:spcPts val="0"/>
                        </a:spcAft>
                      </a:pPr>
                      <a:r>
                        <a:rPr lang="ar-SA"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نکته</a:t>
                      </a:r>
                      <a:endParaRPr lang="en-US" sz="18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6"/>
                  </a:ext>
                </a:extLst>
              </a:tr>
            </a:tbl>
          </a:graphicData>
        </a:graphic>
      </p:graphicFrame>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dirty="0" smtClean="0"/>
              <a:t>سلامت روان در دوران سالمندی- کارشناسان سالمندان کل کشور</a:t>
            </a:r>
            <a:endParaRPr lang="fa-IR" dirty="0"/>
          </a:p>
        </p:txBody>
      </p:sp>
      <p:sp>
        <p:nvSpPr>
          <p:cNvPr id="5" name="Slide Number Placeholder 4"/>
          <p:cNvSpPr>
            <a:spLocks noGrp="1"/>
          </p:cNvSpPr>
          <p:nvPr>
            <p:ph type="sldNum" sz="quarter" idx="12"/>
          </p:nvPr>
        </p:nvSpPr>
        <p:spPr/>
        <p:txBody>
          <a:bodyPr/>
          <a:lstStyle/>
          <a:p>
            <a:fld id="{78B20012-F513-476C-AD3E-343A6028A483}" type="slidenum">
              <a:rPr lang="fa-IR" smtClean="0"/>
              <a:pPr/>
              <a:t>13</a:t>
            </a:fld>
            <a:endParaRPr lang="fa-IR"/>
          </a:p>
        </p:txBody>
      </p:sp>
      <p:sp>
        <p:nvSpPr>
          <p:cNvPr id="6" name="Title 5"/>
          <p:cNvSpPr>
            <a:spLocks noGrp="1"/>
          </p:cNvSpPr>
          <p:nvPr>
            <p:ph type="title"/>
          </p:nvPr>
        </p:nvSpPr>
        <p:spPr/>
        <p:txBody>
          <a:bodyPr>
            <a:normAutofit/>
          </a:bodyPr>
          <a:lstStyle/>
          <a:p>
            <a:pPr algn="ct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قدم سوم- کاهش تنش و اضطراب</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pic>
        <p:nvPicPr>
          <p:cNvPr id="7" name="Picture 6"/>
          <p:cNvPicPr>
            <a:picLocks noChangeAspect="1"/>
          </p:cNvPicPr>
          <p:nvPr/>
        </p:nvPicPr>
        <p:blipFill>
          <a:blip r:embed="rId2"/>
          <a:stretch>
            <a:fillRect/>
          </a:stretch>
        </p:blipFill>
        <p:spPr>
          <a:xfrm>
            <a:off x="827584" y="1338178"/>
            <a:ext cx="2160240" cy="1322704"/>
          </a:xfrm>
          <a:prstGeom prst="rect">
            <a:avLst/>
          </a:prstGeom>
        </p:spPr>
      </p:pic>
      <p:sp>
        <p:nvSpPr>
          <p:cNvPr id="9" name="Rectangle 8"/>
          <p:cNvSpPr/>
          <p:nvPr/>
        </p:nvSpPr>
        <p:spPr>
          <a:xfrm>
            <a:off x="2872657" y="1599215"/>
            <a:ext cx="5842992" cy="738664"/>
          </a:xfrm>
          <a:prstGeom prst="rect">
            <a:avLst/>
          </a:prstGeom>
        </p:spPr>
        <p:txBody>
          <a:bodyPr wrap="square">
            <a:spAutoFit/>
          </a:bodyPr>
          <a:lstStyle/>
          <a:p>
            <a:pPr>
              <a:spcBef>
                <a:spcPct val="0"/>
              </a:spcBef>
            </a:pP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تنفس عمیق</a:t>
            </a:r>
          </a:p>
          <a:p>
            <a:endParaRPr lang="en-US" b="1" dirty="0">
              <a:solidFill>
                <a:srgbClr val="FF0000"/>
              </a:solidFill>
            </a:endParaRPr>
          </a:p>
        </p:txBody>
      </p:sp>
    </p:spTree>
    <p:extLst>
      <p:ext uri="{BB962C8B-B14F-4D97-AF65-F5344CB8AC3E}">
        <p14:creationId xmlns:p14="http://schemas.microsoft.com/office/powerpoint/2010/main" val="2306557565"/>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2998914132"/>
              </p:ext>
            </p:extLst>
          </p:nvPr>
        </p:nvGraphicFramePr>
        <p:xfrm>
          <a:off x="641626" y="1196753"/>
          <a:ext cx="8005646" cy="4249066"/>
        </p:xfrm>
        <a:graphic>
          <a:graphicData uri="http://schemas.openxmlformats.org/drawingml/2006/table">
            <a:tbl>
              <a:tblPr firstRow="1" firstCol="1" bandRow="1">
                <a:tableStyleId>{5C22544A-7EE6-4342-B048-85BDC9FD1C3A}</a:tableStyleId>
              </a:tblPr>
              <a:tblGrid>
                <a:gridCol w="7542390">
                  <a:extLst>
                    <a:ext uri="{9D8B030D-6E8A-4147-A177-3AD203B41FA5}">
                      <a16:colId xmlns:a16="http://schemas.microsoft.com/office/drawing/2014/main" val="20000"/>
                    </a:ext>
                  </a:extLst>
                </a:gridCol>
                <a:gridCol w="463256">
                  <a:extLst>
                    <a:ext uri="{9D8B030D-6E8A-4147-A177-3AD203B41FA5}">
                      <a16:colId xmlns:a16="http://schemas.microsoft.com/office/drawing/2014/main" val="20001"/>
                    </a:ext>
                  </a:extLst>
                </a:gridCol>
              </a:tblGrid>
              <a:tr h="502198">
                <a:tc gridSpan="2">
                  <a:txBody>
                    <a:bodyPr/>
                    <a:lstStyle/>
                    <a:p>
                      <a:pPr marL="0" algn="r" rtl="1" eaLnBrk="1" latinLnBrk="0" hangingPunct="1">
                        <a:lnSpc>
                          <a:spcPct val="107000"/>
                        </a:lnSpc>
                        <a:spcAft>
                          <a:spcPts val="0"/>
                        </a:spcAft>
                      </a:pPr>
                      <a:r>
                        <a:rPr kumimoji="0" lang="fa-IR"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یک مکان راحت و آرام و زمانی از روز را برای تمرین در نظر بگیرید که احساس آرامش بیشتری م یکنید.</a:t>
                      </a:r>
                    </a:p>
                    <a:p>
                      <a:pPr marL="0" algn="r" rtl="1" eaLnBrk="1" latinLnBrk="0" hangingPunct="1">
                        <a:lnSpc>
                          <a:spcPct val="107000"/>
                        </a:lnSpc>
                        <a:spcAft>
                          <a:spcPts val="0"/>
                        </a:spcAft>
                      </a:pPr>
                      <a:endParaRPr kumimoji="0"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hMerge="1">
                  <a:txBody>
                    <a:bodyPr/>
                    <a:lstStyle/>
                    <a:p>
                      <a:pPr rtl="1">
                        <a:lnSpc>
                          <a:spcPct val="107000"/>
                        </a:lnSpc>
                        <a:spcAft>
                          <a:spcPts val="0"/>
                        </a:spcAft>
                      </a:pP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0"/>
                  </a:ext>
                </a:extLst>
              </a:tr>
              <a:tr h="392629">
                <a:tc>
                  <a:txBody>
                    <a:bodyPr/>
                    <a:lstStyle/>
                    <a:p>
                      <a:pPr marL="0" algn="r" rtl="1" eaLnBrk="1" latinLnBrk="0" hangingPunct="1">
                        <a:lnSpc>
                          <a:spcPct val="107000"/>
                        </a:lnSpc>
                        <a:spcAft>
                          <a:spcPts val="0"/>
                        </a:spcAft>
                      </a:pPr>
                      <a:r>
                        <a:rPr kumimoji="0" lang="ar-SA"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به پشت دراز بکشید و ا گر راحت هستید ، چشمهای خود را ببندید </a:t>
                      </a:r>
                      <a:endParaRPr kumimoji="0"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a:txBody>
                    <a:bodyPr/>
                    <a:lstStyle/>
                    <a:p>
                      <a:pPr marL="0" algn="ctr" rtl="1" eaLnBrk="1" latinLnBrk="0" hangingPunct="1">
                        <a:lnSpc>
                          <a:spcPct val="107000"/>
                        </a:lnSpc>
                        <a:spcAft>
                          <a:spcPts val="0"/>
                        </a:spcAft>
                      </a:pPr>
                      <a:r>
                        <a:rPr kumimoji="0" lang="ar-SA"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1</a:t>
                      </a:r>
                      <a:endParaRPr kumimoji="0" lang="en-US"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1"/>
                  </a:ext>
                </a:extLst>
              </a:tr>
              <a:tr h="597695">
                <a:tc>
                  <a:txBody>
                    <a:bodyPr/>
                    <a:lstStyle/>
                    <a:p>
                      <a:pPr marL="0" algn="r" rtl="1" eaLnBrk="1" latinLnBrk="0" hangingPunct="1">
                        <a:lnSpc>
                          <a:spcPct val="107000"/>
                        </a:lnSpc>
                        <a:spcAft>
                          <a:spcPts val="0"/>
                        </a:spcAft>
                      </a:pPr>
                      <a:r>
                        <a:rPr kumimoji="0" lang="ar-SA"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برای چند دقیقه روی تنفس خود تمرکز کنید؛ آرام نفس بکشید. وقتی نفس را بیرون  میدهید ، میتوانید کلماتی مانند «آرام باش» را به خودتان بگویید.</a:t>
                      </a:r>
                      <a:endParaRPr kumimoji="0"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a:txBody>
                    <a:bodyPr/>
                    <a:lstStyle/>
                    <a:p>
                      <a:pPr marL="0" algn="ctr" rtl="1" eaLnBrk="1" latinLnBrk="0" hangingPunct="1">
                        <a:lnSpc>
                          <a:spcPct val="107000"/>
                        </a:lnSpc>
                        <a:spcAft>
                          <a:spcPts val="0"/>
                        </a:spcAft>
                      </a:pPr>
                      <a:r>
                        <a:rPr kumimoji="0" lang="ar-SA"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2</a:t>
                      </a:r>
                      <a:endParaRPr kumimoji="0" lang="en-US"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2"/>
                  </a:ext>
                </a:extLst>
              </a:tr>
              <a:tr h="753297">
                <a:tc>
                  <a:txBody>
                    <a:bodyPr/>
                    <a:lstStyle/>
                    <a:p>
                      <a:pPr marL="0" algn="r" rtl="1" eaLnBrk="1" latinLnBrk="0" hangingPunct="1">
                        <a:lnSpc>
                          <a:spcPct val="107000"/>
                        </a:lnSpc>
                        <a:spcAft>
                          <a:spcPts val="0"/>
                        </a:spcAft>
                      </a:pPr>
                      <a:r>
                        <a:rPr kumimoji="0" lang="ar-SA"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عضلات مختلف بدن را به ترتیب شل کنید. از سر شروع کنید و پایین بیایید تا به نوک انگشتان برسید .</a:t>
                      </a:r>
                    </a:p>
                    <a:p>
                      <a:pPr marL="0" algn="r" rtl="1" eaLnBrk="1" latinLnBrk="0" hangingPunct="1">
                        <a:lnSpc>
                          <a:spcPct val="107000"/>
                        </a:lnSpc>
                        <a:spcAft>
                          <a:spcPts val="0"/>
                        </a:spcAft>
                      </a:pPr>
                      <a:r>
                        <a:rPr kumimoji="0" lang="ar-SA"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هر وقت که یک سری از عضلات بدن خود را شل  میکنید، به این فکر کنید که وقتی آن ها شل می شوند، چه احساسی دارید. سعی کنید خود را رها کنید و بگذارید تنش از بدنتان بیرون برود.</a:t>
                      </a:r>
                      <a:endParaRPr kumimoji="0" lang="ar-SA"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a:txBody>
                    <a:bodyPr/>
                    <a:lstStyle/>
                    <a:p>
                      <a:pPr marL="0" algn="ctr" rtl="1" eaLnBrk="1" latinLnBrk="0" hangingPunct="1">
                        <a:lnSpc>
                          <a:spcPct val="107000"/>
                        </a:lnSpc>
                        <a:spcAft>
                          <a:spcPts val="0"/>
                        </a:spcAft>
                      </a:pPr>
                      <a:r>
                        <a:rPr kumimoji="0" lang="ar-SA"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3</a:t>
                      </a:r>
                      <a:endParaRPr kumimoji="0" lang="en-US"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3"/>
                  </a:ext>
                </a:extLst>
              </a:tr>
              <a:tr h="621566">
                <a:tc>
                  <a:txBody>
                    <a:bodyPr/>
                    <a:lstStyle/>
                    <a:p>
                      <a:pPr marL="0" algn="r" rtl="1" eaLnBrk="1" latinLnBrk="0" hangingPunct="1">
                        <a:lnSpc>
                          <a:spcPct val="107000"/>
                        </a:lnSpc>
                        <a:spcAft>
                          <a:spcPts val="0"/>
                        </a:spcAft>
                      </a:pPr>
                      <a:r>
                        <a:rPr kumimoji="0" lang="ar-SA"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توجه کنید که چطور با هر بار نفس عمیق و شل کردن یک قسمت از بدن، به حالت آرامش میرسید.</a:t>
                      </a:r>
                      <a:endParaRPr kumimoji="0"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a:txBody>
                    <a:bodyPr/>
                    <a:lstStyle/>
                    <a:p>
                      <a:pPr marL="0" algn="ctr" rtl="1" eaLnBrk="1" latinLnBrk="0" hangingPunct="1">
                        <a:lnSpc>
                          <a:spcPct val="107000"/>
                        </a:lnSpc>
                        <a:spcAft>
                          <a:spcPts val="0"/>
                        </a:spcAft>
                      </a:pPr>
                      <a:r>
                        <a:rPr kumimoji="0" lang="ar-SA"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4</a:t>
                      </a:r>
                      <a:endParaRPr kumimoji="0" lang="en-US"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4"/>
                  </a:ext>
                </a:extLst>
              </a:tr>
              <a:tr h="554377">
                <a:tc>
                  <a:txBody>
                    <a:bodyPr/>
                    <a:lstStyle/>
                    <a:p>
                      <a:pPr marL="0" algn="r" rtl="1" eaLnBrk="1" latinLnBrk="0" hangingPunct="1">
                        <a:lnSpc>
                          <a:spcPct val="107000"/>
                        </a:lnSpc>
                        <a:spcAft>
                          <a:spcPts val="0"/>
                        </a:spcAft>
                      </a:pPr>
                      <a:r>
                        <a:rPr kumimoji="0" lang="ar-SA"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تنفس آرام ادامه دهید .</a:t>
                      </a:r>
                      <a:endParaRPr kumimoji="0" lang="en-US" sz="1600" b="0"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a:txBody>
                    <a:bodyPr/>
                    <a:lstStyle/>
                    <a:p>
                      <a:pPr marL="0" algn="ctr" rtl="1" eaLnBrk="1" latinLnBrk="0" hangingPunct="1">
                        <a:lnSpc>
                          <a:spcPct val="107000"/>
                        </a:lnSpc>
                        <a:spcAft>
                          <a:spcPts val="0"/>
                        </a:spcAft>
                      </a:pPr>
                      <a:r>
                        <a:rPr kumimoji="0" lang="ar-SA"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5</a:t>
                      </a:r>
                      <a:endParaRPr kumimoji="0" lang="en-US"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5"/>
                  </a:ext>
                </a:extLst>
              </a:tr>
              <a:tr h="778191">
                <a:tc>
                  <a:txBody>
                    <a:bodyPr/>
                    <a:lstStyle/>
                    <a:p>
                      <a:pPr marL="0" algn="r" rtl="1" eaLnBrk="1" latinLnBrk="0" hangingPunct="1">
                        <a:lnSpc>
                          <a:spcPct val="107000"/>
                        </a:lnSpc>
                        <a:spcAft>
                          <a:spcPts val="0"/>
                        </a:spcAft>
                      </a:pPr>
                      <a:r>
                        <a:rPr kumimoji="0" lang="ar-SA"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وقتی تمرین را انجام دادید، چند دقیقه در همان حالت دراز بکشید و پس از آن بلند شوید.</a:t>
                      </a:r>
                      <a:endParaRPr kumimoji="0" lang="fa-IR" sz="1600" b="0" kern="12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tc>
                  <a:txBody>
                    <a:bodyPr/>
                    <a:lstStyle/>
                    <a:p>
                      <a:pPr marL="0" algn="ctr" rtl="1" eaLnBrk="1" latinLnBrk="0" hangingPunct="1">
                        <a:lnSpc>
                          <a:spcPct val="107000"/>
                        </a:lnSpc>
                        <a:spcAft>
                          <a:spcPts val="0"/>
                        </a:spcAft>
                      </a:pPr>
                      <a:r>
                        <a:rPr kumimoji="0" lang="ar-SA"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نکته</a:t>
                      </a:r>
                      <a:endParaRPr kumimoji="0" lang="en-US" sz="1600" b="1" kern="1200"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txBody>
                  <a:tcPr marL="68580" marR="68580" marT="0" marB="0" anchor="ctr"/>
                </a:tc>
                <a:extLst>
                  <a:ext uri="{0D108BD9-81ED-4DB2-BD59-A6C34878D82A}">
                    <a16:rowId xmlns:a16="http://schemas.microsoft.com/office/drawing/2014/main" val="10006"/>
                  </a:ext>
                </a:extLst>
              </a:tr>
            </a:tbl>
          </a:graphicData>
        </a:graphic>
      </p:graphicFrame>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14</a:t>
            </a:fld>
            <a:endParaRPr lang="fa-IR"/>
          </a:p>
        </p:txBody>
      </p:sp>
      <p:sp>
        <p:nvSpPr>
          <p:cNvPr id="6" name="Title 5"/>
          <p:cNvSpPr>
            <a:spLocks noGrp="1"/>
          </p:cNvSpPr>
          <p:nvPr>
            <p:ph type="title"/>
          </p:nvPr>
        </p:nvSpPr>
        <p:spPr>
          <a:xfrm>
            <a:off x="457756" y="260648"/>
            <a:ext cx="8229600" cy="1080120"/>
          </a:xfrm>
        </p:spPr>
        <p:txBody>
          <a:bodyPr>
            <a:normAutofit fontScale="90000"/>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قدم سوم- کاهش تنش و اضطراب</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sz="31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آرمیدگی</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
        <p:nvSpPr>
          <p:cNvPr id="9" name="Rectangle 8"/>
          <p:cNvSpPr/>
          <p:nvPr/>
        </p:nvSpPr>
        <p:spPr>
          <a:xfrm>
            <a:off x="420116" y="5445224"/>
            <a:ext cx="8185909" cy="584775"/>
          </a:xfrm>
          <a:prstGeom prst="rect">
            <a:avLst/>
          </a:prstGeom>
        </p:spPr>
        <p:txBody>
          <a:bodyPr wrap="square">
            <a:spAutoFit/>
          </a:bodyPr>
          <a:lstStyle/>
          <a:p>
            <a:r>
              <a:rPr lang="fa-IR" sz="1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 گر به خاطر بیماری خاصی تحت نظر دکتر هستید و دارو مصرف </a:t>
            </a: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میکنید</a:t>
            </a:r>
            <a:r>
              <a:rPr lang="fa-IR" sz="1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در مورد استفاده از این تکنیک، با پزشک مشورت کنید. این توصیه به ویژه برای افراد مبتلا به </a:t>
            </a:r>
            <a:r>
              <a:rPr lang="fa-IR" sz="16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صرع، فشارخون بالا و دیابت </a:t>
            </a:r>
            <a:r>
              <a:rPr lang="fa-IR" sz="1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اهمیت دارد.</a:t>
            </a:r>
            <a:endParaRPr lang="en-US" sz="1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Tree>
    <p:extLst>
      <p:ext uri="{BB962C8B-B14F-4D97-AF65-F5344CB8AC3E}">
        <p14:creationId xmlns:p14="http://schemas.microsoft.com/office/powerpoint/2010/main" val="2529553819"/>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417638"/>
            <a:ext cx="8506624" cy="4525963"/>
          </a:xfrm>
        </p:spPr>
        <p:txBody>
          <a:bodyPr>
            <a:normAutofit lnSpcReduction="10000"/>
          </a:bodyPr>
          <a:lstStyle/>
          <a:p>
            <a:pPr marL="0" lvl="0" indent="0">
              <a:spcBef>
                <a:spcPts val="0"/>
              </a:spcBef>
              <a:buClrTx/>
              <a:buSzTx/>
              <a:buNone/>
            </a:pPr>
            <a:r>
              <a:rPr lang="fa-IR"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تصویرساز ی های </a:t>
            </a: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ذهنی خوشایند</a:t>
            </a:r>
          </a:p>
          <a:p>
            <a:pPr marL="0" lvl="0" indent="0">
              <a:spcBef>
                <a:spcPts val="0"/>
              </a:spcBef>
              <a:buClrTx/>
              <a:buSzTx/>
              <a:buNone/>
            </a:pPr>
            <a:endParaRPr lang="fa-IR" sz="1800" b="1" dirty="0">
              <a:solidFill>
                <a:srgbClr val="FF0000"/>
              </a:solidFill>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یک صحنه آرام بخش را انتخاب و آن را در ذهن خود مجسم کنید</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صحنه مورد نظر خود را تا جایی که می توانید، واقعی تصور کنید</a:t>
            </a:r>
          </a:p>
          <a:p>
            <a:pPr algn="just">
              <a:lnSpc>
                <a:spcPct val="150000"/>
              </a:lnSpc>
            </a:pPr>
            <a:r>
              <a:rPr lang="fa-IR" sz="25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تصور کنید در یک مکان زیبا و آرا مبخش مثل </a:t>
            </a:r>
            <a:r>
              <a:rPr lang="fa-IR" sz="25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ساحل </a:t>
            </a:r>
            <a:r>
              <a:rPr lang="fa-IR" sz="25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دریا، </a:t>
            </a:r>
            <a:r>
              <a:rPr lang="fa-IR" sz="25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دشت </a:t>
            </a:r>
            <a:r>
              <a:rPr lang="fa-IR" sz="25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یا جنگل </a:t>
            </a:r>
            <a:r>
              <a:rPr lang="fa-IR" sz="25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هستید</a:t>
            </a:r>
            <a:r>
              <a:rPr lang="fa-IR" sz="25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به جزئیات این مکان فکر کنید و </a:t>
            </a:r>
            <a:r>
              <a:rPr lang="fa-IR" sz="25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سعی </a:t>
            </a:r>
            <a:r>
              <a:rPr lang="fa-IR" sz="25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نمایید از همه حواس تان </a:t>
            </a:r>
            <a:r>
              <a:rPr lang="fa-IR" sz="25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استفاده </a:t>
            </a:r>
            <a:r>
              <a:rPr lang="fa-IR" sz="25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کنید؛ ا گر تصور  میکنید در طبیعت </a:t>
            </a:r>
            <a:r>
              <a:rPr lang="fa-IR" sz="25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هستید</a:t>
            </a:r>
            <a:r>
              <a:rPr lang="fa-IR" sz="25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5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سعی </a:t>
            </a:r>
            <a:r>
              <a:rPr lang="fa-IR" sz="25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کنید خنکی چمنی را که روی آن دراز </a:t>
            </a:r>
            <a:r>
              <a:rPr lang="fa-IR" sz="25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کشیده‌اید</a:t>
            </a:r>
            <a:r>
              <a:rPr lang="fa-IR" sz="25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صدای پرندگان و طعم لذت بخش چایی را که </a:t>
            </a:r>
            <a:r>
              <a:rPr lang="fa-IR" sz="25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مینوشید</a:t>
            </a:r>
            <a:r>
              <a:rPr lang="fa-IR" sz="25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تصور کنید.</a:t>
            </a:r>
            <a:endParaRPr lang="en-US" sz="25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15</a:t>
            </a:fld>
            <a:endParaRPr lang="fa-IR"/>
          </a:p>
        </p:txBody>
      </p:sp>
      <p:sp>
        <p:nvSpPr>
          <p:cNvPr id="6" name="Title 5"/>
          <p:cNvSpPr>
            <a:spLocks noGrp="1"/>
          </p:cNvSpPr>
          <p:nvPr>
            <p:ph type="title"/>
          </p:nvPr>
        </p:nvSpPr>
        <p:spPr/>
        <p:txBody>
          <a:bodyPr>
            <a:normAutofit/>
          </a:bodyPr>
          <a:lstStyle/>
          <a:p>
            <a:pPr algn="ctr"/>
            <a:r>
              <a:rPr lang="fa-IR"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قدم سوم- کاهش تنش و اضطراب</a:t>
            </a:r>
            <a:endParaRPr lang="en-US"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1180239314"/>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spcBef>
                <a:spcPct val="0"/>
              </a:spcBef>
              <a:buClrTx/>
              <a:buSzTx/>
              <a:buNone/>
            </a:pP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خودگویی مثبت</a:t>
            </a:r>
          </a:p>
          <a:p>
            <a:pPr marL="11430" marR="33020" indent="-4445" algn="just">
              <a:lnSpc>
                <a:spcPct val="127000"/>
              </a:lnSpc>
              <a:spcAft>
                <a:spcPts val="45"/>
              </a:spcAft>
            </a:pP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یک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نفس عمیق بکشید و جملات مثبت به خود بگویید . مثلا:</a:t>
            </a:r>
            <a:endParaRPr lang="en-US"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74930" marR="33020" indent="-6350">
              <a:lnSpc>
                <a:spcPct val="110000"/>
              </a:lnSpc>
              <a:spcAft>
                <a:spcPts val="315"/>
              </a:spcAft>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حادثه زودگذر است، اوضاع بهتر خواهد شد.</a:t>
            </a:r>
            <a:endParaRPr lang="en-US"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74930" marR="33020" indent="-6350">
              <a:lnSpc>
                <a:spcPct val="110000"/>
              </a:lnSpc>
              <a:spcAft>
                <a:spcPts val="315"/>
              </a:spcAft>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وضعیت ناخوشایند است، ولی وحشتنا ک نیست.</a:t>
            </a:r>
            <a:endParaRPr lang="en-US"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84785" indent="-4445">
              <a:lnSpc>
                <a:spcPct val="110000"/>
              </a:lnSpc>
              <a:spcAft>
                <a:spcPts val="315"/>
              </a:spcAft>
              <a:tabLst>
                <a:tab pos="988060" algn="ctr"/>
                <a:tab pos="2085975" algn="ctr"/>
              </a:tabLst>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میدانم آدم ناتوان و درمانده ای نیستم .</a:t>
            </a:r>
            <a:endParaRPr lang="en-US"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74930" marR="33020" indent="-6350">
              <a:lnSpc>
                <a:spcPct val="110000"/>
              </a:lnSpc>
              <a:spcAft>
                <a:spcPts val="315"/>
              </a:spcAft>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میتوانم این وضعیت را برای مدتی تحمل کنم.</a:t>
            </a:r>
            <a:endParaRPr lang="en-US"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74930" marR="33020" indent="-6350">
              <a:lnSpc>
                <a:spcPct val="110000"/>
              </a:lnSpc>
              <a:spcAft>
                <a:spcPts val="315"/>
              </a:spcAft>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قرار نیست این وضعیت تا ابد ادامه پیدا کند.</a:t>
            </a:r>
            <a:endParaRPr lang="en-US"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84785" indent="-4445">
              <a:lnSpc>
                <a:spcPct val="110000"/>
              </a:lnSpc>
              <a:spcAft>
                <a:spcPts val="880"/>
              </a:spcAft>
              <a:tabLst>
                <a:tab pos="1319530" algn="ctr"/>
                <a:tab pos="2987675" algn="ctr"/>
                <a:tab pos="3742055" algn="ctr"/>
              </a:tabLst>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قبلاً هم در زندگی با مشکلاتی مواجه شده‌ام و از پس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آنها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برآمده‌ام .</a:t>
            </a:r>
            <a:endParaRPr lang="en-US"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16</a:t>
            </a:fld>
            <a:endParaRPr lang="fa-IR"/>
          </a:p>
        </p:txBody>
      </p:sp>
      <p:sp>
        <p:nvSpPr>
          <p:cNvPr id="6" name="Title 5"/>
          <p:cNvSpPr>
            <a:spLocks noGrp="1"/>
          </p:cNvSpPr>
          <p:nvPr>
            <p:ph type="title"/>
          </p:nvPr>
        </p:nvSpPr>
        <p:spPr/>
        <p:txBody>
          <a:bodyPr>
            <a:normAutofit/>
          </a:bodyPr>
          <a:lstStyle/>
          <a:p>
            <a:pPr algn="ctr"/>
            <a:r>
              <a:rPr lang="fa-IR"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قدم سوم- کاهش تنش و اضطراب</a:t>
            </a:r>
            <a:endParaRPr lang="en-US"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1243414800"/>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342900" lvl="0" indent="-342900" algn="just">
              <a:lnSpc>
                <a:spcPct val="200000"/>
              </a:lnSpc>
              <a:spcBef>
                <a:spcPct val="0"/>
              </a:spcBef>
              <a:buClrTx/>
              <a:buSzTx/>
              <a:buFont typeface="Wingdings" panose="05000000000000000000" pitchFamily="2" charset="2"/>
              <a:buChar char="Ø"/>
            </a:pP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عبادت و راز و نیاز با </a:t>
            </a:r>
            <a:r>
              <a:rPr lang="fa-IR"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خداوند</a:t>
            </a:r>
            <a:endPar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endParaRPr>
          </a:p>
          <a:p>
            <a:pPr marL="342900" indent="-342900" algn="just">
              <a:lnSpc>
                <a:spcPct val="200000"/>
              </a:lnSpc>
              <a:spcBef>
                <a:spcPct val="0"/>
              </a:spcBef>
              <a:buClrTx/>
              <a:buSzTx/>
              <a:buFont typeface="Wingdings" panose="05000000000000000000" pitchFamily="2" charset="2"/>
              <a:buChar char="Ø"/>
            </a:pPr>
            <a:r>
              <a:rPr lang="fa-IR"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انجام </a:t>
            </a: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کارهای مورد علاقه </a:t>
            </a:r>
          </a:p>
          <a:p>
            <a:pPr marL="342900" indent="-342900" algn="just">
              <a:lnSpc>
                <a:spcPct val="200000"/>
              </a:lnSpc>
              <a:spcBef>
                <a:spcPct val="0"/>
              </a:spcBef>
              <a:buClrTx/>
              <a:buSzTx/>
              <a:buFont typeface="Wingdings" panose="05000000000000000000" pitchFamily="2" charset="2"/>
              <a:buChar char="Ø"/>
            </a:pP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انجام یا مشارکت در انجام کارهای روزمره</a:t>
            </a:r>
          </a:p>
          <a:p>
            <a:pPr marL="342900" indent="-342900" algn="just">
              <a:lnSpc>
                <a:spcPct val="200000"/>
              </a:lnSpc>
              <a:spcBef>
                <a:spcPct val="0"/>
              </a:spcBef>
              <a:buClrTx/>
              <a:buSzTx/>
              <a:buFont typeface="Wingdings" panose="05000000000000000000" pitchFamily="2" charset="2"/>
              <a:buChar char="Ø"/>
            </a:pP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صحبت کردن با دوستان و نزدیکان </a:t>
            </a:r>
            <a:endParaRPr lang="fa-IR"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endParaRPr>
          </a:p>
          <a:p>
            <a:pPr marL="342900" indent="-342900" algn="just">
              <a:lnSpc>
                <a:spcPct val="200000"/>
              </a:lnSpc>
              <a:spcBef>
                <a:spcPct val="0"/>
              </a:spcBef>
              <a:buClrTx/>
              <a:buSzTx/>
              <a:buFont typeface="Wingdings" panose="05000000000000000000" pitchFamily="2" charset="2"/>
              <a:buChar char="Ø"/>
            </a:pP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سبک زندگی سالم </a:t>
            </a:r>
          </a:p>
          <a:p>
            <a:pPr marL="0" indent="0" algn="just">
              <a:lnSpc>
                <a:spcPct val="200000"/>
              </a:lnSpc>
              <a:spcBef>
                <a:spcPct val="0"/>
              </a:spcBef>
              <a:buClrTx/>
              <a:buSzTx/>
              <a:buNone/>
            </a:pPr>
            <a:endPar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endParaRPr>
          </a:p>
          <a:p>
            <a:pPr marL="0" lvl="0" indent="0">
              <a:spcBef>
                <a:spcPts val="0"/>
              </a:spcBef>
              <a:buClrTx/>
              <a:buSzTx/>
              <a:buNone/>
            </a:pPr>
            <a:endParaRPr lang="en-US" sz="2800" dirty="0">
              <a:solidFill>
                <a:srgbClr val="181717"/>
              </a:solidFill>
              <a:effectLst/>
              <a:latin typeface="Times New Roman" panose="02020603050405020304" pitchFamily="18" charset="0"/>
              <a:ea typeface="Times New Roman" panose="02020603050405020304" pitchFamily="18" charset="0"/>
            </a:endParaRPr>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17</a:t>
            </a:fld>
            <a:endParaRPr lang="fa-IR"/>
          </a:p>
        </p:txBody>
      </p:sp>
      <p:sp>
        <p:nvSpPr>
          <p:cNvPr id="6" name="Title 5"/>
          <p:cNvSpPr>
            <a:spLocks noGrp="1"/>
          </p:cNvSpPr>
          <p:nvPr>
            <p:ph type="title"/>
          </p:nvPr>
        </p:nvSpPr>
        <p:spPr/>
        <p:txBody>
          <a:bodyPr>
            <a:normAutofit/>
          </a:bodyPr>
          <a:lstStyle/>
          <a:p>
            <a:pPr algn="ctr"/>
            <a:r>
              <a:rPr lang="fa-IR"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قدم سوم- کاهش تنش و اضطراب</a:t>
            </a:r>
            <a:endParaRPr lang="en-US"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2135512610"/>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spcBef>
                <a:spcPct val="0"/>
              </a:spcBef>
              <a:buClrTx/>
              <a:buSzTx/>
              <a:buNone/>
            </a:pPr>
            <a:r>
              <a:rPr lang="fa-IR" sz="2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سبک زندگی سالم </a:t>
            </a:r>
          </a:p>
          <a:p>
            <a:pPr marL="0" lvl="0" indent="0">
              <a:spcBef>
                <a:spcPts val="0"/>
              </a:spcBef>
              <a:buClrTx/>
              <a:buSzTx/>
              <a:buNone/>
            </a:pP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شامل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فعالیت بدنی، خواب و تغذیه مناسب و معاشرت و ارتباط با دیگران است </a:t>
            </a:r>
          </a:p>
          <a:p>
            <a:pPr marL="0" indent="0">
              <a:spcBef>
                <a:spcPct val="0"/>
              </a:spcBef>
              <a:buClrTx/>
              <a:buSzTx/>
              <a:buNone/>
            </a:pPr>
            <a:r>
              <a:rPr lang="fa-IR" sz="2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الف- فعالیت بدنی</a:t>
            </a:r>
          </a:p>
          <a:p>
            <a:pPr marL="0" indent="0">
              <a:spcBef>
                <a:spcPts val="0"/>
              </a:spcBef>
              <a:buClrTx/>
              <a:buSzTx/>
              <a:buNone/>
            </a:pP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فعالیت بدنی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به دو نوع هوازی و غیرهوازی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تقسیم  میکنند</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ا گرچه هر دو نوع فعالیت بدنی در کاهش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فشار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روانی مؤثر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هستند</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ولی نوع هوازی برای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سلامت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قلب و عروق مفیدتر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علاوه بر این،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ورزشهای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هوازی مثل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پیاده روی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یا دویدن آهسته برای سالمندان مناسبتر است </a:t>
            </a:r>
            <a:r>
              <a:rPr lang="fa-IR" sz="2800" dirty="0">
                <a:solidFill>
                  <a:srgbClr val="181717"/>
                </a:solidFill>
                <a:latin typeface="Times New Roman" panose="02020603050405020304" pitchFamily="18" charset="0"/>
                <a:ea typeface="Times New Roman" panose="02020603050405020304" pitchFamily="18" charset="0"/>
              </a:rPr>
              <a:t>.</a:t>
            </a:r>
          </a:p>
          <a:p>
            <a:pPr marL="0" lvl="0" indent="0">
              <a:spcBef>
                <a:spcPts val="0"/>
              </a:spcBef>
              <a:buClrTx/>
              <a:buSzTx/>
              <a:buNone/>
            </a:pPr>
            <a:endParaRPr lang="en-US" sz="2800" dirty="0">
              <a:solidFill>
                <a:srgbClr val="181717"/>
              </a:solidFill>
              <a:effectLst/>
              <a:latin typeface="Times New Roman" panose="02020603050405020304" pitchFamily="18" charset="0"/>
              <a:ea typeface="Times New Roman" panose="02020603050405020304" pitchFamily="18" charset="0"/>
            </a:endParaRPr>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18</a:t>
            </a:fld>
            <a:endParaRPr lang="fa-IR"/>
          </a:p>
        </p:txBody>
      </p:sp>
      <p:sp>
        <p:nvSpPr>
          <p:cNvPr id="6" name="Title 5"/>
          <p:cNvSpPr>
            <a:spLocks noGrp="1"/>
          </p:cNvSpPr>
          <p:nvPr>
            <p:ph type="title"/>
          </p:nvPr>
        </p:nvSpPr>
        <p:spPr/>
        <p:txBody>
          <a:bodyPr>
            <a:normAutofit/>
          </a:bodyPr>
          <a:lstStyle/>
          <a:p>
            <a:pPr algn="ctr"/>
            <a:r>
              <a:rPr lang="fa-IR"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قدم سوم- کاهش تنش و اضطراب</a:t>
            </a:r>
            <a:endParaRPr lang="en-US"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579630878"/>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spcBef>
                <a:spcPct val="0"/>
              </a:spcBef>
              <a:buClrTx/>
              <a:buSzTx/>
              <a:buNone/>
            </a:pPr>
            <a:r>
              <a:rPr lang="fa-IR" sz="2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سبک زندگی سالم </a:t>
            </a:r>
          </a:p>
          <a:p>
            <a:pPr marL="0" lvl="0" indent="0">
              <a:spcBef>
                <a:spcPct val="0"/>
              </a:spcBef>
              <a:buClrTx/>
              <a:buSzTx/>
              <a:buNone/>
            </a:pPr>
            <a:r>
              <a:rPr lang="fa-IR" sz="2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ب- تغذیه مناسب</a:t>
            </a:r>
          </a:p>
          <a:p>
            <a:pPr marL="0" lvl="0" indent="0">
              <a:spcBef>
                <a:spcPts val="0"/>
              </a:spcBef>
              <a:buClrTx/>
              <a:buSzTx/>
              <a:buNone/>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علاوه بر این که تغذیه خوب و مناسب، انرژی کافی را برای حل مشکلات مهیا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میکند</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لازم است از مصرف برخی مواد غذایی خودداری شود، زیرا تنش و اضطراب را بیشتر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میکنند</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برای مثال، موادی مانند </a:t>
            </a:r>
            <a:r>
              <a:rPr lang="fa-IR" sz="26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قهوه و چای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زیاد، سطح تنش بدن را بالا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میبرد</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مصرف </a:t>
            </a:r>
            <a:r>
              <a:rPr lang="fa-IR" sz="26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الکل</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نیز علاوه بر این که فشار روانی را زیاد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میکند</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بر کیفیت خواب اثر منفی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میگذارد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شما را بدخواب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میکند</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6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نیکوتین</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موجود در سیگار،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اگرچه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کوتاه مدت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ممکن است شما را آرام کند، ولی در درازمدت ضربان قلب را بالا برده، تنش بدن را زیاد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میکند</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endParaRPr lang="en-US"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19</a:t>
            </a:fld>
            <a:endParaRPr lang="fa-IR"/>
          </a:p>
        </p:txBody>
      </p:sp>
      <p:sp>
        <p:nvSpPr>
          <p:cNvPr id="6" name="Title 5"/>
          <p:cNvSpPr>
            <a:spLocks noGrp="1"/>
          </p:cNvSpPr>
          <p:nvPr>
            <p:ph type="title"/>
          </p:nvPr>
        </p:nvSpPr>
        <p:spPr/>
        <p:txBody>
          <a:bodyPr>
            <a:normAutofit/>
          </a:bodyPr>
          <a:lstStyle/>
          <a:p>
            <a:pPr algn="ctr"/>
            <a:r>
              <a:rPr lang="fa-IR"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قدم سوم- کاهش تنش و اضطراب</a:t>
            </a:r>
            <a:endParaRPr lang="en-US"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endParaRPr>
          </a:p>
        </p:txBody>
      </p:sp>
    </p:spTree>
    <p:extLst>
      <p:ext uri="{BB962C8B-B14F-4D97-AF65-F5344CB8AC3E}">
        <p14:creationId xmlns:p14="http://schemas.microsoft.com/office/powerpoint/2010/main" val="671412804"/>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78B20012-F513-476C-AD3E-343A6028A483}" type="slidenum">
              <a:rPr lang="fa-IR" smtClean="0"/>
              <a:pPr/>
              <a:t>2</a:t>
            </a:fld>
            <a:endParaRPr lang="fa-IR"/>
          </a:p>
        </p:txBody>
      </p:sp>
      <p:sp>
        <p:nvSpPr>
          <p:cNvPr id="9" name="Date Placeholder 8"/>
          <p:cNvSpPr>
            <a:spLocks noGrp="1"/>
          </p:cNvSpPr>
          <p:nvPr>
            <p:ph type="dt" sz="half" idx="10"/>
          </p:nvPr>
        </p:nvSpPr>
        <p:spPr>
          <a:xfrm>
            <a:off x="7596336" y="6407944"/>
            <a:ext cx="1050936" cy="365760"/>
          </a:xfrm>
        </p:spPr>
        <p:txBody>
          <a:bodyPr/>
          <a:lstStyle/>
          <a:p>
            <a:fld id="{88E03982-62D8-4FB7-9583-C6E488604533}" type="datetime1">
              <a:rPr lang="en-US" smtClean="0"/>
              <a:t>10/16/2023</a:t>
            </a:fld>
            <a:endParaRPr lang="fa-IR" dirty="0"/>
          </a:p>
        </p:txBody>
      </p:sp>
      <p:sp>
        <p:nvSpPr>
          <p:cNvPr id="10" name="Footer Placeholder 9"/>
          <p:cNvSpPr>
            <a:spLocks noGrp="1"/>
          </p:cNvSpPr>
          <p:nvPr>
            <p:ph type="ftr" sz="quarter" idx="11"/>
          </p:nvPr>
        </p:nvSpPr>
        <p:spPr>
          <a:xfrm>
            <a:off x="2750332" y="6407944"/>
            <a:ext cx="4773996" cy="365125"/>
          </a:xfrm>
        </p:spPr>
        <p:txBody>
          <a:bodyPr/>
          <a:lstStyle/>
          <a:p>
            <a:r>
              <a:rPr lang="fa-IR" dirty="0" smtClean="0"/>
              <a:t>سلامت روان در دوران سالمندی- کارشناسان سالمندان کل کشور</a:t>
            </a:r>
            <a:endParaRPr lang="fa-IR" dirty="0"/>
          </a:p>
        </p:txBody>
      </p:sp>
      <p:sp>
        <p:nvSpPr>
          <p:cNvPr id="5" name="Rectangle 10"/>
          <p:cNvSpPr txBox="1">
            <a:spLocks noChangeArrowheads="1"/>
          </p:cNvSpPr>
          <p:nvPr/>
        </p:nvSpPr>
        <p:spPr>
          <a:xfrm>
            <a:off x="928663" y="428604"/>
            <a:ext cx="3643337" cy="5232644"/>
          </a:xfrm>
          <a:prstGeom prst="rect">
            <a:avLst/>
          </a:prstGeom>
        </p:spPr>
        <p:txBody>
          <a:bodyPr vert="horz" rtlCol="0" anchor="ctr">
            <a:normAutofit fontScale="25000" lnSpcReduction="20000"/>
            <a:scene3d>
              <a:camera prst="orthographicFront"/>
              <a:lightRig rig="soft" dir="t"/>
            </a:scene3d>
            <a:sp3d prstMaterial="softEdge">
              <a:bevelT w="25400" h="25400"/>
            </a:sp3d>
          </a:bodyPr>
          <a:lstStyle/>
          <a:p>
            <a:pPr marL="0" marR="0" lvl="0" indent="0" algn="ctr" defTabSz="914400" rtl="1" eaLnBrk="1" fontAlgn="auto" latinLnBrk="0" hangingPunct="1">
              <a:lnSpc>
                <a:spcPct val="120000"/>
              </a:lnSpc>
              <a:spcBef>
                <a:spcPct val="0"/>
              </a:spcBef>
              <a:spcAft>
                <a:spcPts val="0"/>
              </a:spcAft>
              <a:buClrTx/>
              <a:buSzTx/>
              <a:buFontTx/>
              <a:buNone/>
              <a:tabLst/>
              <a:defRPr/>
            </a:pPr>
            <a:endParaRPr lang="en-US" sz="185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IranNastaliq" pitchFamily="18" charset="0"/>
            </a:endParaRPr>
          </a:p>
          <a:p>
            <a:pPr marL="0" marR="0" lvl="0" indent="0" algn="ctr" defTabSz="914400" rtl="1" eaLnBrk="1" fontAlgn="auto" latinLnBrk="0" hangingPunct="1">
              <a:lnSpc>
                <a:spcPct val="120000"/>
              </a:lnSpc>
              <a:spcBef>
                <a:spcPct val="0"/>
              </a:spcBef>
              <a:spcAft>
                <a:spcPts val="0"/>
              </a:spcAft>
              <a:buClrTx/>
              <a:buSzTx/>
              <a:buFontTx/>
              <a:buNone/>
              <a:tabLst/>
              <a:defRPr/>
            </a:pPr>
            <a:r>
              <a:rPr lang="fa-IR" sz="185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IranNastaliq" pitchFamily="18" charset="0"/>
              </a:rPr>
              <a:t>سلامت روان در دوران سالمندی</a:t>
            </a:r>
            <a:endParaRPr lang="fa-IR" sz="168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IranNastaliq" pitchFamily="18" charset="0"/>
            </a:endParaRPr>
          </a:p>
          <a:p>
            <a:pPr marL="0" marR="0" lvl="0" indent="0" algn="ctr" defTabSz="914400" rtl="1" eaLnBrk="1" fontAlgn="auto" latinLnBrk="0" hangingPunct="1">
              <a:lnSpc>
                <a:spcPct val="120000"/>
              </a:lnSpc>
              <a:spcBef>
                <a:spcPct val="0"/>
              </a:spcBef>
              <a:spcAft>
                <a:spcPts val="0"/>
              </a:spcAft>
              <a:buClrTx/>
              <a:buSzTx/>
              <a:buFontTx/>
              <a:buNone/>
              <a:tabLst/>
              <a:defRPr/>
            </a:pPr>
            <a:endParaRPr lang="fa-IR" sz="96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IranNastaliq" pitchFamily="18" charset="0"/>
            </a:endParaRPr>
          </a:p>
          <a:p>
            <a:pPr marL="0" marR="0" lvl="0" indent="0" algn="ctr" defTabSz="914400" rtl="1" eaLnBrk="1" fontAlgn="auto" latinLnBrk="0" hangingPunct="1">
              <a:lnSpc>
                <a:spcPct val="120000"/>
              </a:lnSpc>
              <a:spcBef>
                <a:spcPct val="0"/>
              </a:spcBef>
              <a:spcAft>
                <a:spcPts val="0"/>
              </a:spcAft>
              <a:buClrTx/>
              <a:buSzTx/>
              <a:buFontTx/>
              <a:buNone/>
              <a:tabLst/>
              <a:defRPr/>
            </a:pPr>
            <a:r>
              <a:rPr lang="fa-IR" sz="96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IranNastaliq" pitchFamily="18" charset="0"/>
              </a:rPr>
              <a:t>مرداد ماه</a:t>
            </a:r>
            <a:r>
              <a:rPr lang="fa-IR" sz="96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B Nazanin" pitchFamily="2" charset="-78"/>
              </a:rPr>
              <a:t>1402</a:t>
            </a:r>
          </a:p>
          <a:p>
            <a:pPr marL="0" marR="0" lvl="0" indent="0" algn="ctr" defTabSz="914400" rtl="1" eaLnBrk="1" fontAlgn="auto" latinLnBrk="0" hangingPunct="1">
              <a:lnSpc>
                <a:spcPct val="120000"/>
              </a:lnSpc>
              <a:spcBef>
                <a:spcPct val="0"/>
              </a:spcBef>
              <a:spcAft>
                <a:spcPts val="0"/>
              </a:spcAft>
              <a:buClrTx/>
              <a:buSzTx/>
              <a:buFontTx/>
              <a:buNone/>
              <a:tabLst/>
              <a:defRPr/>
            </a:pPr>
            <a:endParaRPr lang="fa-IR" sz="9600" dirty="0">
              <a:solidFill>
                <a:srgbClr val="000099"/>
              </a:solidFill>
              <a:effectLst>
                <a:outerShdw blurRad="31750" dist="25400" dir="5400000" algn="tl" rotWithShape="0">
                  <a:srgbClr val="000000">
                    <a:alpha val="25000"/>
                  </a:srgbClr>
                </a:outerShdw>
              </a:effectLst>
              <a:latin typeface="IranNastaliq" pitchFamily="18" charset="0"/>
              <a:ea typeface="+mj-ea"/>
              <a:cs typeface="B Nazanin" pitchFamily="2" charset="-78"/>
            </a:endParaRPr>
          </a:p>
          <a:p>
            <a:pPr marL="0" marR="0" lvl="0" indent="0" algn="ctr" defTabSz="914400" rtl="1" eaLnBrk="1" fontAlgn="auto" latinLnBrk="0" hangingPunct="1">
              <a:lnSpc>
                <a:spcPct val="120000"/>
              </a:lnSpc>
              <a:spcBef>
                <a:spcPct val="0"/>
              </a:spcBef>
              <a:spcAft>
                <a:spcPts val="0"/>
              </a:spcAft>
              <a:buClrTx/>
              <a:buSzTx/>
              <a:buFontTx/>
              <a:buNone/>
              <a:tabLst/>
              <a:defRPr/>
            </a:pPr>
            <a:r>
              <a:rPr lang="fa-IR" sz="96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B Nazanin" pitchFamily="2" charset="-78"/>
              </a:rPr>
              <a:t>شماره 35  </a:t>
            </a:r>
            <a:endParaRPr kumimoji="0" lang="fa-IR" sz="9600" b="0" i="0" u="none" strike="noStrike" kern="1200" cap="none" spc="0" normalizeH="0" noProof="0" dirty="0" smtClean="0">
              <a:ln>
                <a:noFill/>
              </a:ln>
              <a:solidFill>
                <a:srgbClr val="000099"/>
              </a:solidFill>
              <a:effectLst>
                <a:outerShdw blurRad="31750" dist="25400" dir="5400000" algn="tl" rotWithShape="0">
                  <a:srgbClr val="000000">
                    <a:alpha val="25000"/>
                  </a:srgbClr>
                </a:outerShdw>
              </a:effectLst>
              <a:uLnTx/>
              <a:uFillTx/>
              <a:latin typeface="IranNastaliq" pitchFamily="18" charset="0"/>
              <a:ea typeface="+mj-ea"/>
              <a:cs typeface="B Nazanin" pitchFamily="2" charset="-78"/>
            </a:endParaRPr>
          </a:p>
          <a:p>
            <a:pPr marL="0" marR="0" lvl="0" indent="0" algn="ctr" defTabSz="914400" rtl="1" eaLnBrk="1" fontAlgn="auto" latinLnBrk="0" hangingPunct="1">
              <a:lnSpc>
                <a:spcPct val="120000"/>
              </a:lnSpc>
              <a:spcBef>
                <a:spcPct val="0"/>
              </a:spcBef>
              <a:spcAft>
                <a:spcPts val="0"/>
              </a:spcAft>
              <a:buClrTx/>
              <a:buSzTx/>
              <a:buFontTx/>
              <a:buNone/>
              <a:tabLst/>
              <a:defRPr/>
            </a:pPr>
            <a:endParaRPr kumimoji="0" lang="fa-IR" sz="9600" b="0" i="0" u="none" strike="noStrike" kern="1200" cap="none" spc="0" normalizeH="0" noProof="0" dirty="0" smtClean="0">
              <a:ln>
                <a:noFill/>
              </a:ln>
              <a:solidFill>
                <a:srgbClr val="000099"/>
              </a:solidFill>
              <a:effectLst>
                <a:outerShdw blurRad="31750" dist="25400" dir="5400000" algn="tl" rotWithShape="0">
                  <a:srgbClr val="000000">
                    <a:alpha val="25000"/>
                  </a:srgbClr>
                </a:outerShdw>
              </a:effectLst>
              <a:uLnTx/>
              <a:uFillTx/>
              <a:latin typeface="IranNastaliq" pitchFamily="18" charset="0"/>
              <a:ea typeface="+mj-ea"/>
              <a:cs typeface="IranNastaliq" pitchFamily="18" charset="0"/>
            </a:endParaRPr>
          </a:p>
          <a:p>
            <a:pPr marL="0" marR="0" lvl="0" indent="0" algn="ctr" defTabSz="914400" rtl="1" eaLnBrk="1" fontAlgn="auto" latinLnBrk="0" hangingPunct="1">
              <a:lnSpc>
                <a:spcPct val="120000"/>
              </a:lnSpc>
              <a:spcBef>
                <a:spcPct val="0"/>
              </a:spcBef>
              <a:spcAft>
                <a:spcPts val="0"/>
              </a:spcAft>
              <a:buClrTx/>
              <a:buSzTx/>
              <a:buFontTx/>
              <a:buNone/>
              <a:tabLst/>
              <a:defRPr/>
            </a:pPr>
            <a:r>
              <a:rPr kumimoji="0" lang="fa-IR" sz="3600" b="1" i="0" u="none" strike="noStrike" kern="1200" cap="none" spc="0" normalizeH="0" baseline="0" noProof="0" dirty="0" smtClean="0">
                <a:ln>
                  <a:noFill/>
                </a:ln>
                <a:solidFill>
                  <a:srgbClr val="000099"/>
                </a:solidFill>
                <a:effectLst>
                  <a:outerShdw blurRad="31750" dist="25400" dir="5400000" algn="tl" rotWithShape="0">
                    <a:srgbClr val="000000">
                      <a:alpha val="25000"/>
                    </a:srgbClr>
                  </a:outerShdw>
                </a:effectLst>
                <a:uLnTx/>
                <a:uFillTx/>
                <a:latin typeface="+mj-lt"/>
                <a:ea typeface="+mj-ea"/>
                <a:cs typeface="+mj-cs"/>
              </a:rPr>
              <a:t/>
            </a:r>
            <a:br>
              <a:rPr kumimoji="0" lang="fa-IR" sz="3600" b="1" i="0" u="none" strike="noStrike" kern="1200" cap="none" spc="0" normalizeH="0" baseline="0" noProof="0" dirty="0" smtClean="0">
                <a:ln>
                  <a:noFill/>
                </a:ln>
                <a:solidFill>
                  <a:srgbClr val="000099"/>
                </a:solidFill>
                <a:effectLst>
                  <a:outerShdw blurRad="31750" dist="25400" dir="5400000" algn="tl" rotWithShape="0">
                    <a:srgbClr val="000000">
                      <a:alpha val="25000"/>
                    </a:srgbClr>
                  </a:outerShdw>
                </a:effectLst>
                <a:uLnTx/>
                <a:uFillTx/>
                <a:latin typeface="+mj-lt"/>
                <a:ea typeface="+mj-ea"/>
                <a:cs typeface="+mj-cs"/>
              </a:rPr>
            </a:br>
            <a:r>
              <a:rPr kumimoji="0" lang="fa-IR" sz="2800" b="1" i="0" u="none" strike="noStrike" kern="1200" cap="none" spc="0" normalizeH="0" baseline="0" noProof="0" dirty="0" smtClean="0">
                <a:ln>
                  <a:noFill/>
                </a:ln>
                <a:solidFill>
                  <a:srgbClr val="990033"/>
                </a:solidFill>
                <a:effectLst>
                  <a:outerShdw blurRad="31750" dist="25400" dir="5400000" algn="tl" rotWithShape="0">
                    <a:srgbClr val="000000">
                      <a:alpha val="25000"/>
                    </a:srgbClr>
                  </a:outerShdw>
                </a:effectLst>
                <a:uLnTx/>
                <a:uFillTx/>
                <a:latin typeface="+mj-lt"/>
                <a:ea typeface="+mj-ea"/>
                <a:cs typeface="+mj-cs"/>
              </a:rPr>
              <a:t/>
            </a:r>
            <a:br>
              <a:rPr kumimoji="0" lang="fa-IR" sz="2800" b="1" i="0" u="none" strike="noStrike" kern="1200" cap="none" spc="0" normalizeH="0" baseline="0" noProof="0" dirty="0" smtClean="0">
                <a:ln>
                  <a:noFill/>
                </a:ln>
                <a:solidFill>
                  <a:srgbClr val="990033"/>
                </a:solidFill>
                <a:effectLst>
                  <a:outerShdw blurRad="31750" dist="25400" dir="5400000" algn="tl" rotWithShape="0">
                    <a:srgbClr val="000000">
                      <a:alpha val="25000"/>
                    </a:srgbClr>
                  </a:outerShdw>
                </a:effectLst>
                <a:uLnTx/>
                <a:uFillTx/>
                <a:latin typeface="+mj-lt"/>
                <a:ea typeface="+mj-ea"/>
                <a:cs typeface="+mj-cs"/>
              </a:rPr>
            </a:br>
            <a:endParaRPr kumimoji="0" lang="en-US" sz="1400" b="1" i="0" u="none" strike="noStrike" kern="1200" cap="none" spc="0" normalizeH="0" baseline="0" noProof="0" dirty="0" smtClean="0">
              <a:ln>
                <a:noFill/>
              </a:ln>
              <a:solidFill>
                <a:srgbClr val="990033"/>
              </a:solidFill>
              <a:effectLst>
                <a:outerShdw blurRad="31750" dist="25400" dir="5400000" algn="tl" rotWithShape="0">
                  <a:srgbClr val="000000">
                    <a:alpha val="25000"/>
                  </a:srgbClr>
                </a:outerShdw>
              </a:effectLst>
              <a:uLnTx/>
              <a:uFillTx/>
              <a:latin typeface="+mj-lt"/>
              <a:ea typeface="+mj-ea"/>
              <a:cs typeface="B Yagut" pitchFamily="2" charset="-78"/>
            </a:endParaRPr>
          </a:p>
        </p:txBody>
      </p:sp>
      <p:pic>
        <p:nvPicPr>
          <p:cNvPr id="1026" name="Picture 2" descr="C:\Users\0680300503\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260648"/>
            <a:ext cx="4483571" cy="61926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7672" y="1442629"/>
            <a:ext cx="8229600" cy="4650667"/>
          </a:xfrm>
        </p:spPr>
        <p:txBody>
          <a:bodyPr>
            <a:normAutofit lnSpcReduction="10000"/>
          </a:bodyPr>
          <a:lstStyle/>
          <a:p>
            <a:pPr marL="0" lvl="0" indent="0">
              <a:spcBef>
                <a:spcPts val="0"/>
              </a:spcBef>
              <a:buClrTx/>
              <a:buSzTx/>
              <a:buNone/>
            </a:pPr>
            <a:r>
              <a:rPr lang="fa-IR" sz="2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سبک زندگی سالم </a:t>
            </a:r>
          </a:p>
          <a:p>
            <a:pPr marL="0" lvl="0" indent="0">
              <a:spcBef>
                <a:spcPts val="0"/>
              </a:spcBef>
              <a:buClrTx/>
              <a:buSzTx/>
              <a:buNone/>
            </a:pPr>
            <a:r>
              <a:rPr lang="fa-IR" sz="2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پ-استراحت </a:t>
            </a:r>
            <a:r>
              <a:rPr lang="fa-IR" sz="2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و خواب کافی:</a:t>
            </a:r>
          </a:p>
          <a:p>
            <a:pPr marL="0" lvl="0" indent="0" algn="just">
              <a:spcBef>
                <a:spcPts val="0"/>
              </a:spcBef>
              <a:buClrTx/>
              <a:buSzTx/>
              <a:buNone/>
            </a:pP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منظور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خواب کافی </a:t>
            </a:r>
            <a:r>
              <a:rPr lang="fa-IR" sz="26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شش </a:t>
            </a:r>
            <a:r>
              <a:rPr lang="fa-IR" sz="26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تا نه </a:t>
            </a:r>
            <a:r>
              <a:rPr lang="fa-IR" sz="26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ساعت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خواب در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شبانه‌روزاست</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0" lvl="0" indent="0" algn="just">
              <a:spcBef>
                <a:spcPts val="0"/>
              </a:spcBef>
              <a:buClrTx/>
              <a:buSzTx/>
              <a:buNone/>
            </a:pPr>
            <a:r>
              <a:rPr lang="fa-IR" sz="2600" b="1" dirty="0">
                <a:solidFill>
                  <a:srgbClr val="646B86">
                    <a:lumMod val="50000"/>
                  </a:srgbClr>
                </a:solidFill>
                <a:effectLst>
                  <a:outerShdw blurRad="31750" dist="25400" dir="5400000" algn="tl" rotWithShape="0">
                    <a:srgbClr val="000000">
                      <a:alpha val="25000"/>
                    </a:srgbClr>
                  </a:outerShdw>
                </a:effectLst>
                <a:cs typeface="B Nazanin" pitchFamily="2" charset="-78"/>
              </a:rPr>
              <a:t>خواب شما ممکن است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 زمان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فشار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روانی</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دلیل نگرانی و اضطراب، ناآرام و کم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شود</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برای بهتر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کردن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وضعیت خواب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خود میتوانید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روشهای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زیر کمک بگیرید:</a:t>
            </a:r>
          </a:p>
          <a:p>
            <a:pPr marL="457200" lvl="0" indent="-457200" algn="just">
              <a:spcBef>
                <a:spcPts val="0"/>
              </a:spcBef>
              <a:buClrTx/>
              <a:buSzTx/>
              <a:buFont typeface="Wingdings" panose="05000000000000000000" pitchFamily="2" charset="2"/>
              <a:buChar char="Ø"/>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عدم مصرف قهوه چند ساعت قبل از خواب</a:t>
            </a:r>
          </a:p>
          <a:p>
            <a:pPr marL="457200" lvl="0" indent="-457200" algn="just">
              <a:spcBef>
                <a:spcPts val="0"/>
              </a:spcBef>
              <a:buClrTx/>
              <a:buSzTx/>
              <a:buFont typeface="Wingdings" panose="05000000000000000000" pitchFamily="2" charset="2"/>
              <a:buChar char="Ø"/>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نخوردن مایعات زیاد و غذاهای ادرارآور که موجب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میشود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طول شب، مرتب به دستشویی بروید.</a:t>
            </a:r>
          </a:p>
          <a:p>
            <a:pPr marL="457200" lvl="0" indent="-457200" algn="just">
              <a:spcBef>
                <a:spcPts val="0"/>
              </a:spcBef>
              <a:buClrTx/>
              <a:buSzTx/>
              <a:buFont typeface="Wingdings" panose="05000000000000000000" pitchFamily="2" charset="2"/>
              <a:buChar char="Ø"/>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تصویرپردازیهای خوشایند قبل از خواب</a:t>
            </a:r>
          </a:p>
          <a:p>
            <a:pPr marL="457200" lvl="0" indent="-457200" algn="just">
              <a:spcBef>
                <a:spcPts val="0"/>
              </a:spcBef>
              <a:buClrTx/>
              <a:buSzTx/>
              <a:buFont typeface="Wingdings" panose="05000000000000000000" pitchFamily="2" charset="2"/>
              <a:buChar char="Ø"/>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مطالعه کتاب</a:t>
            </a:r>
          </a:p>
          <a:p>
            <a:pPr marL="457200" lvl="0" indent="-457200" algn="just">
              <a:spcBef>
                <a:spcPts val="0"/>
              </a:spcBef>
              <a:buClrTx/>
              <a:buSzTx/>
              <a:buFont typeface="Wingdings" panose="05000000000000000000" pitchFamily="2" charset="2"/>
              <a:buChar char="Ø"/>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گوش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دادن به داستانهای رادیو و یا آهنگهای آرامشبخش</a:t>
            </a:r>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20</a:t>
            </a:fld>
            <a:endParaRPr lang="fa-IR"/>
          </a:p>
        </p:txBody>
      </p:sp>
      <p:sp>
        <p:nvSpPr>
          <p:cNvPr id="6" name="Title 5"/>
          <p:cNvSpPr>
            <a:spLocks noGrp="1"/>
          </p:cNvSpPr>
          <p:nvPr>
            <p:ph type="title"/>
          </p:nvPr>
        </p:nvSpPr>
        <p:spPr/>
        <p:txBody>
          <a:bodyPr>
            <a:normAutofit/>
          </a:bodyPr>
          <a:lstStyle/>
          <a:p>
            <a:pPr algn="ctr">
              <a:spcBef>
                <a:spcPts val="0"/>
              </a:spcBef>
            </a:pPr>
            <a:r>
              <a:rPr lang="fa-IR"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قدم سوم- کاهش تنش و اضطراب</a:t>
            </a:r>
            <a:endParaRPr lang="en-US"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endParaRPr>
          </a:p>
        </p:txBody>
      </p:sp>
    </p:spTree>
    <p:extLst>
      <p:ext uri="{BB962C8B-B14F-4D97-AF65-F5344CB8AC3E}">
        <p14:creationId xmlns:p14="http://schemas.microsoft.com/office/powerpoint/2010/main" val="759268749"/>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3256" y="1649809"/>
            <a:ext cx="8229600" cy="4525963"/>
          </a:xfrm>
        </p:spPr>
        <p:txBody>
          <a:bodyPr>
            <a:normAutofit/>
          </a:bodyPr>
          <a:lstStyle/>
          <a:p>
            <a:pPr marL="0" lvl="0" indent="0">
              <a:spcBef>
                <a:spcPts val="0"/>
              </a:spcBef>
              <a:buClrTx/>
              <a:buSzTx/>
              <a:buNone/>
            </a:pPr>
            <a:r>
              <a:rPr lang="fa-IR"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1750" dist="25400" dir="5400000" algn="tl" rotWithShape="0">
                    <a:srgbClr val="000000">
                      <a:alpha val="25000"/>
                    </a:srgbClr>
                  </a:outerShdw>
                </a:effectLst>
                <a:latin typeface="+mj-lt"/>
                <a:ea typeface="+mj-ea"/>
                <a:cs typeface="B Titr" pitchFamily="2" charset="-78"/>
              </a:rPr>
              <a:t>مهارت حل </a:t>
            </a: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1750" dist="25400" dir="5400000" algn="tl" rotWithShape="0">
                    <a:srgbClr val="000000">
                      <a:alpha val="25000"/>
                    </a:srgbClr>
                  </a:outerShdw>
                </a:effectLst>
                <a:latin typeface="+mj-lt"/>
                <a:ea typeface="+mj-ea"/>
                <a:cs typeface="B Titr" pitchFamily="2" charset="-78"/>
              </a:rPr>
              <a:t>مسئله </a:t>
            </a:r>
            <a:endParaRPr lang="fa-IR"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1750" dist="25400" dir="5400000" algn="tl" rotWithShape="0">
                  <a:srgbClr val="000000">
                    <a:alpha val="25000"/>
                  </a:srgbClr>
                </a:outerShdw>
              </a:effectLst>
              <a:latin typeface="+mj-lt"/>
              <a:ea typeface="+mj-ea"/>
              <a:cs typeface="B Titr" pitchFamily="2" charset="-78"/>
            </a:endParaRPr>
          </a:p>
          <a:p>
            <a:pPr marL="0" lvl="0" indent="0">
              <a:spcBef>
                <a:spcPts val="0"/>
              </a:spcBef>
              <a:buClrTx/>
              <a:buSzTx/>
              <a:buNone/>
            </a:pPr>
            <a:endPar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1750" dist="25400" dir="5400000" algn="tl" rotWithShape="0">
                  <a:srgbClr val="000000">
                    <a:alpha val="25000"/>
                  </a:srgbClr>
                </a:outerShdw>
              </a:effectLst>
              <a:latin typeface="+mj-lt"/>
              <a:ea typeface="+mj-ea"/>
              <a:cs typeface="B Titr" pitchFamily="2" charset="-78"/>
            </a:endParaRPr>
          </a:p>
          <a:p>
            <a:pPr marL="0" lvl="0" indent="0">
              <a:spcBef>
                <a:spcPts val="0"/>
              </a:spcBef>
              <a:buClrTx/>
              <a:buSzTx/>
              <a:buNone/>
            </a:pP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مهارتی است که به شما کمک میکند مشکل و عاملی را که موجب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فشار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روانی شده، به شکل مؤثر و سالمی برطرف کنید و یا شدت آن را کاهش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دهید.شامل گام‌های زیر است:</a:t>
            </a:r>
            <a:endPar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0" lvl="0" indent="0">
              <a:spcBef>
                <a:spcPts val="0"/>
              </a:spcBef>
              <a:buClrTx/>
              <a:buSzTx/>
              <a:buNone/>
            </a:pP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1750" dist="25400" dir="5400000" algn="tl" rotWithShape="0">
                    <a:srgbClr val="000000">
                      <a:alpha val="25000"/>
                    </a:srgbClr>
                  </a:outerShdw>
                </a:effectLst>
                <a:latin typeface="+mj-lt"/>
                <a:ea typeface="+mj-ea"/>
                <a:cs typeface="B Titr" pitchFamily="2" charset="-78"/>
              </a:rPr>
              <a:t>گام اول</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پذیرش مشکل</a:t>
            </a:r>
          </a:p>
          <a:p>
            <a:pPr marL="0" lvl="0" indent="0">
              <a:spcBef>
                <a:spcPts val="0"/>
              </a:spcBef>
              <a:buClrTx/>
              <a:buSzTx/>
              <a:buNone/>
            </a:pP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1750" dist="25400" dir="5400000" algn="tl" rotWithShape="0">
                    <a:srgbClr val="000000">
                      <a:alpha val="25000"/>
                    </a:srgbClr>
                  </a:outerShdw>
                </a:effectLst>
                <a:latin typeface="+mj-lt"/>
                <a:ea typeface="+mj-ea"/>
                <a:cs typeface="B Titr" pitchFamily="2" charset="-78"/>
              </a:rPr>
              <a:t>گام دوم</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تعریف مشکل</a:t>
            </a:r>
          </a:p>
          <a:p>
            <a:pPr marL="0" lvl="0" indent="0">
              <a:spcBef>
                <a:spcPts val="0"/>
              </a:spcBef>
              <a:buClrTx/>
              <a:buSzTx/>
              <a:buNone/>
            </a:pP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1750" dist="25400" dir="5400000" algn="tl" rotWithShape="0">
                    <a:srgbClr val="000000">
                      <a:alpha val="25000"/>
                    </a:srgbClr>
                  </a:outerShdw>
                </a:effectLst>
                <a:latin typeface="+mj-lt"/>
                <a:ea typeface="+mj-ea"/>
                <a:cs typeface="B Titr" pitchFamily="2" charset="-78"/>
              </a:rPr>
              <a:t>گام سوم</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پیدا کردن  راه حلهای مختلف </a:t>
            </a:r>
          </a:p>
          <a:p>
            <a:pPr marL="0" lvl="0" indent="0">
              <a:spcBef>
                <a:spcPts val="0"/>
              </a:spcBef>
              <a:buClrTx/>
              <a:buSzTx/>
              <a:buNone/>
            </a:pP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1750" dist="25400" dir="5400000" algn="tl" rotWithShape="0">
                    <a:srgbClr val="000000">
                      <a:alpha val="25000"/>
                    </a:srgbClr>
                  </a:outerShdw>
                </a:effectLst>
                <a:latin typeface="+mj-lt"/>
                <a:ea typeface="+mj-ea"/>
                <a:cs typeface="B Titr" pitchFamily="2" charset="-78"/>
              </a:rPr>
              <a:t>گام چهارم</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انتخاب بهترین را ه حل</a:t>
            </a:r>
          </a:p>
          <a:p>
            <a:pPr marL="0" lvl="0" indent="0">
              <a:spcBef>
                <a:spcPts val="0"/>
              </a:spcBef>
              <a:buClrTx/>
              <a:buSzTx/>
              <a:buNone/>
            </a:pP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1750" dist="25400" dir="5400000" algn="tl" rotWithShape="0">
                    <a:srgbClr val="000000">
                      <a:alpha val="25000"/>
                    </a:srgbClr>
                  </a:outerShdw>
                </a:effectLst>
                <a:latin typeface="+mj-lt"/>
                <a:ea typeface="+mj-ea"/>
                <a:cs typeface="B Titr" pitchFamily="2" charset="-78"/>
              </a:rPr>
              <a:t>گام پنجم</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برنامه‌ریزی </a:t>
            </a:r>
            <a:r>
              <a:rPr lang="fa-IR" sz="2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اجرای را ه حل </a:t>
            </a:r>
            <a:r>
              <a:rPr lang="fa-IR" sz="1800" b="1" dirty="0"/>
              <a:t>	</a:t>
            </a:r>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21</a:t>
            </a:fld>
            <a:endParaRPr lang="fa-IR"/>
          </a:p>
        </p:txBody>
      </p:sp>
      <p:sp>
        <p:nvSpPr>
          <p:cNvPr id="6" name="Title 5"/>
          <p:cNvSpPr>
            <a:spLocks noGrp="1"/>
          </p:cNvSpPr>
          <p:nvPr>
            <p:ph type="title"/>
          </p:nvPr>
        </p:nvSpPr>
        <p:spPr/>
        <p:txBody>
          <a:bodyPr>
            <a:normAutofit/>
          </a:bodyPr>
          <a:lstStyle/>
          <a:p>
            <a:pPr algn="ctr"/>
            <a:r>
              <a:rPr lang="fa-IR"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قدم چهارم- حل مسئله</a:t>
            </a:r>
            <a:endParaRPr lang="en-US" sz="37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endParaRPr>
          </a:p>
        </p:txBody>
      </p:sp>
    </p:spTree>
    <p:extLst>
      <p:ext uri="{BB962C8B-B14F-4D97-AF65-F5344CB8AC3E}">
        <p14:creationId xmlns:p14="http://schemas.microsoft.com/office/powerpoint/2010/main" val="718287948"/>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sz="2800" b="1" dirty="0">
                <a:cs typeface="B Nazanin" pitchFamily="2" charset="-78"/>
              </a:rPr>
              <a:t>عصبانیت، یک احساس طبیعی مثل ترس، اضطراب و </a:t>
            </a:r>
            <a:r>
              <a:rPr lang="fa-IR" sz="2800" b="1" dirty="0" smtClean="0">
                <a:cs typeface="B Nazanin" pitchFamily="2" charset="-78"/>
              </a:rPr>
              <a:t>اندوه است </a:t>
            </a:r>
            <a:r>
              <a:rPr lang="fa-IR" sz="2800" b="1" dirty="0">
                <a:cs typeface="B Nazanin" pitchFamily="2" charset="-78"/>
              </a:rPr>
              <a:t>که همه افراد در زندگی خود آن را تجربه می کنند.</a:t>
            </a:r>
          </a:p>
          <a:p>
            <a:pPr algn="r" rtl="1"/>
            <a:r>
              <a:rPr lang="fa-IR" sz="2800" b="1" dirty="0">
                <a:cs typeface="B Nazanin" pitchFamily="2" charset="-78"/>
              </a:rPr>
              <a:t>عصبانیت وقتی پیش می آید که کارها بر اساس میل ما پیش نمی رود و نمی توانیم به خواسته های خود برسیم، یا دیگران با حرفها و رفتارهای خود در ما احساس تحقیر شدن، بار اضافی بودن و یا طرد شدن ایجاد می کنند.</a:t>
            </a:r>
          </a:p>
          <a:p>
            <a:endParaRPr lang="fa-IR" dirty="0"/>
          </a:p>
          <a:p>
            <a:endParaRPr lang="en-GB" dirty="0"/>
          </a:p>
        </p:txBody>
      </p:sp>
      <p:sp>
        <p:nvSpPr>
          <p:cNvPr id="3" name="Title 2"/>
          <p:cNvSpPr>
            <a:spLocks noGrp="1"/>
          </p:cNvSpPr>
          <p:nvPr>
            <p:ph type="title"/>
          </p:nvPr>
        </p:nvSpPr>
        <p:spPr/>
        <p:txBody>
          <a:bodyPr>
            <a:normAutofit/>
          </a:bodyPr>
          <a:lstStyle/>
          <a:p>
            <a:pPr algn="ctr"/>
            <a:r>
              <a:rPr lang="fa-IR" sz="2800" dirty="0">
                <a:effectLst/>
                <a:cs typeface="B Titr" pitchFamily="2" charset="-78"/>
              </a:rPr>
              <a:t>مهارت مقابله با خشم</a:t>
            </a:r>
            <a:endParaRPr lang="en-GB" sz="2800" dirty="0">
              <a:effectLst/>
              <a:cs typeface="B Titr" pitchFamily="2" charset="-78"/>
            </a:endParaRPr>
          </a:p>
        </p:txBody>
      </p:sp>
      <p:pic>
        <p:nvPicPr>
          <p:cNvPr id="2050" name="Picture 2" descr="C:\Users\Eskandarifar\Desktop\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190" y="4267200"/>
            <a:ext cx="2362200" cy="1943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96266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gn="justLow" rtl="1"/>
            <a:r>
              <a:rPr lang="fa-IR" sz="2800" b="1" dirty="0">
                <a:cs typeface="B Nazanin" pitchFamily="2" charset="-78"/>
              </a:rPr>
              <a:t>عصبانیت یک </a:t>
            </a:r>
            <a:r>
              <a:rPr lang="fa-IR" sz="2800" b="1" dirty="0" smtClean="0">
                <a:cs typeface="B Nazanin" pitchFamily="2" charset="-78"/>
              </a:rPr>
              <a:t>احساس است</a:t>
            </a:r>
            <a:r>
              <a:rPr lang="fa-IR" sz="2800" b="1" dirty="0">
                <a:cs typeface="B Nazanin" pitchFamily="2" charset="-78"/>
              </a:rPr>
              <a:t>، </a:t>
            </a:r>
            <a:r>
              <a:rPr lang="fa-IR" sz="2800" b="1" dirty="0" smtClean="0">
                <a:cs typeface="B Nazanin" pitchFamily="2" charset="-78"/>
              </a:rPr>
              <a:t>ولی پرخاشگری </a:t>
            </a:r>
            <a:r>
              <a:rPr lang="fa-IR" sz="2800" b="1" dirty="0">
                <a:cs typeface="B Nazanin" pitchFamily="2" charset="-78"/>
              </a:rPr>
              <a:t>یک </a:t>
            </a:r>
            <a:r>
              <a:rPr lang="fa-IR" sz="2800" b="1" dirty="0" smtClean="0">
                <a:cs typeface="B Nazanin" pitchFamily="2" charset="-78"/>
              </a:rPr>
              <a:t>رفتار، </a:t>
            </a:r>
            <a:r>
              <a:rPr lang="fa-IR" sz="2800" b="1" dirty="0">
                <a:cs typeface="B Nazanin" pitchFamily="2" charset="-78"/>
              </a:rPr>
              <a:t>که با قصد </a:t>
            </a:r>
            <a:r>
              <a:rPr lang="fa-IR" sz="2800" b="1" dirty="0" smtClean="0">
                <a:cs typeface="B Nazanin" pitchFamily="2" charset="-78"/>
              </a:rPr>
              <a:t>صدمه زدن </a:t>
            </a:r>
            <a:r>
              <a:rPr lang="fa-IR" sz="2800" b="1" dirty="0">
                <a:cs typeface="B Nazanin" pitchFamily="2" charset="-78"/>
              </a:rPr>
              <a:t>به دیگران انجام </a:t>
            </a:r>
            <a:r>
              <a:rPr lang="fa-IR" sz="2800" b="1" dirty="0" smtClean="0">
                <a:cs typeface="B Nazanin" pitchFamily="2" charset="-78"/>
              </a:rPr>
              <a:t>میشود</a:t>
            </a:r>
            <a:r>
              <a:rPr lang="fa-IR" sz="2800" b="1" dirty="0">
                <a:cs typeface="B Nazanin" pitchFamily="2" charset="-78"/>
              </a:rPr>
              <a:t>. پرخاشگری می تواند کلامی، </a:t>
            </a:r>
            <a:r>
              <a:rPr lang="fa-IR" sz="2800" b="1" dirty="0" smtClean="0">
                <a:cs typeface="B Nazanin" pitchFamily="2" charset="-78"/>
              </a:rPr>
              <a:t>(مثل داد زدن، فحاشی </a:t>
            </a:r>
            <a:r>
              <a:rPr lang="fa-IR" sz="2800" b="1" dirty="0">
                <a:cs typeface="B Nazanin" pitchFamily="2" charset="-78"/>
              </a:rPr>
              <a:t>یا رفتاری مثل حمله به دیگران و شکستن اسباب و </a:t>
            </a:r>
            <a:r>
              <a:rPr lang="fa-IR" sz="2800" b="1" dirty="0" smtClean="0">
                <a:cs typeface="B Nazanin" pitchFamily="2" charset="-78"/>
              </a:rPr>
              <a:t>اثاثیه) </a:t>
            </a:r>
            <a:r>
              <a:rPr lang="fa-IR" sz="2800" b="1" dirty="0">
                <a:cs typeface="B Nazanin" pitchFamily="2" charset="-78"/>
              </a:rPr>
              <a:t>باشد، </a:t>
            </a:r>
            <a:r>
              <a:rPr lang="fa-IR" sz="2800" b="1" dirty="0" smtClean="0">
                <a:cs typeface="B Nazanin" pitchFamily="2" charset="-78"/>
              </a:rPr>
              <a:t>علاوه بر </a:t>
            </a:r>
            <a:r>
              <a:rPr lang="fa-IR" sz="2800" b="1" dirty="0">
                <a:cs typeface="B Nazanin" pitchFamily="2" charset="-78"/>
              </a:rPr>
              <a:t>این، یک فرق دیگر هم بین </a:t>
            </a:r>
            <a:r>
              <a:rPr lang="fa-IR" sz="2800" b="1" dirty="0" smtClean="0">
                <a:cs typeface="B Nazanin" pitchFamily="2" charset="-78"/>
              </a:rPr>
              <a:t>عصبانیت و پرخاشگری </a:t>
            </a:r>
            <a:r>
              <a:rPr lang="fa-IR" sz="2800" b="1" dirty="0">
                <a:cs typeface="B Nazanin" pitchFamily="2" charset="-78"/>
              </a:rPr>
              <a:t>وجود دارد؛ در حالی که همه </a:t>
            </a:r>
            <a:r>
              <a:rPr lang="fa-IR" sz="2800" b="1" dirty="0" smtClean="0">
                <a:cs typeface="B Nazanin" pitchFamily="2" charset="-78"/>
              </a:rPr>
              <a:t>آدمها </a:t>
            </a:r>
            <a:r>
              <a:rPr lang="fa-IR" sz="2800" b="1" dirty="0">
                <a:cs typeface="B Nazanin" pitchFamily="2" charset="-78"/>
              </a:rPr>
              <a:t>عصبانی </a:t>
            </a:r>
            <a:r>
              <a:rPr lang="fa-IR" sz="2800" b="1" dirty="0" smtClean="0">
                <a:cs typeface="B Nazanin" pitchFamily="2" charset="-78"/>
              </a:rPr>
              <a:t>می شوند </a:t>
            </a:r>
            <a:r>
              <a:rPr lang="fa-IR" sz="2800" b="1" dirty="0">
                <a:cs typeface="B Nazanin" pitchFamily="2" charset="-78"/>
              </a:rPr>
              <a:t>و یک هیجان طبیعی است، ولی خشونت </a:t>
            </a:r>
            <a:r>
              <a:rPr lang="fa-IR" sz="2800" b="1" dirty="0" smtClean="0">
                <a:cs typeface="B Nazanin" pitchFamily="2" charset="-78"/>
              </a:rPr>
              <a:t>اصلاً طبیعی نیست</a:t>
            </a:r>
            <a:r>
              <a:rPr lang="fa-IR" sz="2800" b="1" dirty="0">
                <a:cs typeface="B Nazanin" pitchFamily="2" charset="-78"/>
              </a:rPr>
              <a:t>. ما </a:t>
            </a:r>
            <a:r>
              <a:rPr lang="fa-IR" sz="2800" b="1" dirty="0" smtClean="0">
                <a:cs typeface="B Nazanin" pitchFamily="2" charset="-78"/>
              </a:rPr>
              <a:t>میتوانیم </a:t>
            </a:r>
            <a:r>
              <a:rPr lang="fa-IR" sz="2800" b="1" dirty="0">
                <a:cs typeface="B Nazanin" pitchFamily="2" charset="-78"/>
              </a:rPr>
              <a:t>عصبانیت خود را کنترل کنیم و نگذاریم تبدیل به </a:t>
            </a:r>
            <a:r>
              <a:rPr lang="fa-IR" sz="2800" b="1" dirty="0" smtClean="0">
                <a:cs typeface="B Nazanin" pitchFamily="2" charset="-78"/>
              </a:rPr>
              <a:t>پرخاشگری شود</a:t>
            </a:r>
            <a:r>
              <a:rPr lang="fa-IR" sz="2800" b="1" dirty="0">
                <a:cs typeface="B Nazanin" pitchFamily="2" charset="-78"/>
              </a:rPr>
              <a:t>. عصبانیت </a:t>
            </a:r>
            <a:r>
              <a:rPr lang="fa-IR" sz="2800" b="1" dirty="0" smtClean="0">
                <a:cs typeface="B Nazanin" pitchFamily="2" charset="-78"/>
              </a:rPr>
              <a:t>یک هیجان </a:t>
            </a:r>
            <a:r>
              <a:rPr lang="fa-IR" sz="2800" b="1" dirty="0">
                <a:cs typeface="B Nazanin" pitchFamily="2" charset="-78"/>
              </a:rPr>
              <a:t>طبیعی است، ولی ا گر شدت آن زیاد باشد، زیاد طول بکشد و یا زیاد اتفاق بیفتد، نشان </a:t>
            </a:r>
            <a:r>
              <a:rPr lang="fa-IR" sz="2800" b="1" dirty="0" smtClean="0">
                <a:cs typeface="B Nazanin" pitchFamily="2" charset="-78"/>
              </a:rPr>
              <a:t>می دهد </a:t>
            </a:r>
            <a:r>
              <a:rPr lang="fa-IR" sz="2800" b="1" dirty="0">
                <a:cs typeface="B Nazanin" pitchFamily="2" charset="-78"/>
              </a:rPr>
              <a:t>که </a:t>
            </a:r>
            <a:r>
              <a:rPr lang="fa-IR" sz="2800" b="1" dirty="0" smtClean="0">
                <a:cs typeface="B Nazanin" pitchFamily="2" charset="-78"/>
              </a:rPr>
              <a:t>مشکلی وجود </a:t>
            </a:r>
            <a:r>
              <a:rPr lang="fa-IR" sz="2800" b="1" dirty="0">
                <a:cs typeface="B Nazanin" pitchFamily="2" charset="-78"/>
              </a:rPr>
              <a:t>دارد.</a:t>
            </a:r>
            <a:endParaRPr lang="en-GB" sz="2800" b="1" dirty="0">
              <a:cs typeface="B Nazanin" pitchFamily="2" charset="-78"/>
            </a:endParaRPr>
          </a:p>
        </p:txBody>
      </p:sp>
      <p:sp>
        <p:nvSpPr>
          <p:cNvPr id="2" name="Title 1"/>
          <p:cNvSpPr>
            <a:spLocks noGrp="1"/>
          </p:cNvSpPr>
          <p:nvPr>
            <p:ph type="title"/>
          </p:nvPr>
        </p:nvSpPr>
        <p:spPr>
          <a:xfrm>
            <a:off x="457200" y="457200"/>
            <a:ext cx="8229600" cy="762000"/>
          </a:xfrm>
        </p:spPr>
        <p:txBody>
          <a:bodyPr>
            <a:normAutofit fontScale="90000"/>
          </a:bodyPr>
          <a:lstStyle/>
          <a:p>
            <a:pPr algn="ctr"/>
            <a:r>
              <a:rPr lang="fa-IR" sz="2800" b="1" dirty="0" smtClean="0">
                <a:cs typeface="B Titr" pitchFamily="2" charset="-78"/>
              </a:rPr>
              <a:t/>
            </a:r>
            <a:br>
              <a:rPr lang="fa-IR" sz="2800" b="1" dirty="0" smtClean="0">
                <a:cs typeface="B Titr" pitchFamily="2" charset="-78"/>
              </a:rPr>
            </a:br>
            <a:r>
              <a:rPr lang="fa-IR" sz="2800" b="1" dirty="0" smtClean="0">
                <a:solidFill>
                  <a:srgbClr val="FF0000"/>
                </a:solidFill>
                <a:cs typeface="B Titr" pitchFamily="2" charset="-78"/>
              </a:rPr>
              <a:t>تفاوت عصبانیت با پرخاشگری</a:t>
            </a:r>
            <a:br>
              <a:rPr lang="fa-IR" sz="2800" b="1" dirty="0" smtClean="0">
                <a:solidFill>
                  <a:srgbClr val="FF0000"/>
                </a:solidFill>
                <a:cs typeface="B Titr" pitchFamily="2" charset="-78"/>
              </a:rPr>
            </a:br>
            <a:endParaRPr lang="en-GB" sz="2800" b="1" dirty="0">
              <a:solidFill>
                <a:srgbClr val="FF0000"/>
              </a:solidFill>
              <a:cs typeface="B Titr" pitchFamily="2" charset="-78"/>
            </a:endParaRPr>
          </a:p>
        </p:txBody>
      </p:sp>
    </p:spTree>
    <p:extLst>
      <p:ext uri="{BB962C8B-B14F-4D97-AF65-F5344CB8AC3E}">
        <p14:creationId xmlns:p14="http://schemas.microsoft.com/office/powerpoint/2010/main" val="9634339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57400"/>
            <a:ext cx="8229600" cy="3949891"/>
          </a:xfrm>
        </p:spPr>
        <p:txBody>
          <a:bodyPr>
            <a:normAutofit/>
          </a:bodyPr>
          <a:lstStyle/>
          <a:p>
            <a:pPr algn="r" rtl="1"/>
            <a:r>
              <a:rPr lang="fa-IR" sz="2800" b="1" dirty="0" smtClean="0">
                <a:cs typeface="B Nazanin" pitchFamily="2" charset="-78"/>
              </a:rPr>
              <a:t>سبک پرخاشگرانه</a:t>
            </a:r>
          </a:p>
          <a:p>
            <a:pPr algn="r" rtl="1"/>
            <a:r>
              <a:rPr lang="fa-IR" sz="2800" b="1" dirty="0" smtClean="0">
                <a:cs typeface="B Nazanin" pitchFamily="2" charset="-78"/>
              </a:rPr>
              <a:t>سبک منفعلانه</a:t>
            </a:r>
          </a:p>
          <a:p>
            <a:pPr algn="r" rtl="1"/>
            <a:r>
              <a:rPr lang="fa-IR" sz="2800" b="1" dirty="0" smtClean="0">
                <a:cs typeface="B Nazanin" pitchFamily="2" charset="-78"/>
              </a:rPr>
              <a:t>سبک پرخاشگر- منفعل</a:t>
            </a:r>
          </a:p>
          <a:p>
            <a:pPr algn="r" rtl="1"/>
            <a:r>
              <a:rPr lang="fa-IR" sz="2800" b="1" dirty="0" smtClean="0">
                <a:cs typeface="B Nazanin" pitchFamily="2" charset="-78"/>
              </a:rPr>
              <a:t>سبک قاطعانه</a:t>
            </a:r>
            <a:endParaRPr lang="en-GB" sz="2800" b="1" dirty="0">
              <a:cs typeface="B Nazanin" pitchFamily="2" charset="-78"/>
            </a:endParaRPr>
          </a:p>
        </p:txBody>
      </p:sp>
      <p:sp>
        <p:nvSpPr>
          <p:cNvPr id="2" name="Title 1"/>
          <p:cNvSpPr>
            <a:spLocks noGrp="1"/>
          </p:cNvSpPr>
          <p:nvPr>
            <p:ph type="title"/>
          </p:nvPr>
        </p:nvSpPr>
        <p:spPr>
          <a:xfrm>
            <a:off x="457200" y="533400"/>
            <a:ext cx="8229600" cy="884238"/>
          </a:xfrm>
        </p:spPr>
        <p:txBody>
          <a:bodyPr>
            <a:normAutofit/>
          </a:bodyPr>
          <a:lstStyle/>
          <a:p>
            <a:pPr algn="ctr"/>
            <a:r>
              <a:rPr lang="fa-IR" sz="2800" dirty="0" smtClean="0">
                <a:solidFill>
                  <a:srgbClr val="FF0000"/>
                </a:solidFill>
                <a:cs typeface="B Titr" pitchFamily="2" charset="-78"/>
              </a:rPr>
              <a:t>سبک های مختلف ابراز خشم</a:t>
            </a:r>
            <a:endParaRPr lang="en-GB" sz="2800" dirty="0">
              <a:solidFill>
                <a:srgbClr val="FF0000"/>
              </a:solidFill>
              <a:cs typeface="B Titr" pitchFamily="2" charset="-78"/>
            </a:endParaRPr>
          </a:p>
        </p:txBody>
      </p:sp>
      <p:pic>
        <p:nvPicPr>
          <p:cNvPr id="11266" name="Picture 2" descr="C:\Users\Eskandarifar\Desktop\17.jpg"/>
          <p:cNvPicPr>
            <a:picLocks noChangeAspect="1" noChangeArrowheads="1"/>
          </p:cNvPicPr>
          <p:nvPr/>
        </p:nvPicPr>
        <p:blipFill rotWithShape="1">
          <a:blip r:embed="rId2">
            <a:extLst>
              <a:ext uri="{28A0092B-C50C-407E-A947-70E740481C1C}">
                <a14:useLocalDpi xmlns:a14="http://schemas.microsoft.com/office/drawing/2010/main" val="0"/>
              </a:ext>
            </a:extLst>
          </a:blip>
          <a:srcRect t="23090"/>
          <a:stretch/>
        </p:blipFill>
        <p:spPr bwMode="auto">
          <a:xfrm>
            <a:off x="762000" y="2819400"/>
            <a:ext cx="3886200"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10158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211763"/>
          </a:xfrm>
        </p:spPr>
        <p:txBody>
          <a:bodyPr>
            <a:normAutofit/>
          </a:bodyPr>
          <a:lstStyle/>
          <a:p>
            <a:pPr algn="justLow" rtl="1"/>
            <a:r>
              <a:rPr lang="fa-IR" sz="2800" b="1" dirty="0" smtClean="0">
                <a:solidFill>
                  <a:srgbClr val="FF0000"/>
                </a:solidFill>
                <a:cs typeface="B Nazanin" pitchFamily="2" charset="-78"/>
              </a:rPr>
              <a:t>سبک پرخاشگرانه</a:t>
            </a:r>
            <a:r>
              <a:rPr lang="fa-IR" sz="2800" b="1" dirty="0">
                <a:cs typeface="B Nazanin" pitchFamily="2" charset="-78"/>
              </a:rPr>
              <a:t>: در </a:t>
            </a:r>
            <a:r>
              <a:rPr lang="fa-IR" sz="2800" b="1" dirty="0" smtClean="0">
                <a:cs typeface="B Nazanin" pitchFamily="2" charset="-78"/>
              </a:rPr>
              <a:t>این </a:t>
            </a:r>
            <a:r>
              <a:rPr lang="fa-IR" sz="2800" b="1" dirty="0">
                <a:cs typeface="B Nazanin" pitchFamily="2" charset="-78"/>
              </a:rPr>
              <a:t>روش، فرد </a:t>
            </a:r>
            <a:r>
              <a:rPr lang="fa-IR" sz="2800" b="1" dirty="0" smtClean="0">
                <a:cs typeface="B Nazanin" pitchFamily="2" charset="-78"/>
              </a:rPr>
              <a:t>عصبانی </a:t>
            </a:r>
            <a:r>
              <a:rPr lang="fa-IR" sz="2800" b="1" dirty="0">
                <a:cs typeface="B Nazanin" pitchFamily="2" charset="-78"/>
              </a:rPr>
              <a:t>داد </a:t>
            </a:r>
            <a:r>
              <a:rPr lang="fa-IR" sz="2800" b="1" dirty="0" smtClean="0">
                <a:cs typeface="B Nazanin" pitchFamily="2" charset="-78"/>
              </a:rPr>
              <a:t>می زند</a:t>
            </a:r>
            <a:r>
              <a:rPr lang="fa-IR" sz="2800" b="1" dirty="0">
                <a:cs typeface="B Nazanin" pitchFamily="2" charset="-78"/>
              </a:rPr>
              <a:t>، </a:t>
            </a:r>
            <a:r>
              <a:rPr lang="fa-IR" sz="2800" b="1" dirty="0" smtClean="0">
                <a:cs typeface="B Nazanin" pitchFamily="2" charset="-78"/>
              </a:rPr>
              <a:t>تهدید می کند</a:t>
            </a:r>
            <a:r>
              <a:rPr lang="fa-IR" sz="2800" b="1" dirty="0">
                <a:cs typeface="B Nazanin" pitchFamily="2" charset="-78"/>
              </a:rPr>
              <a:t>، فحش و </a:t>
            </a:r>
            <a:r>
              <a:rPr lang="fa-IR" sz="2800" b="1" dirty="0" smtClean="0">
                <a:cs typeface="B Nazanin" pitchFamily="2" charset="-78"/>
              </a:rPr>
              <a:t>ناسزا می گوید</a:t>
            </a:r>
            <a:r>
              <a:rPr lang="fa-IR" sz="2800" b="1" dirty="0">
                <a:cs typeface="B Nazanin" pitchFamily="2" charset="-78"/>
              </a:rPr>
              <a:t>، به </a:t>
            </a:r>
            <a:r>
              <a:rPr lang="fa-IR" sz="2800" b="1" dirty="0" smtClean="0">
                <a:cs typeface="B Nazanin" pitchFamily="2" charset="-78"/>
              </a:rPr>
              <a:t>طرف مقابل </a:t>
            </a:r>
            <a:r>
              <a:rPr lang="fa-IR" sz="2800" b="1" dirty="0">
                <a:cs typeface="B Nazanin" pitchFamily="2" charset="-78"/>
              </a:rPr>
              <a:t>حمله </a:t>
            </a:r>
            <a:r>
              <a:rPr lang="fa-IR" sz="2800" b="1" dirty="0" smtClean="0">
                <a:cs typeface="B Nazanin" pitchFamily="2" charset="-78"/>
              </a:rPr>
              <a:t>می کند </a:t>
            </a:r>
            <a:r>
              <a:rPr lang="fa-IR" sz="2800" b="1" dirty="0">
                <a:cs typeface="B Nazanin" pitchFamily="2" charset="-78"/>
              </a:rPr>
              <a:t>و یا اسباب و اثاثیه را </a:t>
            </a:r>
            <a:r>
              <a:rPr lang="fa-IR" sz="2800" b="1" dirty="0" smtClean="0">
                <a:cs typeface="B Nazanin" pitchFamily="2" charset="-78"/>
              </a:rPr>
              <a:t>می شکند</a:t>
            </a:r>
            <a:r>
              <a:rPr lang="fa-IR" sz="2800" b="1" dirty="0">
                <a:cs typeface="B Nazanin" pitchFamily="2" charset="-78"/>
              </a:rPr>
              <a:t>. چنین افرادی معمولاً شأن، احترام و روابط صمیمانه و </a:t>
            </a:r>
            <a:r>
              <a:rPr lang="fa-IR" sz="2800" b="1" dirty="0" smtClean="0">
                <a:cs typeface="B Nazanin" pitchFamily="2" charset="-78"/>
              </a:rPr>
              <a:t>مهم خود </a:t>
            </a:r>
            <a:r>
              <a:rPr lang="fa-IR" sz="2800" b="1" dirty="0">
                <a:cs typeface="B Nazanin" pitchFamily="2" charset="-78"/>
              </a:rPr>
              <a:t>را از دست </a:t>
            </a:r>
            <a:r>
              <a:rPr lang="fa-IR" sz="2800" b="1" dirty="0" smtClean="0">
                <a:cs typeface="B Nazanin" pitchFamily="2" charset="-78"/>
              </a:rPr>
              <a:t>می دهند.</a:t>
            </a:r>
          </a:p>
          <a:p>
            <a:pPr algn="justLow" rtl="1"/>
            <a:r>
              <a:rPr lang="fa-IR" sz="2800" b="1" dirty="0">
                <a:cs typeface="B Nazanin" pitchFamily="2" charset="-78"/>
              </a:rPr>
              <a:t>•</a:t>
            </a:r>
            <a:r>
              <a:rPr lang="fa-IR" sz="2800" b="1" dirty="0">
                <a:solidFill>
                  <a:srgbClr val="FF0000"/>
                </a:solidFill>
                <a:cs typeface="B Nazanin" pitchFamily="2" charset="-78"/>
              </a:rPr>
              <a:t>سبک منفعلانه: </a:t>
            </a:r>
            <a:r>
              <a:rPr lang="fa-IR" sz="2800" b="1" dirty="0">
                <a:cs typeface="B Nazanin" pitchFamily="2" charset="-78"/>
              </a:rPr>
              <a:t>در این روش، فرد عصبانیت را درون خود می ریزد و به اصطلاح کظم غیظ می کند و هیچ </a:t>
            </a:r>
            <a:r>
              <a:rPr lang="fa-IR" sz="2800" b="1" dirty="0" smtClean="0">
                <a:cs typeface="B Nazanin" pitchFamily="2" charset="-78"/>
              </a:rPr>
              <a:t>چیزی نمی </a:t>
            </a:r>
            <a:r>
              <a:rPr lang="fa-IR" sz="2800" b="1" dirty="0">
                <a:cs typeface="B Nazanin" pitchFamily="2" charset="-78"/>
              </a:rPr>
              <a:t>گوید. این روش معمولاً به خود فرد صدمه </a:t>
            </a:r>
            <a:r>
              <a:rPr lang="fa-IR" sz="2800" b="1" dirty="0" smtClean="0">
                <a:cs typeface="B Nazanin" pitchFamily="2" charset="-78"/>
              </a:rPr>
              <a:t>می زند </a:t>
            </a:r>
            <a:r>
              <a:rPr lang="fa-IR" sz="2800" b="1" dirty="0">
                <a:cs typeface="B Nazanin" pitchFamily="2" charset="-78"/>
              </a:rPr>
              <a:t>و موجب بیماری و </a:t>
            </a:r>
            <a:r>
              <a:rPr lang="fa-IR" sz="2800" b="1" dirty="0" smtClean="0">
                <a:cs typeface="B Nazanin" pitchFamily="2" charset="-78"/>
              </a:rPr>
              <a:t>مشکلات </a:t>
            </a:r>
            <a:r>
              <a:rPr lang="fa-IR" sz="2800" b="1" dirty="0">
                <a:cs typeface="B Nazanin" pitchFamily="2" charset="-78"/>
              </a:rPr>
              <a:t>روحی روانی مثل </a:t>
            </a:r>
            <a:r>
              <a:rPr lang="fa-IR" sz="2800" b="1" dirty="0" smtClean="0">
                <a:cs typeface="B Nazanin" pitchFamily="2" charset="-78"/>
              </a:rPr>
              <a:t>افسردگی میشود</a:t>
            </a:r>
            <a:r>
              <a:rPr lang="fa-IR" sz="2800" b="1" dirty="0">
                <a:cs typeface="B Nazanin" pitchFamily="2" charset="-78"/>
              </a:rPr>
              <a:t>. گاهی نیز ممکن </a:t>
            </a:r>
            <a:r>
              <a:rPr lang="fa-IR" sz="2800" b="1" dirty="0" smtClean="0">
                <a:cs typeface="B Nazanin" pitchFamily="2" charset="-78"/>
              </a:rPr>
              <a:t>است </a:t>
            </a:r>
            <a:r>
              <a:rPr lang="fa-IR" sz="2800" b="1" dirty="0">
                <a:cs typeface="B Nazanin" pitchFamily="2" charset="-78"/>
              </a:rPr>
              <a:t>این عصبانیت های فرو خورده </a:t>
            </a:r>
            <a:r>
              <a:rPr lang="fa-IR" sz="2800" b="1" dirty="0" smtClean="0">
                <a:cs typeface="B Nazanin" pitchFamily="2" charset="-78"/>
              </a:rPr>
              <a:t>شده</a:t>
            </a:r>
            <a:r>
              <a:rPr lang="fa-IR" sz="2800" b="1" dirty="0">
                <a:cs typeface="B Nazanin" pitchFamily="2" charset="-78"/>
              </a:rPr>
              <a:t>، روی هم جمع </a:t>
            </a:r>
            <a:r>
              <a:rPr lang="fa-IR" sz="2800" b="1" dirty="0" smtClean="0">
                <a:cs typeface="B Nazanin" pitchFamily="2" charset="-78"/>
              </a:rPr>
              <a:t>شوند </a:t>
            </a:r>
            <a:r>
              <a:rPr lang="fa-IR" sz="2800" b="1" dirty="0">
                <a:cs typeface="B Nazanin" pitchFamily="2" charset="-78"/>
              </a:rPr>
              <a:t>و فرد یک دفعه </a:t>
            </a:r>
            <a:r>
              <a:rPr lang="fa-IR" sz="2800" b="1" dirty="0" smtClean="0">
                <a:cs typeface="B Nazanin" pitchFamily="2" charset="-78"/>
              </a:rPr>
              <a:t>به اصطلاح </a:t>
            </a:r>
            <a:r>
              <a:rPr lang="fa-IR" sz="2800" b="1" dirty="0">
                <a:cs typeface="B Nazanin" pitchFamily="2" charset="-78"/>
              </a:rPr>
              <a:t>منفجر شود.</a:t>
            </a:r>
            <a:endParaRPr lang="en-GB" sz="2800" b="1" dirty="0">
              <a:cs typeface="B Nazanin" pitchFamily="2" charset="-78"/>
            </a:endParaRPr>
          </a:p>
        </p:txBody>
      </p:sp>
    </p:spTree>
    <p:extLst>
      <p:ext uri="{BB962C8B-B14F-4D97-AF65-F5344CB8AC3E}">
        <p14:creationId xmlns:p14="http://schemas.microsoft.com/office/powerpoint/2010/main" val="1525314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a:bodyPr>
          <a:lstStyle/>
          <a:p>
            <a:pPr algn="justLow" rtl="1"/>
            <a:r>
              <a:rPr lang="fa-IR" sz="2800" b="1" dirty="0" smtClean="0">
                <a:solidFill>
                  <a:srgbClr val="FF0000"/>
                </a:solidFill>
                <a:cs typeface="B Nazanin" pitchFamily="2" charset="-78"/>
              </a:rPr>
              <a:t>سبک </a:t>
            </a:r>
            <a:r>
              <a:rPr lang="fa-IR" sz="2800" b="1" dirty="0">
                <a:solidFill>
                  <a:srgbClr val="FF0000"/>
                </a:solidFill>
                <a:cs typeface="B Nazanin" pitchFamily="2" charset="-78"/>
              </a:rPr>
              <a:t>پرخاش </a:t>
            </a:r>
            <a:r>
              <a:rPr lang="fa-IR" sz="2800" b="1" dirty="0" smtClean="0">
                <a:solidFill>
                  <a:srgbClr val="FF0000"/>
                </a:solidFill>
                <a:cs typeface="B Nazanin" pitchFamily="2" charset="-78"/>
              </a:rPr>
              <a:t>گر- </a:t>
            </a:r>
            <a:r>
              <a:rPr lang="fa-IR" sz="2800" b="1" dirty="0">
                <a:solidFill>
                  <a:srgbClr val="FF0000"/>
                </a:solidFill>
                <a:cs typeface="B Nazanin" pitchFamily="2" charset="-78"/>
              </a:rPr>
              <a:t>منفعل: </a:t>
            </a:r>
            <a:r>
              <a:rPr lang="fa-IR" sz="2800" b="1" dirty="0">
                <a:cs typeface="B Nazanin" pitchFamily="2" charset="-78"/>
              </a:rPr>
              <a:t>در این روش، وقتی فردی عصبانی </a:t>
            </a:r>
            <a:r>
              <a:rPr lang="fa-IR" sz="2800" b="1" dirty="0" smtClean="0">
                <a:cs typeface="B Nazanin" pitchFamily="2" charset="-78"/>
              </a:rPr>
              <a:t>می شود</a:t>
            </a:r>
            <a:r>
              <a:rPr lang="fa-IR" sz="2800" b="1" dirty="0">
                <a:cs typeface="B Nazanin" pitchFamily="2" charset="-78"/>
              </a:rPr>
              <a:t>، پرخاشگری </a:t>
            </a:r>
            <a:r>
              <a:rPr lang="fa-IR" sz="2800" b="1" dirty="0" smtClean="0">
                <a:cs typeface="B Nazanin" pitchFamily="2" charset="-78"/>
              </a:rPr>
              <a:t>می کند</a:t>
            </a:r>
            <a:r>
              <a:rPr lang="fa-IR" sz="2800" b="1" dirty="0">
                <a:cs typeface="B Nazanin" pitchFamily="2" charset="-78"/>
              </a:rPr>
              <a:t>، ولی آن را به </a:t>
            </a:r>
            <a:r>
              <a:rPr lang="fa-IR" sz="2800" b="1" dirty="0" smtClean="0">
                <a:cs typeface="B Nazanin" pitchFamily="2" charset="-78"/>
              </a:rPr>
              <a:t>صورت غیرمستقیم نشان می دهد</a:t>
            </a:r>
            <a:r>
              <a:rPr lang="fa-IR" sz="2800" b="1" dirty="0">
                <a:cs typeface="B Nazanin" pitchFamily="2" charset="-78"/>
              </a:rPr>
              <a:t>؛ برای مثال، اخم </a:t>
            </a:r>
            <a:r>
              <a:rPr lang="fa-IR" sz="2800" b="1" dirty="0" smtClean="0">
                <a:cs typeface="B Nazanin" pitchFamily="2" charset="-78"/>
              </a:rPr>
              <a:t>می کند</a:t>
            </a:r>
            <a:r>
              <a:rPr lang="fa-IR" sz="2800" b="1" dirty="0">
                <a:cs typeface="B Nazanin" pitchFamily="2" charset="-78"/>
              </a:rPr>
              <a:t>، قهر </a:t>
            </a:r>
            <a:r>
              <a:rPr lang="fa-IR" sz="2800" b="1" dirty="0" smtClean="0">
                <a:cs typeface="B Nazanin" pitchFamily="2" charset="-78"/>
              </a:rPr>
              <a:t>می کند</a:t>
            </a:r>
            <a:r>
              <a:rPr lang="fa-IR" sz="2800" b="1" dirty="0">
                <a:cs typeface="B Nazanin" pitchFamily="2" charset="-78"/>
              </a:rPr>
              <a:t>، در را محکم </a:t>
            </a:r>
            <a:r>
              <a:rPr lang="fa-IR" sz="2800" b="1" dirty="0" smtClean="0">
                <a:cs typeface="B Nazanin" pitchFamily="2" charset="-78"/>
              </a:rPr>
              <a:t>پشت </a:t>
            </a:r>
            <a:r>
              <a:rPr lang="fa-IR" sz="2800" b="1" dirty="0">
                <a:cs typeface="B Nazanin" pitchFamily="2" charset="-78"/>
              </a:rPr>
              <a:t>سرش </a:t>
            </a:r>
            <a:r>
              <a:rPr lang="fa-IR" sz="2800" b="1" dirty="0" smtClean="0">
                <a:cs typeface="B Nazanin" pitchFamily="2" charset="-78"/>
              </a:rPr>
              <a:t>می بندد</a:t>
            </a:r>
            <a:r>
              <a:rPr lang="fa-IR" sz="2800" b="1" dirty="0">
                <a:cs typeface="B Nazanin" pitchFamily="2" charset="-78"/>
              </a:rPr>
              <a:t>، پشت </a:t>
            </a:r>
            <a:r>
              <a:rPr lang="fa-IR" sz="2800" b="1" dirty="0" smtClean="0">
                <a:cs typeface="B Nazanin" pitchFamily="2" charset="-78"/>
              </a:rPr>
              <a:t>سرکسی </a:t>
            </a:r>
            <a:r>
              <a:rPr lang="fa-IR" sz="2800" b="1" dirty="0">
                <a:cs typeface="B Nazanin" pitchFamily="2" charset="-78"/>
              </a:rPr>
              <a:t>که او را عصبانی کرده حرف </a:t>
            </a:r>
            <a:r>
              <a:rPr lang="fa-IR" sz="2800" b="1" dirty="0" smtClean="0">
                <a:cs typeface="B Nazanin" pitchFamily="2" charset="-78"/>
              </a:rPr>
              <a:t>می زند </a:t>
            </a:r>
            <a:r>
              <a:rPr lang="fa-IR" sz="2800" b="1" dirty="0">
                <a:cs typeface="B Nazanin" pitchFamily="2" charset="-78"/>
              </a:rPr>
              <a:t>و یا دیگران را تشویق </a:t>
            </a:r>
            <a:r>
              <a:rPr lang="fa-IR" sz="2800" b="1" dirty="0" smtClean="0">
                <a:cs typeface="B Nazanin" pitchFamily="2" charset="-78"/>
              </a:rPr>
              <a:t>می کند </a:t>
            </a:r>
            <a:r>
              <a:rPr lang="fa-IR" sz="2800" b="1" dirty="0">
                <a:cs typeface="B Nazanin" pitchFamily="2" charset="-78"/>
              </a:rPr>
              <a:t>تا او را مسخره کنند یا دست بیندازند.</a:t>
            </a:r>
          </a:p>
          <a:p>
            <a:pPr algn="justLow" rtl="1"/>
            <a:r>
              <a:rPr lang="fa-IR" sz="2800" b="1" dirty="0" smtClean="0">
                <a:solidFill>
                  <a:srgbClr val="FF0000"/>
                </a:solidFill>
                <a:cs typeface="B Nazanin" pitchFamily="2" charset="-78"/>
              </a:rPr>
              <a:t>سبک </a:t>
            </a:r>
            <a:r>
              <a:rPr lang="fa-IR" sz="2800" b="1" dirty="0">
                <a:solidFill>
                  <a:srgbClr val="FF0000"/>
                </a:solidFill>
                <a:cs typeface="B Nazanin" pitchFamily="2" charset="-78"/>
              </a:rPr>
              <a:t>قاطعانه: </a:t>
            </a:r>
            <a:r>
              <a:rPr lang="fa-IR" sz="2800" b="1" dirty="0">
                <a:cs typeface="B Nazanin" pitchFamily="2" charset="-78"/>
              </a:rPr>
              <a:t>در این روش، فرد ابتدا </a:t>
            </a:r>
            <a:r>
              <a:rPr lang="fa-IR" sz="2800" b="1" dirty="0" smtClean="0">
                <a:cs typeface="B Nazanin" pitchFamily="2" charset="-78"/>
              </a:rPr>
              <a:t>سعی می کند </a:t>
            </a:r>
            <a:r>
              <a:rPr lang="fa-IR" sz="2800" b="1" dirty="0">
                <a:cs typeface="B Nazanin" pitchFamily="2" charset="-78"/>
              </a:rPr>
              <a:t>عصبانیت خود را آرام کند، </a:t>
            </a:r>
            <a:r>
              <a:rPr lang="fa-IR" sz="2800" b="1" dirty="0" smtClean="0">
                <a:cs typeface="B Nazanin" pitchFamily="2" charset="-78"/>
              </a:rPr>
              <a:t>حرفی نمی زند </a:t>
            </a:r>
            <a:r>
              <a:rPr lang="fa-IR" sz="2800" b="1" dirty="0">
                <a:cs typeface="B Nazanin" pitchFamily="2" charset="-78"/>
              </a:rPr>
              <a:t>یا کاری </a:t>
            </a:r>
            <a:r>
              <a:rPr lang="fa-IR" sz="2800" b="1" dirty="0" smtClean="0">
                <a:cs typeface="B Nazanin" pitchFamily="2" charset="-78"/>
              </a:rPr>
              <a:t>انجام نمی دهد </a:t>
            </a:r>
            <a:r>
              <a:rPr lang="fa-IR" sz="2800" b="1" dirty="0">
                <a:cs typeface="B Nazanin" pitchFamily="2" charset="-78"/>
              </a:rPr>
              <a:t>که به دیگران صدمه بزند و یا بعداً </a:t>
            </a:r>
            <a:r>
              <a:rPr lang="fa-IR" sz="2800" b="1" dirty="0" smtClean="0">
                <a:cs typeface="B Nazanin" pitchFamily="2" charset="-78"/>
              </a:rPr>
              <a:t>پشیمان شود </a:t>
            </a:r>
            <a:r>
              <a:rPr lang="fa-IR" sz="2800" b="1" dirty="0">
                <a:cs typeface="B Nazanin" pitchFamily="2" charset="-78"/>
              </a:rPr>
              <a:t>و وقتی آرام </a:t>
            </a:r>
            <a:r>
              <a:rPr lang="fa-IR" sz="2800" b="1" dirty="0" smtClean="0">
                <a:cs typeface="B Nazanin" pitchFamily="2" charset="-78"/>
              </a:rPr>
              <a:t>شد</a:t>
            </a:r>
            <a:r>
              <a:rPr lang="fa-IR" sz="2800" b="1" dirty="0">
                <a:cs typeface="B Nazanin" pitchFamily="2" charset="-78"/>
              </a:rPr>
              <a:t>، درباره چیزی که او را عصبانی کرده</a:t>
            </a:r>
            <a:r>
              <a:rPr lang="fa-IR" sz="2800" b="1" dirty="0" smtClean="0">
                <a:cs typeface="B Nazanin" pitchFamily="2" charset="-78"/>
              </a:rPr>
              <a:t>، صحبت </a:t>
            </a:r>
            <a:r>
              <a:rPr lang="fa-IR" sz="2800" b="1" dirty="0">
                <a:cs typeface="B Nazanin" pitchFamily="2" charset="-78"/>
              </a:rPr>
              <a:t>می کند.</a:t>
            </a:r>
            <a:endParaRPr lang="en-GB" sz="2800" b="1" dirty="0">
              <a:cs typeface="B Nazanin" pitchFamily="2" charset="-78"/>
            </a:endParaRPr>
          </a:p>
        </p:txBody>
      </p:sp>
    </p:spTree>
    <p:extLst>
      <p:ext uri="{BB962C8B-B14F-4D97-AF65-F5344CB8AC3E}">
        <p14:creationId xmlns:p14="http://schemas.microsoft.com/office/powerpoint/2010/main" val="42482717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343401"/>
          </a:xfrm>
        </p:spPr>
        <p:txBody>
          <a:bodyPr/>
          <a:lstStyle/>
          <a:p>
            <a:pPr algn="r" rtl="1"/>
            <a:r>
              <a:rPr lang="fa-IR" sz="2800" b="1" dirty="0">
                <a:cs typeface="B Nazanin" pitchFamily="2" charset="-78"/>
              </a:rPr>
              <a:t>گام اول- </a:t>
            </a:r>
            <a:r>
              <a:rPr lang="fa-IR" sz="2800" b="1" dirty="0" smtClean="0">
                <a:cs typeface="B Nazanin" pitchFamily="2" charset="-78"/>
              </a:rPr>
              <a:t>نشانه های </a:t>
            </a:r>
            <a:r>
              <a:rPr lang="fa-IR" sz="2800" b="1" dirty="0">
                <a:cs typeface="B Nazanin" pitchFamily="2" charset="-78"/>
              </a:rPr>
              <a:t>عصبانیت را </a:t>
            </a:r>
            <a:r>
              <a:rPr lang="fa-IR" sz="2800" b="1" dirty="0" smtClean="0">
                <a:cs typeface="B Nazanin" pitchFamily="2" charset="-78"/>
              </a:rPr>
              <a:t>بشناسید.</a:t>
            </a:r>
          </a:p>
          <a:p>
            <a:pPr algn="r" rtl="1"/>
            <a:r>
              <a:rPr lang="fa-IR" sz="2800" b="1" dirty="0">
                <a:cs typeface="B Nazanin" pitchFamily="2" charset="-78"/>
              </a:rPr>
              <a:t>گام دوم- علل و عوامل عصبانیت خود را </a:t>
            </a:r>
            <a:r>
              <a:rPr lang="fa-IR" sz="2800" b="1" dirty="0" smtClean="0">
                <a:cs typeface="B Nazanin" pitchFamily="2" charset="-78"/>
              </a:rPr>
              <a:t>بشناسید.</a:t>
            </a:r>
          </a:p>
          <a:p>
            <a:pPr algn="r" rtl="1"/>
            <a:r>
              <a:rPr lang="fa-IR" sz="2800" b="1" dirty="0">
                <a:cs typeface="B Nazanin" pitchFamily="2" charset="-78"/>
              </a:rPr>
              <a:t>گام سوم- عصبانیت خود را کنترل </a:t>
            </a:r>
            <a:r>
              <a:rPr lang="fa-IR" sz="2800" b="1" dirty="0" smtClean="0">
                <a:cs typeface="B Nazanin" pitchFamily="2" charset="-78"/>
              </a:rPr>
              <a:t>کنید.</a:t>
            </a:r>
          </a:p>
          <a:p>
            <a:pPr algn="r" rtl="1"/>
            <a:endParaRPr lang="en-GB" dirty="0"/>
          </a:p>
        </p:txBody>
      </p:sp>
      <p:sp>
        <p:nvSpPr>
          <p:cNvPr id="2" name="Title 1"/>
          <p:cNvSpPr>
            <a:spLocks noGrp="1"/>
          </p:cNvSpPr>
          <p:nvPr>
            <p:ph type="title"/>
          </p:nvPr>
        </p:nvSpPr>
        <p:spPr>
          <a:xfrm>
            <a:off x="457200" y="685800"/>
            <a:ext cx="8229600" cy="914400"/>
          </a:xfrm>
        </p:spPr>
        <p:txBody>
          <a:bodyPr>
            <a:normAutofit/>
          </a:bodyPr>
          <a:lstStyle/>
          <a:p>
            <a:pPr algn="r"/>
            <a:r>
              <a:rPr lang="fa-IR" sz="2800" dirty="0">
                <a:effectLst/>
                <a:cs typeface="B Titr" pitchFamily="2" charset="-78"/>
              </a:rPr>
              <a:t>مهارت مدیریت خشم</a:t>
            </a:r>
            <a:endParaRPr lang="en-GB" sz="2800" dirty="0">
              <a:effectLst/>
              <a:cs typeface="B Titr" pitchFamily="2" charset="-78"/>
            </a:endParaRPr>
          </a:p>
        </p:txBody>
      </p:sp>
      <p:pic>
        <p:nvPicPr>
          <p:cNvPr id="1029" name="Picture 5" descr="C:\Users\Eskandarifar\Desktop\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276600"/>
            <a:ext cx="350520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5001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Low" rtl="1"/>
            <a:r>
              <a:rPr lang="fa-IR" sz="2400" b="1" dirty="0">
                <a:cs typeface="B Nazanin" pitchFamily="2" charset="-78"/>
              </a:rPr>
              <a:t>برای این که بتوانید </a:t>
            </a:r>
            <a:r>
              <a:rPr lang="fa-IR" sz="2400" b="1" dirty="0" smtClean="0">
                <a:cs typeface="B Nazanin" pitchFamily="2" charset="-78"/>
              </a:rPr>
              <a:t>خشم </a:t>
            </a:r>
            <a:r>
              <a:rPr lang="fa-IR" sz="2400" b="1" dirty="0">
                <a:cs typeface="B Nazanin" pitchFamily="2" charset="-78"/>
              </a:rPr>
              <a:t>خود را کنترل کنید، اول باید </a:t>
            </a:r>
            <a:r>
              <a:rPr lang="fa-IR" sz="2400" b="1" dirty="0" smtClean="0">
                <a:cs typeface="B Nazanin" pitchFamily="2" charset="-78"/>
              </a:rPr>
              <a:t>تشخیص </a:t>
            </a:r>
            <a:r>
              <a:rPr lang="fa-IR" sz="2400" b="1" dirty="0">
                <a:cs typeface="B Nazanin" pitchFamily="2" charset="-78"/>
              </a:rPr>
              <a:t>دهید که عصبانی </a:t>
            </a:r>
            <a:r>
              <a:rPr lang="fa-IR" sz="2400" b="1" dirty="0" smtClean="0">
                <a:cs typeface="B Nazanin" pitchFamily="2" charset="-78"/>
              </a:rPr>
              <a:t>هستید</a:t>
            </a:r>
            <a:r>
              <a:rPr lang="fa-IR" sz="2400" b="1" dirty="0">
                <a:cs typeface="B Nazanin" pitchFamily="2" charset="-78"/>
              </a:rPr>
              <a:t>. علاوه بر این، </a:t>
            </a:r>
            <a:r>
              <a:rPr lang="fa-IR" sz="2400" b="1" dirty="0" smtClean="0">
                <a:cs typeface="B Nazanin" pitchFamily="2" charset="-78"/>
              </a:rPr>
              <a:t>کنترل خشم </a:t>
            </a:r>
            <a:r>
              <a:rPr lang="fa-IR" sz="2400" b="1" dirty="0">
                <a:cs typeface="B Nazanin" pitchFamily="2" charset="-78"/>
              </a:rPr>
              <a:t>در مراحل اولیه آن، </a:t>
            </a:r>
            <a:r>
              <a:rPr lang="fa-IR" sz="2400" b="1" dirty="0" smtClean="0">
                <a:cs typeface="B Nazanin" pitchFamily="2" charset="-78"/>
              </a:rPr>
              <a:t>بسیار آسان تر </a:t>
            </a:r>
            <a:r>
              <a:rPr lang="fa-IR" sz="2400" b="1" dirty="0">
                <a:cs typeface="B Nazanin" pitchFamily="2" charset="-78"/>
              </a:rPr>
              <a:t>است و آشنایی با علائم خشم به شما کمک </a:t>
            </a:r>
            <a:r>
              <a:rPr lang="fa-IR" sz="2400" b="1" dirty="0" smtClean="0">
                <a:cs typeface="B Nazanin" pitchFamily="2" charset="-78"/>
              </a:rPr>
              <a:t>می کند </a:t>
            </a:r>
            <a:r>
              <a:rPr lang="fa-IR" sz="2400" b="1" dirty="0">
                <a:cs typeface="B Nazanin" pitchFamily="2" charset="-78"/>
              </a:rPr>
              <a:t>تا قبل از این که </a:t>
            </a:r>
            <a:r>
              <a:rPr lang="fa-IR" sz="2400" b="1" dirty="0" smtClean="0">
                <a:cs typeface="B Nazanin" pitchFamily="2" charset="-78"/>
              </a:rPr>
              <a:t>خیلی عصبانی </a:t>
            </a:r>
            <a:r>
              <a:rPr lang="fa-IR" sz="2400" b="1" dirty="0">
                <a:cs typeface="B Nazanin" pitchFamily="2" charset="-78"/>
              </a:rPr>
              <a:t>شوید و کنترل آن سخت شود، آن را کنترل کنید.</a:t>
            </a:r>
          </a:p>
          <a:p>
            <a:pPr algn="justLow" rtl="1"/>
            <a:r>
              <a:rPr lang="fa-IR" sz="2400" b="1" dirty="0" smtClean="0">
                <a:solidFill>
                  <a:srgbClr val="FF0000"/>
                </a:solidFill>
                <a:cs typeface="B Nazanin" pitchFamily="2" charset="-78"/>
              </a:rPr>
              <a:t>علائم </a:t>
            </a:r>
            <a:r>
              <a:rPr lang="fa-IR" sz="2400" b="1" dirty="0">
                <a:solidFill>
                  <a:srgbClr val="FF0000"/>
                </a:solidFill>
                <a:cs typeface="B Nazanin" pitchFamily="2" charset="-78"/>
              </a:rPr>
              <a:t>جسمی: </a:t>
            </a:r>
            <a:r>
              <a:rPr lang="fa-IR" sz="2400" b="1" dirty="0">
                <a:cs typeface="B Nazanin" pitchFamily="2" charset="-78"/>
              </a:rPr>
              <a:t>تپش قلب، تند شدن تنفس، </a:t>
            </a:r>
            <a:r>
              <a:rPr lang="fa-IR" sz="2400" b="1" dirty="0" smtClean="0">
                <a:cs typeface="B Nazanin" pitchFamily="2" charset="-78"/>
              </a:rPr>
              <a:t>عرق کردن</a:t>
            </a:r>
            <a:r>
              <a:rPr lang="fa-IR" sz="2400" b="1" dirty="0">
                <a:cs typeface="B Nazanin" pitchFamily="2" charset="-78"/>
              </a:rPr>
              <a:t>، خشکی دهان، داغ شدن، لرزش و دردهای </a:t>
            </a:r>
            <a:r>
              <a:rPr lang="fa-IR" sz="2400" b="1" dirty="0" smtClean="0">
                <a:cs typeface="B Nazanin" pitchFamily="2" charset="-78"/>
              </a:rPr>
              <a:t>بدنی </a:t>
            </a:r>
          </a:p>
          <a:p>
            <a:pPr algn="justLow" rtl="1"/>
            <a:r>
              <a:rPr lang="fa-IR" sz="2400" b="1" dirty="0" smtClean="0">
                <a:solidFill>
                  <a:srgbClr val="FF0000"/>
                </a:solidFill>
                <a:cs typeface="B Nazanin" pitchFamily="2" charset="-78"/>
              </a:rPr>
              <a:t>علائم </a:t>
            </a:r>
            <a:r>
              <a:rPr lang="fa-IR" sz="2400" b="1" dirty="0">
                <a:solidFill>
                  <a:srgbClr val="FF0000"/>
                </a:solidFill>
                <a:cs typeface="B Nazanin" pitchFamily="2" charset="-78"/>
              </a:rPr>
              <a:t>شناختی: </a:t>
            </a:r>
            <a:r>
              <a:rPr lang="fa-IR" sz="2400" b="1" dirty="0">
                <a:cs typeface="B Nazanin" pitchFamily="2" charset="-78"/>
              </a:rPr>
              <a:t>کاهش تمرکز، فکر کردن به حرف یا رفتاری که منجر به عصبانیت شده و خودگوی یهای منفی</a:t>
            </a:r>
          </a:p>
          <a:p>
            <a:pPr algn="justLow" rtl="1"/>
            <a:r>
              <a:rPr lang="fa-IR" sz="2400" b="1" dirty="0" smtClean="0">
                <a:solidFill>
                  <a:srgbClr val="FF0000"/>
                </a:solidFill>
                <a:cs typeface="B Nazanin" pitchFamily="2" charset="-78"/>
              </a:rPr>
              <a:t>علائم </a:t>
            </a:r>
            <a:r>
              <a:rPr lang="fa-IR" sz="2400" b="1" dirty="0">
                <a:solidFill>
                  <a:srgbClr val="FF0000"/>
                </a:solidFill>
                <a:cs typeface="B Nazanin" pitchFamily="2" charset="-78"/>
              </a:rPr>
              <a:t>رفتاری: </a:t>
            </a:r>
            <a:r>
              <a:rPr lang="fa-IR" sz="2400" b="1" dirty="0" smtClean="0">
                <a:cs typeface="B Nazanin" pitchFamily="2" charset="-78"/>
              </a:rPr>
              <a:t>مشت کردن دستها</a:t>
            </a:r>
            <a:r>
              <a:rPr lang="fa-IR" sz="2400" b="1" dirty="0">
                <a:cs typeface="B Nazanin" pitchFamily="2" charset="-78"/>
              </a:rPr>
              <a:t>، فشار دادن دندا نها روی هم، </a:t>
            </a:r>
            <a:r>
              <a:rPr lang="fa-IR" sz="2400" b="1" dirty="0" smtClean="0">
                <a:cs typeface="B Nazanin" pitchFamily="2" charset="-78"/>
              </a:rPr>
              <a:t>بلندشدن </a:t>
            </a:r>
            <a:r>
              <a:rPr lang="fa-IR" sz="2400" b="1" dirty="0">
                <a:cs typeface="B Nazanin" pitchFamily="2" charset="-78"/>
              </a:rPr>
              <a:t>تن صدا، خصمانه شدن آهنگ </a:t>
            </a:r>
            <a:r>
              <a:rPr lang="fa-IR" sz="2400" b="1" dirty="0" smtClean="0">
                <a:cs typeface="B Nazanin" pitchFamily="2" charset="-78"/>
              </a:rPr>
              <a:t>آن و </a:t>
            </a:r>
            <a:r>
              <a:rPr lang="fa-IR" sz="2400" b="1" dirty="0">
                <a:cs typeface="B Nazanin" pitchFamily="2" charset="-78"/>
              </a:rPr>
              <a:t>حالت تهاجمی وضعیت بدن</a:t>
            </a:r>
            <a:endParaRPr lang="en-GB" sz="2400" b="1" dirty="0">
              <a:cs typeface="B Nazanin" pitchFamily="2" charset="-78"/>
            </a:endParaRPr>
          </a:p>
        </p:txBody>
      </p:sp>
      <p:sp>
        <p:nvSpPr>
          <p:cNvPr id="2" name="Title 1"/>
          <p:cNvSpPr>
            <a:spLocks noGrp="1"/>
          </p:cNvSpPr>
          <p:nvPr>
            <p:ph type="title"/>
          </p:nvPr>
        </p:nvSpPr>
        <p:spPr/>
        <p:txBody>
          <a:bodyPr>
            <a:normAutofit/>
          </a:bodyPr>
          <a:lstStyle/>
          <a:p>
            <a:pPr algn="ctr"/>
            <a:r>
              <a:rPr lang="fa-IR" sz="2800" b="1" dirty="0">
                <a:cs typeface="B Titr" pitchFamily="2" charset="-78"/>
              </a:rPr>
              <a:t>گام </a:t>
            </a:r>
            <a:r>
              <a:rPr lang="fa-IR" sz="2800" b="1" dirty="0">
                <a:effectLst/>
                <a:cs typeface="B Titr" pitchFamily="2" charset="-78"/>
              </a:rPr>
              <a:t>اول-</a:t>
            </a:r>
            <a:r>
              <a:rPr lang="fa-IR" sz="2800" b="1" dirty="0">
                <a:cs typeface="B Titr" pitchFamily="2" charset="-78"/>
              </a:rPr>
              <a:t> </a:t>
            </a:r>
            <a:r>
              <a:rPr lang="fa-IR" sz="2800" b="1" dirty="0" smtClean="0">
                <a:cs typeface="B Titr" pitchFamily="2" charset="-78"/>
              </a:rPr>
              <a:t>نشانه های </a:t>
            </a:r>
            <a:r>
              <a:rPr lang="fa-IR" sz="2800" b="1" dirty="0">
                <a:effectLst/>
                <a:cs typeface="B Titr" pitchFamily="2" charset="-78"/>
              </a:rPr>
              <a:t>عصبانیت</a:t>
            </a:r>
            <a:r>
              <a:rPr lang="fa-IR" sz="2800" b="1" dirty="0">
                <a:cs typeface="B Titr" pitchFamily="2" charset="-78"/>
              </a:rPr>
              <a:t> را </a:t>
            </a:r>
            <a:r>
              <a:rPr lang="fa-IR" sz="2800" b="1" dirty="0" smtClean="0">
                <a:cs typeface="B Titr" pitchFamily="2" charset="-78"/>
              </a:rPr>
              <a:t>بشناسید</a:t>
            </a:r>
            <a:endParaRPr lang="en-GB" sz="2800" dirty="0">
              <a:cs typeface="B Titr" pitchFamily="2" charset="-78"/>
            </a:endParaRPr>
          </a:p>
        </p:txBody>
      </p:sp>
    </p:spTree>
    <p:extLst>
      <p:ext uri="{BB962C8B-B14F-4D97-AF65-F5344CB8AC3E}">
        <p14:creationId xmlns:p14="http://schemas.microsoft.com/office/powerpoint/2010/main" val="29165153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Low" rtl="1"/>
            <a:r>
              <a:rPr lang="fa-IR" sz="2800" b="1" dirty="0" smtClean="0">
                <a:cs typeface="B Nazanin" pitchFamily="2" charset="-78"/>
              </a:rPr>
              <a:t>شناختن عواملی </a:t>
            </a:r>
            <a:r>
              <a:rPr lang="fa-IR" sz="2800" b="1" dirty="0">
                <a:cs typeface="B Nazanin" pitchFamily="2" charset="-78"/>
              </a:rPr>
              <a:t>که </a:t>
            </a:r>
            <a:r>
              <a:rPr lang="fa-IR" sz="2800" b="1" dirty="0" smtClean="0">
                <a:cs typeface="B Nazanin" pitchFamily="2" charset="-78"/>
              </a:rPr>
              <a:t>معمولاً </a:t>
            </a:r>
            <a:r>
              <a:rPr lang="fa-IR" sz="2800" b="1" dirty="0">
                <a:cs typeface="B Nazanin" pitchFamily="2" charset="-78"/>
              </a:rPr>
              <a:t>موجب عصبانیت </a:t>
            </a:r>
            <a:r>
              <a:rPr lang="fa-IR" sz="2800" b="1" dirty="0" smtClean="0">
                <a:cs typeface="B Nazanin" pitchFamily="2" charset="-78"/>
              </a:rPr>
              <a:t>می شود</a:t>
            </a:r>
            <a:r>
              <a:rPr lang="fa-IR" sz="2800" b="1" dirty="0">
                <a:cs typeface="B Nazanin" pitchFamily="2" charset="-78"/>
              </a:rPr>
              <a:t>، به </a:t>
            </a:r>
            <a:r>
              <a:rPr lang="fa-IR" sz="2800" b="1" dirty="0" smtClean="0">
                <a:cs typeface="B Nazanin" pitchFamily="2" charset="-78"/>
              </a:rPr>
              <a:t> شما </a:t>
            </a:r>
            <a:r>
              <a:rPr lang="fa-IR" sz="2800" b="1" dirty="0">
                <a:cs typeface="B Nazanin" pitchFamily="2" charset="-78"/>
              </a:rPr>
              <a:t>کمک </a:t>
            </a:r>
            <a:r>
              <a:rPr lang="fa-IR" sz="2800" b="1" dirty="0" smtClean="0">
                <a:cs typeface="B Nazanin" pitchFamily="2" charset="-78"/>
              </a:rPr>
              <a:t>می کند تا </a:t>
            </a:r>
            <a:r>
              <a:rPr lang="fa-IR" sz="2800" b="1" dirty="0">
                <a:cs typeface="B Nazanin" pitchFamily="2" charset="-78"/>
              </a:rPr>
              <a:t>در </a:t>
            </a:r>
            <a:r>
              <a:rPr lang="fa-IR" sz="2800" b="1" dirty="0" smtClean="0">
                <a:cs typeface="B Nazanin" pitchFamily="2" charset="-78"/>
              </a:rPr>
              <a:t>موقعیت هایی که احتمال می دهید </a:t>
            </a:r>
            <a:r>
              <a:rPr lang="fa-IR" sz="2800" b="1" dirty="0">
                <a:cs typeface="B Nazanin" pitchFamily="2" charset="-78"/>
              </a:rPr>
              <a:t>عصبانی </a:t>
            </a:r>
            <a:r>
              <a:rPr lang="fa-IR" sz="2800" b="1" dirty="0" smtClean="0">
                <a:cs typeface="B Nazanin" pitchFamily="2" charset="-78"/>
              </a:rPr>
              <a:t>شوید</a:t>
            </a:r>
            <a:r>
              <a:rPr lang="fa-IR" sz="2800" b="1" dirty="0">
                <a:cs typeface="B Nazanin" pitchFamily="2" charset="-78"/>
              </a:rPr>
              <a:t>، </a:t>
            </a:r>
            <a:r>
              <a:rPr lang="fa-IR" sz="2800" b="1" dirty="0" smtClean="0">
                <a:cs typeface="B Nazanin" pitchFamily="2" charset="-78"/>
              </a:rPr>
              <a:t>احتیاط های </a:t>
            </a:r>
            <a:r>
              <a:rPr lang="fa-IR" sz="2800" b="1" dirty="0">
                <a:cs typeface="B Nazanin" pitchFamily="2" charset="-78"/>
              </a:rPr>
              <a:t>لازم را انجام </a:t>
            </a:r>
            <a:r>
              <a:rPr lang="fa-IR" sz="2800" b="1" dirty="0" smtClean="0">
                <a:cs typeface="B Nazanin" pitchFamily="2" charset="-78"/>
              </a:rPr>
              <a:t>دهید </a:t>
            </a:r>
            <a:r>
              <a:rPr lang="fa-IR" sz="2800" b="1" dirty="0">
                <a:cs typeface="B Nazanin" pitchFamily="2" charset="-78"/>
              </a:rPr>
              <a:t>تا یک جرقه کوچک، تبدیل به یک حریق بزرگ </a:t>
            </a:r>
            <a:r>
              <a:rPr lang="fa-IR" sz="2800" b="1" dirty="0" smtClean="0">
                <a:cs typeface="B Nazanin" pitchFamily="2" charset="-78"/>
              </a:rPr>
              <a:t>نشود</a:t>
            </a:r>
            <a:r>
              <a:rPr lang="fa-IR" sz="2800" b="1" dirty="0">
                <a:cs typeface="B Nazanin" pitchFamily="2" charset="-78"/>
              </a:rPr>
              <a:t>.</a:t>
            </a:r>
            <a:endParaRPr lang="en-GB" sz="2800" b="1" dirty="0">
              <a:cs typeface="B Nazanin" pitchFamily="2" charset="-78"/>
            </a:endParaRPr>
          </a:p>
        </p:txBody>
      </p:sp>
      <p:sp>
        <p:nvSpPr>
          <p:cNvPr id="2" name="Title 1"/>
          <p:cNvSpPr>
            <a:spLocks noGrp="1"/>
          </p:cNvSpPr>
          <p:nvPr>
            <p:ph type="title"/>
          </p:nvPr>
        </p:nvSpPr>
        <p:spPr>
          <a:xfrm>
            <a:off x="533400" y="381000"/>
            <a:ext cx="8229600" cy="1143000"/>
          </a:xfrm>
        </p:spPr>
        <p:txBody>
          <a:bodyPr>
            <a:normAutofit/>
          </a:bodyPr>
          <a:lstStyle/>
          <a:p>
            <a:pPr algn="ctr" rtl="1"/>
            <a:r>
              <a:rPr lang="fa-IR" sz="2800" dirty="0">
                <a:cs typeface="B Titr" pitchFamily="2" charset="-78"/>
              </a:rPr>
              <a:t>گام دوم- علل و </a:t>
            </a:r>
            <a:r>
              <a:rPr lang="fa-IR" sz="2800" dirty="0">
                <a:effectLst/>
                <a:cs typeface="B Titr" pitchFamily="2" charset="-78"/>
              </a:rPr>
              <a:t>عوامل</a:t>
            </a:r>
            <a:r>
              <a:rPr lang="fa-IR" sz="2800" dirty="0">
                <a:cs typeface="B Titr" pitchFamily="2" charset="-78"/>
              </a:rPr>
              <a:t> </a:t>
            </a:r>
            <a:r>
              <a:rPr lang="fa-IR" sz="2800" dirty="0">
                <a:effectLst/>
                <a:cs typeface="B Titr" pitchFamily="2" charset="-78"/>
              </a:rPr>
              <a:t>عصبانیت</a:t>
            </a:r>
            <a:r>
              <a:rPr lang="fa-IR" sz="2800" dirty="0">
                <a:cs typeface="B Titr" pitchFamily="2" charset="-78"/>
              </a:rPr>
              <a:t> خود را بشناسید</a:t>
            </a:r>
            <a:endParaRPr lang="en-GB" sz="2800" dirty="0">
              <a:cs typeface="B Titr" pitchFamily="2" charset="-78"/>
            </a:endParaRPr>
          </a:p>
        </p:txBody>
      </p:sp>
      <p:pic>
        <p:nvPicPr>
          <p:cNvPr id="12290" name="Picture 2" descr="C:\Users\Eskandarifar\Desktop\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581400"/>
            <a:ext cx="3124200" cy="2124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9128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ctr"/>
            <a:endParaRPr lang="fa-IR" sz="4800" dirty="0" smtClean="0">
              <a:cs typeface="B Titr" panose="00000700000000000000" pitchFamily="2" charset="-78"/>
            </a:endParaRPr>
          </a:p>
          <a:p>
            <a:pPr algn="ctr"/>
            <a:r>
              <a:rPr lang="fa-IR" sz="4800" dirty="0" smtClean="0">
                <a:cs typeface="B Titr" panose="00000700000000000000" pitchFamily="2" charset="-78"/>
              </a:rPr>
              <a:t>مهارتهای زندگی در سالمندان</a:t>
            </a:r>
            <a:endParaRPr lang="en-US" sz="4800" dirty="0">
              <a:cs typeface="B Titr" panose="000007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3</a:t>
            </a:fld>
            <a:endParaRPr lang="fa-IR"/>
          </a:p>
        </p:txBody>
      </p:sp>
      <p:sp>
        <p:nvSpPr>
          <p:cNvPr id="6" name="Title 5"/>
          <p:cNvSpPr>
            <a:spLocks noGrp="1"/>
          </p:cNvSpPr>
          <p:nvPr>
            <p:ph type="title"/>
          </p:nvPr>
        </p:nvSpPr>
        <p:spPr/>
        <p:txBody>
          <a:bodyPr/>
          <a:lstStyle/>
          <a:p>
            <a:pPr algn="ctr"/>
            <a:r>
              <a:rPr lang="fa-IR" dirty="0" smtClean="0">
                <a:cs typeface="B Titr" panose="00000700000000000000" pitchFamily="2" charset="-78"/>
              </a:rPr>
              <a:t>فصل اول </a:t>
            </a:r>
            <a:endParaRPr lang="en-US" dirty="0">
              <a:cs typeface="B Titr" panose="00000700000000000000" pitchFamily="2" charset="-78"/>
            </a:endParaRPr>
          </a:p>
        </p:txBody>
      </p:sp>
    </p:spTree>
    <p:extLst>
      <p:ext uri="{BB962C8B-B14F-4D97-AF65-F5344CB8AC3E}">
        <p14:creationId xmlns:p14="http://schemas.microsoft.com/office/powerpoint/2010/main" val="333580002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800" b="1" dirty="0">
                <a:cs typeface="B Nazanin" pitchFamily="2" charset="-78"/>
              </a:rPr>
              <a:t>برآورده نشدن خواسته ها و نیازها</a:t>
            </a:r>
          </a:p>
          <a:p>
            <a:pPr algn="r" rtl="1"/>
            <a:r>
              <a:rPr lang="fa-IR" sz="2800" b="1" dirty="0" smtClean="0">
                <a:cs typeface="B Nazanin" pitchFamily="2" charset="-78"/>
              </a:rPr>
              <a:t>بی توجهی </a:t>
            </a:r>
            <a:r>
              <a:rPr lang="fa-IR" sz="2800" b="1" dirty="0">
                <a:cs typeface="B Nazanin" pitchFamily="2" charset="-78"/>
              </a:rPr>
              <a:t>و نادیده گرفته شدن از طرف نزدیکان</a:t>
            </a:r>
          </a:p>
          <a:p>
            <a:pPr algn="r" rtl="1"/>
            <a:r>
              <a:rPr lang="fa-IR" sz="2800" b="1" dirty="0" smtClean="0">
                <a:cs typeface="B Nazanin" pitchFamily="2" charset="-78"/>
              </a:rPr>
              <a:t>احساس طردشدن</a:t>
            </a:r>
            <a:r>
              <a:rPr lang="fa-IR" sz="2800" b="1" dirty="0">
                <a:cs typeface="B Nazanin" pitchFamily="2" charset="-78"/>
              </a:rPr>
              <a:t>، حقارت و شرم</a:t>
            </a:r>
          </a:p>
          <a:p>
            <a:pPr algn="r" rtl="1"/>
            <a:r>
              <a:rPr lang="fa-IR" sz="2800" b="1" dirty="0" smtClean="0">
                <a:cs typeface="B Nazanin" pitchFamily="2" charset="-78"/>
              </a:rPr>
              <a:t>داشتن </a:t>
            </a:r>
            <a:r>
              <a:rPr lang="fa-IR" sz="2800" b="1" dirty="0">
                <a:cs typeface="B Nazanin" pitchFamily="2" charset="-78"/>
              </a:rPr>
              <a:t>اختلاف نظر با دیگران</a:t>
            </a:r>
          </a:p>
          <a:p>
            <a:pPr algn="r" rtl="1"/>
            <a:r>
              <a:rPr lang="fa-IR" sz="2800" b="1" dirty="0" smtClean="0">
                <a:cs typeface="B Nazanin" pitchFamily="2" charset="-78"/>
              </a:rPr>
              <a:t>افکار </a:t>
            </a:r>
            <a:r>
              <a:rPr lang="fa-IR" sz="2800" b="1" dirty="0">
                <a:cs typeface="B Nazanin" pitchFamily="2" charset="-78"/>
              </a:rPr>
              <a:t>و </a:t>
            </a:r>
            <a:r>
              <a:rPr lang="fa-IR" sz="2800" b="1" dirty="0" smtClean="0">
                <a:cs typeface="B Nazanin" pitchFamily="2" charset="-78"/>
              </a:rPr>
              <a:t>پیش داوری های </a:t>
            </a:r>
            <a:r>
              <a:rPr lang="fa-IR" sz="2800" b="1" dirty="0">
                <a:cs typeface="B Nazanin" pitchFamily="2" charset="-78"/>
              </a:rPr>
              <a:t>منفی درباره علت رفتار دیگران مانند «او عمداً </a:t>
            </a:r>
            <a:r>
              <a:rPr lang="fa-IR" sz="2800" b="1" dirty="0" smtClean="0">
                <a:cs typeface="B Nazanin" pitchFamily="2" charset="-78"/>
              </a:rPr>
              <a:t>میخواست مرا </a:t>
            </a:r>
            <a:r>
              <a:rPr lang="fa-IR" sz="2800" b="1" dirty="0">
                <a:cs typeface="B Nazanin" pitchFamily="2" charset="-78"/>
              </a:rPr>
              <a:t>اذیت </a:t>
            </a:r>
            <a:r>
              <a:rPr lang="fa-IR" sz="2800" b="1" dirty="0" smtClean="0">
                <a:cs typeface="B Nazanin" pitchFamily="2" charset="-78"/>
              </a:rPr>
              <a:t>کند» ، «او </a:t>
            </a:r>
            <a:r>
              <a:rPr lang="fa-IR" sz="2800" b="1" dirty="0">
                <a:cs typeface="B Nazanin" pitchFamily="2" charset="-78"/>
              </a:rPr>
              <a:t>از </a:t>
            </a:r>
            <a:r>
              <a:rPr lang="fa-IR" sz="2800" b="1" dirty="0" smtClean="0">
                <a:cs typeface="B Nazanin" pitchFamily="2" charset="-78"/>
              </a:rPr>
              <a:t>من متنفر است:»،« </a:t>
            </a:r>
            <a:r>
              <a:rPr lang="fa-IR" sz="2800" b="1" dirty="0">
                <a:cs typeface="B Nazanin" pitchFamily="2" charset="-78"/>
              </a:rPr>
              <a:t>او از </a:t>
            </a:r>
            <a:r>
              <a:rPr lang="fa-IR" sz="2800" b="1" dirty="0" smtClean="0">
                <a:cs typeface="B Nazanin" pitchFamily="2" charset="-78"/>
              </a:rPr>
              <a:t>عصبانی کردن </a:t>
            </a:r>
            <a:r>
              <a:rPr lang="fa-IR" sz="2800" b="1" dirty="0">
                <a:cs typeface="B Nazanin" pitchFamily="2" charset="-78"/>
              </a:rPr>
              <a:t>من لذت </a:t>
            </a:r>
            <a:r>
              <a:rPr lang="fa-IR" sz="2800" b="1" dirty="0" smtClean="0">
                <a:cs typeface="B Nazanin" pitchFamily="2" charset="-78"/>
              </a:rPr>
              <a:t>می برد».</a:t>
            </a:r>
            <a:endParaRPr lang="en-GB" sz="2800" b="1" dirty="0">
              <a:cs typeface="B Nazanin" pitchFamily="2" charset="-78"/>
            </a:endParaRPr>
          </a:p>
        </p:txBody>
      </p:sp>
      <p:sp>
        <p:nvSpPr>
          <p:cNvPr id="2" name="Title 1"/>
          <p:cNvSpPr>
            <a:spLocks noGrp="1"/>
          </p:cNvSpPr>
          <p:nvPr>
            <p:ph type="title"/>
          </p:nvPr>
        </p:nvSpPr>
        <p:spPr/>
        <p:txBody>
          <a:bodyPr>
            <a:normAutofit/>
          </a:bodyPr>
          <a:lstStyle/>
          <a:p>
            <a:pPr algn="r"/>
            <a:r>
              <a:rPr lang="fa-IR" sz="2800" dirty="0" smtClean="0">
                <a:effectLst/>
                <a:cs typeface="B Titr" pitchFamily="2" charset="-78"/>
              </a:rPr>
              <a:t>مهم</a:t>
            </a:r>
            <a:r>
              <a:rPr lang="fa-IR" sz="2800" dirty="0" smtClean="0">
                <a:cs typeface="B Titr" pitchFamily="2" charset="-78"/>
              </a:rPr>
              <a:t> ترین </a:t>
            </a:r>
            <a:r>
              <a:rPr lang="fa-IR" sz="2800" dirty="0">
                <a:cs typeface="B Titr" pitchFamily="2" charset="-78"/>
              </a:rPr>
              <a:t>عواملی که موجب عصبانیت </a:t>
            </a:r>
            <a:r>
              <a:rPr lang="fa-IR" sz="2800" dirty="0" smtClean="0">
                <a:cs typeface="B Titr" pitchFamily="2" charset="-78"/>
              </a:rPr>
              <a:t>می شوند</a:t>
            </a:r>
            <a:r>
              <a:rPr lang="fa-IR" sz="2800" dirty="0">
                <a:cs typeface="B Titr" pitchFamily="2" charset="-78"/>
              </a:rPr>
              <a:t>، عبارتند از:</a:t>
            </a:r>
            <a:endParaRPr lang="en-GB" sz="2800" dirty="0">
              <a:cs typeface="B Titr" pitchFamily="2" charset="-78"/>
            </a:endParaRPr>
          </a:p>
        </p:txBody>
      </p:sp>
    </p:spTree>
    <p:extLst>
      <p:ext uri="{BB962C8B-B14F-4D97-AF65-F5344CB8AC3E}">
        <p14:creationId xmlns:p14="http://schemas.microsoft.com/office/powerpoint/2010/main" val="7023795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Low" rtl="1"/>
            <a:r>
              <a:rPr lang="fa-IR" sz="2800" b="1" dirty="0" smtClean="0">
                <a:cs typeface="B Nazanin" pitchFamily="2" charset="-78"/>
              </a:rPr>
              <a:t>به محض این که علائم عصبانیت را در خود تشخیص دادید، سعی کنید آن را کنترل کنید. هرچه زودتر این کار را انجام دهید، بهتر است؛ چون هرچه شدت عصبانیت بیشتر شود، کنترل آن هم سخت تر میشود. کنترل عصبانیت مثل کنترل ماشین است. متوقف کردن ماشینی که سرعت آن کم است، راحت تر از وقتی است که سرعت آن زیاد است.</a:t>
            </a:r>
            <a:endParaRPr lang="en-GB" sz="2800" b="1" dirty="0">
              <a:cs typeface="B Nazanin" pitchFamily="2" charset="-78"/>
            </a:endParaRPr>
          </a:p>
        </p:txBody>
      </p:sp>
      <p:sp>
        <p:nvSpPr>
          <p:cNvPr id="2" name="Title 1"/>
          <p:cNvSpPr>
            <a:spLocks noGrp="1"/>
          </p:cNvSpPr>
          <p:nvPr>
            <p:ph type="title"/>
          </p:nvPr>
        </p:nvSpPr>
        <p:spPr/>
        <p:txBody>
          <a:bodyPr/>
          <a:lstStyle/>
          <a:p>
            <a:pPr algn="ctr"/>
            <a:r>
              <a:rPr lang="fa-IR" sz="2800" dirty="0">
                <a:cs typeface="B Titr" pitchFamily="2" charset="-78"/>
              </a:rPr>
              <a:t>گام </a:t>
            </a:r>
            <a:r>
              <a:rPr lang="fa-IR" sz="2800" dirty="0">
                <a:effectLst/>
                <a:cs typeface="B Titr" pitchFamily="2" charset="-78"/>
              </a:rPr>
              <a:t>سوم-</a:t>
            </a:r>
            <a:r>
              <a:rPr lang="fa-IR" sz="2800" dirty="0">
                <a:cs typeface="B Titr" pitchFamily="2" charset="-78"/>
              </a:rPr>
              <a:t> عصبانیت </a:t>
            </a:r>
            <a:r>
              <a:rPr lang="fa-IR" sz="2800" dirty="0">
                <a:effectLst/>
                <a:cs typeface="B Titr" pitchFamily="2" charset="-78"/>
              </a:rPr>
              <a:t>خود</a:t>
            </a:r>
            <a:r>
              <a:rPr lang="fa-IR" sz="2800" dirty="0">
                <a:cs typeface="B Titr" pitchFamily="2" charset="-78"/>
              </a:rPr>
              <a:t> را کنترل </a:t>
            </a:r>
            <a:r>
              <a:rPr lang="fa-IR" sz="2800" dirty="0" smtClean="0">
                <a:cs typeface="B Titr" pitchFamily="2" charset="-78"/>
              </a:rPr>
              <a:t>کنید</a:t>
            </a:r>
            <a:r>
              <a:rPr lang="fa-IR" dirty="0" smtClean="0"/>
              <a:t>.</a:t>
            </a:r>
            <a:endParaRPr lang="en-GB" dirty="0"/>
          </a:p>
        </p:txBody>
      </p:sp>
      <p:pic>
        <p:nvPicPr>
          <p:cNvPr id="13314" name="Picture 2" descr="C:\Users\Eskandarifar\Desktop\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4246658"/>
            <a:ext cx="3362325" cy="1849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34280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1"/>
            <a:ext cx="8229600" cy="3276600"/>
          </a:xfrm>
        </p:spPr>
        <p:txBody>
          <a:bodyPr/>
          <a:lstStyle/>
          <a:p>
            <a:pPr algn="justLow" rtl="1"/>
            <a:r>
              <a:rPr lang="fa-IR" b="1" dirty="0">
                <a:solidFill>
                  <a:srgbClr val="FF0000"/>
                </a:solidFill>
                <a:cs typeface="B Nazanin" pitchFamily="2" charset="-78"/>
              </a:rPr>
              <a:t>علائم عصبانیت </a:t>
            </a:r>
            <a:r>
              <a:rPr lang="fa-IR" b="1" dirty="0" smtClean="0">
                <a:solidFill>
                  <a:srgbClr val="FF0000"/>
                </a:solidFill>
                <a:cs typeface="B Nazanin" pitchFamily="2" charset="-78"/>
              </a:rPr>
              <a:t>نشان </a:t>
            </a:r>
            <a:r>
              <a:rPr lang="fa-IR" b="1" dirty="0">
                <a:solidFill>
                  <a:srgbClr val="FF0000"/>
                </a:solidFill>
                <a:cs typeface="B Nazanin" pitchFamily="2" charset="-78"/>
              </a:rPr>
              <a:t>می دهند که بدن و ذهن </a:t>
            </a:r>
            <a:r>
              <a:rPr lang="fa-IR" b="1" dirty="0" smtClean="0">
                <a:solidFill>
                  <a:srgbClr val="FF0000"/>
                </a:solidFill>
                <a:cs typeface="B Nazanin" pitchFamily="2" charset="-78"/>
              </a:rPr>
              <a:t>شما </a:t>
            </a:r>
            <a:r>
              <a:rPr lang="fa-IR" b="1" dirty="0">
                <a:solidFill>
                  <a:srgbClr val="FF0000"/>
                </a:solidFill>
                <a:cs typeface="B Nazanin" pitchFamily="2" charset="-78"/>
              </a:rPr>
              <a:t>در حالت تنش و ناآرامی قرار دارد. بنابراین، باید </a:t>
            </a:r>
            <a:r>
              <a:rPr lang="fa-IR" b="1" dirty="0" smtClean="0">
                <a:solidFill>
                  <a:srgbClr val="FF0000"/>
                </a:solidFill>
                <a:cs typeface="B Nazanin" pitchFamily="2" charset="-78"/>
              </a:rPr>
              <a:t>سعی کنید خود </a:t>
            </a:r>
            <a:r>
              <a:rPr lang="fa-IR" b="1" dirty="0">
                <a:solidFill>
                  <a:srgbClr val="FF0000"/>
                </a:solidFill>
                <a:cs typeface="B Nazanin" pitchFamily="2" charset="-78"/>
              </a:rPr>
              <a:t>را آرام کنید تا ذهن و بدن تان به حالت قبل برگردد و بهتر بتوانید درباره موضوعی که موجب عصبانیت شده، </a:t>
            </a:r>
            <a:r>
              <a:rPr lang="fa-IR" b="1" dirty="0" smtClean="0">
                <a:solidFill>
                  <a:srgbClr val="FF0000"/>
                </a:solidFill>
                <a:cs typeface="B Nazanin" pitchFamily="2" charset="-78"/>
              </a:rPr>
              <a:t>فکر و </a:t>
            </a:r>
            <a:r>
              <a:rPr lang="fa-IR" b="1" dirty="0">
                <a:solidFill>
                  <a:srgbClr val="FF0000"/>
                </a:solidFill>
                <a:cs typeface="B Nazanin" pitchFamily="2" charset="-78"/>
              </a:rPr>
              <a:t>صحبت کنید.</a:t>
            </a:r>
            <a:endParaRPr lang="en-GB" b="1" dirty="0">
              <a:solidFill>
                <a:srgbClr val="FF0000"/>
              </a:solidFill>
              <a:cs typeface="B Nazanin" pitchFamily="2" charset="-78"/>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810000"/>
            <a:ext cx="2693987"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67304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Low" rtl="1"/>
            <a:r>
              <a:rPr lang="fa-IR" sz="2800" b="1" dirty="0">
                <a:solidFill>
                  <a:srgbClr val="FF0000"/>
                </a:solidFill>
                <a:cs typeface="B Nazanin" pitchFamily="2" charset="-78"/>
              </a:rPr>
              <a:t>اول از همه صبر کنید و کاری انجام </a:t>
            </a:r>
            <a:r>
              <a:rPr lang="fa-IR" sz="2800" b="1" dirty="0" smtClean="0">
                <a:solidFill>
                  <a:srgbClr val="FF0000"/>
                </a:solidFill>
                <a:cs typeface="B Nazanin" pitchFamily="2" charset="-78"/>
              </a:rPr>
              <a:t>ندهید.</a:t>
            </a:r>
            <a:endParaRPr lang="fa-IR" sz="2800" b="1" dirty="0">
              <a:solidFill>
                <a:srgbClr val="FF0000"/>
              </a:solidFill>
              <a:cs typeface="B Nazanin" pitchFamily="2" charset="-78"/>
            </a:endParaRPr>
          </a:p>
          <a:p>
            <a:pPr algn="justLow" rtl="1"/>
            <a:r>
              <a:rPr lang="fa-IR" sz="2800" b="1" dirty="0">
                <a:cs typeface="B Nazanin" pitchFamily="2" charset="-78"/>
              </a:rPr>
              <a:t>اولین کار برای کنترل عصبانیت، این است که هیچ کاری انجام ندهید؛ زیرا وقتی عصبانی هستید </a:t>
            </a:r>
            <a:r>
              <a:rPr lang="fa-IR" sz="2800" b="1" dirty="0" smtClean="0">
                <a:cs typeface="B Nazanin" pitchFamily="2" charset="-78"/>
              </a:rPr>
              <a:t>نمی توانید خوب فکر </a:t>
            </a:r>
            <a:r>
              <a:rPr lang="fa-IR" sz="2800" b="1" dirty="0">
                <a:cs typeface="B Nazanin" pitchFamily="2" charset="-78"/>
              </a:rPr>
              <a:t>کنید و </a:t>
            </a:r>
            <a:r>
              <a:rPr lang="fa-IR" sz="2800" b="1" dirty="0" smtClean="0">
                <a:cs typeface="B Nazanin" pitchFamily="2" charset="-78"/>
              </a:rPr>
              <a:t>به همین </a:t>
            </a:r>
            <a:r>
              <a:rPr lang="fa-IR" sz="2800" b="1" dirty="0">
                <a:cs typeface="B Nazanin" pitchFamily="2" charset="-78"/>
              </a:rPr>
              <a:t>دلیل ممکن است </a:t>
            </a:r>
            <a:r>
              <a:rPr lang="fa-IR" sz="2800" b="1" dirty="0" smtClean="0">
                <a:cs typeface="B Nazanin" pitchFamily="2" charset="-78"/>
              </a:rPr>
              <a:t>حرفهایی </a:t>
            </a:r>
            <a:r>
              <a:rPr lang="fa-IR" sz="2800" b="1" dirty="0">
                <a:cs typeface="B Nazanin" pitchFamily="2" charset="-78"/>
              </a:rPr>
              <a:t>بزنید یا کاری انجام دهید که بعداً پشیمان شوید.</a:t>
            </a:r>
            <a:endParaRPr lang="en-GB" sz="2800" b="1" dirty="0">
              <a:cs typeface="B Nazanin" pitchFamily="2" charset="-78"/>
            </a:endParaRPr>
          </a:p>
        </p:txBody>
      </p:sp>
      <p:sp>
        <p:nvSpPr>
          <p:cNvPr id="2" name="Title 1"/>
          <p:cNvSpPr>
            <a:spLocks noGrp="1"/>
          </p:cNvSpPr>
          <p:nvPr>
            <p:ph type="title"/>
          </p:nvPr>
        </p:nvSpPr>
        <p:spPr/>
        <p:txBody>
          <a:bodyPr>
            <a:normAutofit/>
          </a:bodyPr>
          <a:lstStyle/>
          <a:p>
            <a:pPr algn="ctr"/>
            <a:r>
              <a:rPr lang="fa-IR" sz="2800" dirty="0">
                <a:effectLst/>
                <a:cs typeface="B Titr" pitchFamily="2" charset="-78"/>
              </a:rPr>
              <a:t>را ههای </a:t>
            </a:r>
            <a:r>
              <a:rPr lang="fa-IR" sz="2800" dirty="0" smtClean="0">
                <a:effectLst/>
                <a:cs typeface="B Titr" pitchFamily="2" charset="-78"/>
              </a:rPr>
              <a:t>مختلف آرام کردن </a:t>
            </a:r>
            <a:r>
              <a:rPr lang="fa-IR" sz="2800" dirty="0">
                <a:effectLst/>
                <a:cs typeface="B Titr" pitchFamily="2" charset="-78"/>
              </a:rPr>
              <a:t>ذهن و بدن</a:t>
            </a:r>
            <a:endParaRPr lang="en-GB" sz="2800" dirty="0">
              <a:effectLst/>
              <a:cs typeface="B Titr" pitchFamily="2" charset="-78"/>
            </a:endParaRPr>
          </a:p>
        </p:txBody>
      </p:sp>
      <p:pic>
        <p:nvPicPr>
          <p:cNvPr id="14338" name="Picture 2" descr="C:\Users\Eskandarifar\Desktop\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3733800"/>
            <a:ext cx="3276600"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40949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791200"/>
          </a:xfrm>
        </p:spPr>
        <p:txBody>
          <a:bodyPr>
            <a:normAutofit fontScale="92500" lnSpcReduction="10000"/>
          </a:bodyPr>
          <a:lstStyle/>
          <a:p>
            <a:pPr algn="r" rtl="1"/>
            <a:r>
              <a:rPr lang="fa-IR" b="1" dirty="0">
                <a:solidFill>
                  <a:srgbClr val="FF0000"/>
                </a:solidFill>
                <a:cs typeface="B Titr" pitchFamily="2" charset="-78"/>
              </a:rPr>
              <a:t>خود را آرام کنید:</a:t>
            </a:r>
          </a:p>
          <a:p>
            <a:pPr algn="justLow" rtl="1"/>
            <a:r>
              <a:rPr lang="fa-IR" b="1" dirty="0" smtClean="0">
                <a:cs typeface="B Nazanin" pitchFamily="2" charset="-78"/>
              </a:rPr>
              <a:t>کارهایی </a:t>
            </a:r>
            <a:r>
              <a:rPr lang="fa-IR" b="1" dirty="0">
                <a:cs typeface="B Nazanin" pitchFamily="2" charset="-78"/>
              </a:rPr>
              <a:t>که می توانند به آرام شدن شما کمک کنند عبارتند از:</a:t>
            </a:r>
          </a:p>
          <a:p>
            <a:pPr algn="justLow" rtl="1"/>
            <a:r>
              <a:rPr lang="fa-IR" b="1" dirty="0" smtClean="0">
                <a:cs typeface="B Nazanin" pitchFamily="2" charset="-78"/>
              </a:rPr>
              <a:t>از </a:t>
            </a:r>
            <a:r>
              <a:rPr lang="fa-IR" b="1" dirty="0">
                <a:cs typeface="B Nazanin" pitchFamily="2" charset="-78"/>
              </a:rPr>
              <a:t>یک تا ده به صورت معکوس بشمارید.</a:t>
            </a:r>
          </a:p>
          <a:p>
            <a:pPr algn="justLow" rtl="1"/>
            <a:r>
              <a:rPr lang="fa-IR" b="1" dirty="0" smtClean="0">
                <a:cs typeface="B Nazanin" pitchFamily="2" charset="-78"/>
              </a:rPr>
              <a:t>صلوات </a:t>
            </a:r>
            <a:r>
              <a:rPr lang="fa-IR" b="1" dirty="0">
                <a:cs typeface="B Nazanin" pitchFamily="2" charset="-78"/>
              </a:rPr>
              <a:t>بفرستید.</a:t>
            </a:r>
          </a:p>
          <a:p>
            <a:pPr algn="justLow" rtl="1"/>
            <a:r>
              <a:rPr lang="fa-IR" b="1" dirty="0" smtClean="0">
                <a:cs typeface="B Nazanin" pitchFamily="2" charset="-78"/>
              </a:rPr>
              <a:t>یک </a:t>
            </a:r>
            <a:r>
              <a:rPr lang="fa-IR" b="1" dirty="0">
                <a:cs typeface="B Nazanin" pitchFamily="2" charset="-78"/>
              </a:rPr>
              <a:t>لیوان آب خنک بخورید.</a:t>
            </a:r>
          </a:p>
          <a:p>
            <a:pPr algn="justLow" rtl="1"/>
            <a:r>
              <a:rPr lang="fa-IR" b="1" dirty="0" smtClean="0">
                <a:cs typeface="B Nazanin" pitchFamily="2" charset="-78"/>
              </a:rPr>
              <a:t>شعری </a:t>
            </a:r>
            <a:r>
              <a:rPr lang="fa-IR" b="1" dirty="0">
                <a:cs typeface="B Nazanin" pitchFamily="2" charset="-78"/>
              </a:rPr>
              <a:t>را زیر لب زمزمه کنید.</a:t>
            </a:r>
          </a:p>
          <a:p>
            <a:pPr algn="justLow" rtl="1"/>
            <a:r>
              <a:rPr lang="fa-IR" b="1" dirty="0" smtClean="0">
                <a:cs typeface="B Nazanin" pitchFamily="2" charset="-78"/>
              </a:rPr>
              <a:t>به </a:t>
            </a:r>
            <a:r>
              <a:rPr lang="fa-IR" b="1" dirty="0">
                <a:cs typeface="B Nazanin" pitchFamily="2" charset="-78"/>
              </a:rPr>
              <a:t>یک خاطره خوب فکر کنید.</a:t>
            </a:r>
          </a:p>
          <a:p>
            <a:pPr algn="justLow" rtl="1"/>
            <a:r>
              <a:rPr lang="fa-IR" b="1" dirty="0" smtClean="0">
                <a:cs typeface="B Nazanin" pitchFamily="2" charset="-78"/>
              </a:rPr>
              <a:t>نفس </a:t>
            </a:r>
            <a:r>
              <a:rPr lang="fa-IR" b="1" dirty="0">
                <a:cs typeface="B Nazanin" pitchFamily="2" charset="-78"/>
              </a:rPr>
              <a:t>عمیق بکشید.</a:t>
            </a:r>
          </a:p>
          <a:p>
            <a:pPr algn="justLow" rtl="1"/>
            <a:r>
              <a:rPr lang="fa-IR" b="1" dirty="0" smtClean="0">
                <a:cs typeface="B Nazanin" pitchFamily="2" charset="-78"/>
              </a:rPr>
              <a:t>خود </a:t>
            </a:r>
            <a:r>
              <a:rPr lang="fa-IR" b="1" dirty="0">
                <a:cs typeface="B Nazanin" pitchFamily="2" charset="-78"/>
              </a:rPr>
              <a:t>را در وضعیت راحت قرار دهید؛ ا گر </a:t>
            </a:r>
            <a:r>
              <a:rPr lang="fa-IR" b="1" dirty="0" smtClean="0">
                <a:cs typeface="B Nazanin" pitchFamily="2" charset="-78"/>
              </a:rPr>
              <a:t>ایستاده اید</a:t>
            </a:r>
            <a:r>
              <a:rPr lang="fa-IR" b="1" dirty="0">
                <a:cs typeface="B Nazanin" pitchFamily="2" charset="-78"/>
              </a:rPr>
              <a:t>، بنشینید و ا گر </a:t>
            </a:r>
            <a:r>
              <a:rPr lang="fa-IR" b="1" dirty="0" smtClean="0">
                <a:cs typeface="B Nazanin" pitchFamily="2" charset="-78"/>
              </a:rPr>
              <a:t>نشسته اید</a:t>
            </a:r>
            <a:r>
              <a:rPr lang="fa-IR" b="1" dirty="0">
                <a:cs typeface="B Nazanin" pitchFamily="2" charset="-78"/>
              </a:rPr>
              <a:t>، به صندلی یا دیوار تکیه دهید.</a:t>
            </a:r>
          </a:p>
          <a:p>
            <a:pPr algn="justLow" rtl="1"/>
            <a:r>
              <a:rPr lang="fa-IR" b="1" dirty="0" smtClean="0">
                <a:cs typeface="B Nazanin" pitchFamily="2" charset="-78"/>
              </a:rPr>
              <a:t>حر ف های </a:t>
            </a:r>
            <a:r>
              <a:rPr lang="fa-IR" b="1" dirty="0">
                <a:cs typeface="B Nazanin" pitchFamily="2" charset="-78"/>
              </a:rPr>
              <a:t>آرام </a:t>
            </a:r>
            <a:r>
              <a:rPr lang="fa-IR" b="1" dirty="0" smtClean="0">
                <a:cs typeface="B Nazanin" pitchFamily="2" charset="-78"/>
              </a:rPr>
              <a:t>بخش </a:t>
            </a:r>
            <a:r>
              <a:rPr lang="fa-IR" b="1" dirty="0">
                <a:cs typeface="B Nazanin" pitchFamily="2" charset="-78"/>
              </a:rPr>
              <a:t>به خود بگویید؛ هنگام عصبانیت، افکار منفی درباره دیگران در </a:t>
            </a:r>
            <a:r>
              <a:rPr lang="fa-IR" b="1" dirty="0" smtClean="0">
                <a:cs typeface="B Nazanin" pitchFamily="2" charset="-78"/>
              </a:rPr>
              <a:t>سر می چرخد </a:t>
            </a:r>
            <a:r>
              <a:rPr lang="fa-IR" b="1" dirty="0">
                <a:cs typeface="B Nazanin" pitchFamily="2" charset="-78"/>
              </a:rPr>
              <a:t>که </a:t>
            </a:r>
            <a:r>
              <a:rPr lang="fa-IR" b="1" dirty="0" smtClean="0">
                <a:cs typeface="B Nazanin" pitchFamily="2" charset="-78"/>
              </a:rPr>
              <a:t>موجب بیشتر </a:t>
            </a:r>
            <a:r>
              <a:rPr lang="fa-IR" b="1" dirty="0">
                <a:cs typeface="B Nazanin" pitchFamily="2" charset="-78"/>
              </a:rPr>
              <a:t>شدن عصبانیت </a:t>
            </a:r>
            <a:r>
              <a:rPr lang="fa-IR" b="1" dirty="0" smtClean="0">
                <a:cs typeface="B Nazanin" pitchFamily="2" charset="-78"/>
              </a:rPr>
              <a:t>می شود</a:t>
            </a:r>
            <a:r>
              <a:rPr lang="fa-IR" b="1" dirty="0">
                <a:cs typeface="B Nazanin" pitchFamily="2" charset="-78"/>
              </a:rPr>
              <a:t>. پس سعی کنید با افکار آرام بخش، ذهن خود را از افکار منفی خالی کنید</a:t>
            </a:r>
            <a:r>
              <a:rPr lang="fa-IR" b="1" dirty="0" smtClean="0">
                <a:cs typeface="B Nazanin" pitchFamily="2" charset="-78"/>
              </a:rPr>
              <a:t>.</a:t>
            </a:r>
            <a:endParaRPr lang="fa-IR" b="1" dirty="0">
              <a:cs typeface="B Nazanin" pitchFamily="2" charset="-78"/>
            </a:endParaRPr>
          </a:p>
        </p:txBody>
      </p:sp>
    </p:spTree>
    <p:extLst>
      <p:ext uri="{BB962C8B-B14F-4D97-AF65-F5344CB8AC3E}">
        <p14:creationId xmlns:p14="http://schemas.microsoft.com/office/powerpoint/2010/main" val="35819856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pPr algn="r" rtl="1"/>
            <a:r>
              <a:rPr lang="fa-IR" sz="2800" b="1" dirty="0">
                <a:cs typeface="B Nazanin" pitchFamily="2" charset="-78"/>
              </a:rPr>
              <a:t>در زیر چند نمونه از چیزهایی که </a:t>
            </a:r>
            <a:r>
              <a:rPr lang="fa-IR" sz="2800" b="1" dirty="0" smtClean="0">
                <a:cs typeface="B Nazanin" pitchFamily="2" charset="-78"/>
              </a:rPr>
              <a:t>می توانید </a:t>
            </a:r>
            <a:r>
              <a:rPr lang="fa-IR" sz="2800" b="1" dirty="0">
                <a:cs typeface="B Nazanin" pitchFamily="2" charset="-78"/>
              </a:rPr>
              <a:t>موقع عصبانیت به خود بگویید و خود را آرام کنید، آمده است:</a:t>
            </a:r>
          </a:p>
          <a:p>
            <a:pPr algn="r" rtl="1"/>
            <a:r>
              <a:rPr lang="fa-IR" sz="2800" b="1" dirty="0" smtClean="0">
                <a:cs typeface="B Nazanin" pitchFamily="2" charset="-78"/>
              </a:rPr>
              <a:t>چند </a:t>
            </a:r>
            <a:r>
              <a:rPr lang="fa-IR" sz="2800" b="1" dirty="0">
                <a:cs typeface="B Nazanin" pitchFamily="2" charset="-78"/>
              </a:rPr>
              <a:t>نفس عمیق بکش و آرام باش.</a:t>
            </a:r>
          </a:p>
          <a:p>
            <a:pPr algn="r" rtl="1"/>
            <a:r>
              <a:rPr lang="fa-IR" sz="2800" b="1" dirty="0" smtClean="0">
                <a:cs typeface="B Nazanin" pitchFamily="2" charset="-78"/>
              </a:rPr>
              <a:t>عصبانی شدن </a:t>
            </a:r>
            <a:r>
              <a:rPr lang="fa-IR" sz="2800" b="1" dirty="0">
                <a:cs typeface="B Nazanin" pitchFamily="2" charset="-78"/>
              </a:rPr>
              <a:t>هیچ </a:t>
            </a:r>
            <a:r>
              <a:rPr lang="fa-IR" sz="2800" b="1" dirty="0" smtClean="0">
                <a:cs typeface="B Nazanin" pitchFamily="2" charset="-78"/>
              </a:rPr>
              <a:t>فایده ای </a:t>
            </a:r>
            <a:r>
              <a:rPr lang="fa-IR" sz="2800" b="1" dirty="0">
                <a:cs typeface="B Nazanin" pitchFamily="2" charset="-78"/>
              </a:rPr>
              <a:t>ندارد.</a:t>
            </a:r>
          </a:p>
          <a:p>
            <a:pPr algn="r" rtl="1"/>
            <a:r>
              <a:rPr lang="fa-IR" sz="2800" b="1" dirty="0" smtClean="0">
                <a:cs typeface="B Nazanin" pitchFamily="2" charset="-78"/>
              </a:rPr>
              <a:t>عصبانی شدن </a:t>
            </a:r>
            <a:r>
              <a:rPr lang="fa-IR" sz="2800" b="1" dirty="0">
                <a:cs typeface="B Nazanin" pitchFamily="2" charset="-78"/>
              </a:rPr>
              <a:t>فقط اوضاع را بدتر </a:t>
            </a:r>
            <a:r>
              <a:rPr lang="fa-IR" sz="2800" b="1" dirty="0" smtClean="0">
                <a:cs typeface="B Nazanin" pitchFamily="2" charset="-78"/>
              </a:rPr>
              <a:t>می کند</a:t>
            </a:r>
            <a:r>
              <a:rPr lang="fa-IR" sz="2800" b="1" dirty="0">
                <a:cs typeface="B Nazanin" pitchFamily="2" charset="-78"/>
              </a:rPr>
              <a:t>.</a:t>
            </a:r>
          </a:p>
          <a:p>
            <a:pPr algn="r" rtl="1"/>
            <a:r>
              <a:rPr lang="fa-IR" sz="2800" b="1" dirty="0" smtClean="0">
                <a:cs typeface="B Nazanin" pitchFamily="2" charset="-78"/>
              </a:rPr>
              <a:t>این </a:t>
            </a:r>
            <a:r>
              <a:rPr lang="fa-IR" sz="2800" b="1" dirty="0">
                <a:cs typeface="B Nazanin" pitchFamily="2" charset="-78"/>
              </a:rPr>
              <a:t>موضوع ارزش این همه عصبانیت را ندارد.</a:t>
            </a:r>
          </a:p>
          <a:p>
            <a:pPr algn="r" rtl="1"/>
            <a:r>
              <a:rPr lang="fa-IR" sz="2800" b="1" dirty="0" smtClean="0">
                <a:cs typeface="B Nazanin" pitchFamily="2" charset="-78"/>
              </a:rPr>
              <a:t>می توانم </a:t>
            </a:r>
            <a:r>
              <a:rPr lang="fa-IR" sz="2800" b="1" dirty="0">
                <a:cs typeface="B Nazanin" pitchFamily="2" charset="-78"/>
              </a:rPr>
              <a:t>خونسردی ام را حفظ کنم و آرام بمانم.</a:t>
            </a:r>
          </a:p>
          <a:p>
            <a:pPr algn="r" rtl="1"/>
            <a:r>
              <a:rPr lang="fa-IR" sz="2800" b="1" dirty="0" smtClean="0">
                <a:cs typeface="B Nazanin" pitchFamily="2" charset="-78"/>
              </a:rPr>
              <a:t>همیشه نمی توانم </a:t>
            </a:r>
            <a:r>
              <a:rPr lang="fa-IR" sz="2800" b="1" dirty="0">
                <a:cs typeface="B Nazanin" pitchFamily="2" charset="-78"/>
              </a:rPr>
              <a:t>حرفم را پیش ببرم.</a:t>
            </a:r>
          </a:p>
          <a:p>
            <a:pPr algn="r" rtl="1"/>
            <a:r>
              <a:rPr lang="fa-IR" sz="2800" b="1" dirty="0" smtClean="0">
                <a:cs typeface="B Nazanin" pitchFamily="2" charset="-78"/>
              </a:rPr>
              <a:t>همیشه نمی توانم </a:t>
            </a:r>
            <a:r>
              <a:rPr lang="fa-IR" sz="2800" b="1" dirty="0">
                <a:cs typeface="B Nazanin" pitchFamily="2" charset="-78"/>
              </a:rPr>
              <a:t>انتظار داشته </a:t>
            </a:r>
            <a:r>
              <a:rPr lang="fa-IR" sz="2800" b="1" dirty="0" smtClean="0">
                <a:cs typeface="B Nazanin" pitchFamily="2" charset="-78"/>
              </a:rPr>
              <a:t>باشم</a:t>
            </a:r>
          </a:p>
          <a:p>
            <a:pPr algn="r" rtl="1"/>
            <a:r>
              <a:rPr lang="fa-IR" sz="2800" b="1" dirty="0" smtClean="0">
                <a:cs typeface="B Nazanin" pitchFamily="2" charset="-78"/>
              </a:rPr>
              <a:t> </a:t>
            </a:r>
            <a:r>
              <a:rPr lang="fa-IR" sz="2800" b="1" dirty="0">
                <a:cs typeface="B Nazanin" pitchFamily="2" charset="-78"/>
              </a:rPr>
              <a:t>که همه طبق میل من رفتار کنند.</a:t>
            </a:r>
          </a:p>
          <a:p>
            <a:endParaRPr lang="en-GB" dirty="0"/>
          </a:p>
        </p:txBody>
      </p:sp>
    </p:spTree>
    <p:extLst>
      <p:ext uri="{BB962C8B-B14F-4D97-AF65-F5344CB8AC3E}">
        <p14:creationId xmlns:p14="http://schemas.microsoft.com/office/powerpoint/2010/main" val="36426018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lgn="r" rtl="1"/>
            <a:r>
              <a:rPr lang="fa-IR" b="1" dirty="0">
                <a:solidFill>
                  <a:srgbClr val="FF0000"/>
                </a:solidFill>
                <a:cs typeface="B Nazanin" pitchFamily="2" charset="-78"/>
              </a:rPr>
              <a:t>موقعیت را ترک کنید:</a:t>
            </a:r>
          </a:p>
          <a:p>
            <a:pPr algn="justLow" rtl="1"/>
            <a:r>
              <a:rPr lang="fa-IR" sz="2800" b="1" dirty="0">
                <a:cs typeface="B Nazanin" pitchFamily="2" charset="-78"/>
              </a:rPr>
              <a:t>ا گر </a:t>
            </a:r>
            <a:r>
              <a:rPr lang="fa-IR" sz="2800" b="1" dirty="0" smtClean="0">
                <a:cs typeface="B Nazanin" pitchFamily="2" charset="-78"/>
              </a:rPr>
              <a:t>شدت </a:t>
            </a:r>
            <a:r>
              <a:rPr lang="fa-IR" sz="2800" b="1" dirty="0">
                <a:cs typeface="B Nazanin" pitchFamily="2" charset="-78"/>
              </a:rPr>
              <a:t>عصبانیت زیاد </a:t>
            </a:r>
            <a:r>
              <a:rPr lang="fa-IR" sz="2800" b="1" dirty="0" smtClean="0">
                <a:cs typeface="B Nazanin" pitchFamily="2" charset="-78"/>
              </a:rPr>
              <a:t>است</a:t>
            </a:r>
            <a:r>
              <a:rPr lang="fa-IR" sz="2800" b="1" dirty="0">
                <a:cs typeface="B Nazanin" pitchFamily="2" charset="-78"/>
              </a:rPr>
              <a:t>، بهتر </a:t>
            </a:r>
            <a:r>
              <a:rPr lang="fa-IR" sz="2800" b="1" dirty="0" smtClean="0">
                <a:cs typeface="B Nazanin" pitchFamily="2" charset="-78"/>
              </a:rPr>
              <a:t>است </a:t>
            </a:r>
            <a:r>
              <a:rPr lang="fa-IR" sz="2800" b="1" dirty="0">
                <a:cs typeface="B Nazanin" pitchFamily="2" charset="-78"/>
              </a:rPr>
              <a:t>موقعیت را ترک کنید، به جای دیگری بروید و سپس سعی کنید خود </a:t>
            </a:r>
            <a:r>
              <a:rPr lang="fa-IR" sz="2800" b="1" dirty="0" smtClean="0">
                <a:cs typeface="B Nazanin" pitchFamily="2" charset="-78"/>
              </a:rPr>
              <a:t>را آرام </a:t>
            </a:r>
            <a:r>
              <a:rPr lang="fa-IR" sz="2800" b="1" dirty="0">
                <a:cs typeface="B Nazanin" pitchFamily="2" charset="-78"/>
              </a:rPr>
              <a:t>کنید. ترک موقعیت، کمک </a:t>
            </a:r>
            <a:r>
              <a:rPr lang="fa-IR" sz="2800" b="1" dirty="0" smtClean="0">
                <a:cs typeface="B Nazanin" pitchFamily="2" charset="-78"/>
              </a:rPr>
              <a:t>می کند </a:t>
            </a:r>
            <a:r>
              <a:rPr lang="fa-IR" sz="2800" b="1" dirty="0">
                <a:cs typeface="B Nazanin" pitchFamily="2" charset="-78"/>
              </a:rPr>
              <a:t>قبل از این که به مرحله انفجار برسید و خود را به دردسر بیندازید و یا به </a:t>
            </a:r>
            <a:r>
              <a:rPr lang="fa-IR" sz="2800" b="1" dirty="0" smtClean="0">
                <a:cs typeface="B Nazanin" pitchFamily="2" charset="-78"/>
              </a:rPr>
              <a:t>کسی صدمه </a:t>
            </a:r>
            <a:r>
              <a:rPr lang="fa-IR" sz="2800" b="1" dirty="0">
                <a:cs typeface="B Nazanin" pitchFamily="2" charset="-78"/>
              </a:rPr>
              <a:t>بزنید، از منطقه خطر دور شوید. وقتی موقعیت را ترک کردید و به مکان دیگری رفتید، باید سعی کنید خود </a:t>
            </a:r>
            <a:r>
              <a:rPr lang="fa-IR" sz="2800" b="1" dirty="0" smtClean="0">
                <a:cs typeface="B Nazanin" pitchFamily="2" charset="-78"/>
              </a:rPr>
              <a:t>را آرام </a:t>
            </a:r>
            <a:r>
              <a:rPr lang="fa-IR" sz="2800" b="1" dirty="0">
                <a:cs typeface="B Nazanin" pitchFamily="2" charset="-78"/>
              </a:rPr>
              <a:t>کنید. </a:t>
            </a:r>
            <a:r>
              <a:rPr lang="fa-IR" sz="2800" b="1" dirty="0" smtClean="0">
                <a:cs typeface="B Nazanin" pitchFamily="2" charset="-78"/>
              </a:rPr>
              <a:t>درا </a:t>
            </a:r>
            <a:r>
              <a:rPr lang="fa-IR" sz="2800" b="1" dirty="0">
                <a:cs typeface="B Nazanin" pitchFamily="2" charset="-78"/>
              </a:rPr>
              <a:t>کثر موارد، سی تا شصت دقیقه زمان برای آرا </a:t>
            </a:r>
            <a:r>
              <a:rPr lang="fa-IR" sz="2800" b="1" dirty="0" smtClean="0">
                <a:cs typeface="B Nazanin" pitchFamily="2" charset="-78"/>
              </a:rPr>
              <a:t>م شدن </a:t>
            </a:r>
            <a:r>
              <a:rPr lang="fa-IR" sz="2800" b="1" dirty="0">
                <a:cs typeface="B Nazanin" pitchFamily="2" charset="-78"/>
              </a:rPr>
              <a:t>لازم است. </a:t>
            </a:r>
            <a:endParaRPr lang="fa-IR" sz="2800" b="1" dirty="0" smtClean="0">
              <a:cs typeface="B Nazanin" pitchFamily="2" charset="-78"/>
            </a:endParaRPr>
          </a:p>
        </p:txBody>
      </p:sp>
    </p:spTree>
    <p:extLst>
      <p:ext uri="{BB962C8B-B14F-4D97-AF65-F5344CB8AC3E}">
        <p14:creationId xmlns:p14="http://schemas.microsoft.com/office/powerpoint/2010/main" val="30405125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57200"/>
            <a:ext cx="8229600" cy="5550091"/>
          </a:xfrm>
        </p:spPr>
        <p:txBody>
          <a:bodyPr>
            <a:normAutofit fontScale="92500" lnSpcReduction="10000"/>
          </a:bodyPr>
          <a:lstStyle/>
          <a:p>
            <a:pPr algn="r" rtl="1"/>
            <a:r>
              <a:rPr lang="fa-IR" b="1" dirty="0">
                <a:solidFill>
                  <a:srgbClr val="FF0000"/>
                </a:solidFill>
                <a:cs typeface="B Nazanin" pitchFamily="2" charset="-78"/>
              </a:rPr>
              <a:t>طی این مرحله، علاوه بر روشهایی که قبلاً ذکر شد، می توانید کارهای زیر را هم انجام دهید:</a:t>
            </a:r>
          </a:p>
          <a:p>
            <a:pPr algn="r" rtl="1"/>
            <a:r>
              <a:rPr lang="fa-IR" dirty="0"/>
              <a:t>•</a:t>
            </a:r>
            <a:r>
              <a:rPr lang="fa-IR" sz="2800" b="1" dirty="0">
                <a:cs typeface="B Nazanin" pitchFamily="2" charset="-78"/>
              </a:rPr>
              <a:t>قدم بزنید.</a:t>
            </a:r>
          </a:p>
          <a:p>
            <a:pPr algn="r" rtl="1"/>
            <a:r>
              <a:rPr lang="fa-IR" sz="2800" b="1" dirty="0">
                <a:cs typeface="B Nazanin" pitchFamily="2" charset="-78"/>
              </a:rPr>
              <a:t>•خود را با انجام کارهای روزانه یا مورد علاقه تان سرگرم کنید.</a:t>
            </a:r>
          </a:p>
          <a:p>
            <a:pPr algn="r" rtl="1"/>
            <a:r>
              <a:rPr lang="fa-IR" sz="2800" b="1" dirty="0">
                <a:cs typeface="B Nazanin" pitchFamily="2" charset="-78"/>
              </a:rPr>
              <a:t>•حر فهای </a:t>
            </a:r>
            <a:r>
              <a:rPr lang="fa-IR" sz="2800" b="1" dirty="0" smtClean="0">
                <a:cs typeface="B Nazanin" pitchFamily="2" charset="-78"/>
              </a:rPr>
              <a:t>آرامبخش </a:t>
            </a:r>
            <a:r>
              <a:rPr lang="fa-IR" sz="2800" b="1" dirty="0">
                <a:cs typeface="B Nazanin" pitchFamily="2" charset="-78"/>
              </a:rPr>
              <a:t>به خود بگویید.</a:t>
            </a:r>
          </a:p>
          <a:p>
            <a:pPr algn="r" rtl="1"/>
            <a:r>
              <a:rPr lang="fa-IR" sz="2800" b="1" dirty="0">
                <a:cs typeface="B Nazanin" pitchFamily="2" charset="-78"/>
              </a:rPr>
              <a:t>•ورز شهای سبک انجام دهید.</a:t>
            </a:r>
          </a:p>
          <a:p>
            <a:pPr algn="r" rtl="1"/>
            <a:r>
              <a:rPr lang="fa-IR" sz="2800" b="1" dirty="0">
                <a:cs typeface="B Nazanin" pitchFamily="2" charset="-78"/>
              </a:rPr>
              <a:t>•خود را با رو شهای مختلف آرا م سازی (مانند تنفس عمیق یا تصور کردن چیزهای خوشایند)آرام کنید.</a:t>
            </a:r>
          </a:p>
          <a:p>
            <a:pPr algn="r" rtl="1"/>
            <a:r>
              <a:rPr lang="fa-IR" sz="2800" b="1" dirty="0">
                <a:cs typeface="B Nazanin" pitchFamily="2" charset="-78"/>
              </a:rPr>
              <a:t>•به یک موسیقی آرام گوش دهید.</a:t>
            </a:r>
          </a:p>
          <a:p>
            <a:pPr algn="r" rtl="1"/>
            <a:r>
              <a:rPr lang="fa-IR" sz="2800" b="1" dirty="0">
                <a:cs typeface="B Nazanin" pitchFamily="2" charset="-78"/>
              </a:rPr>
              <a:t>•با یک نفر صحبت کنید.</a:t>
            </a:r>
          </a:p>
          <a:p>
            <a:pPr algn="r" rtl="1"/>
            <a:r>
              <a:rPr lang="fa-IR" sz="2800" b="1" dirty="0">
                <a:cs typeface="B Nazanin" pitchFamily="2" charset="-78"/>
              </a:rPr>
              <a:t>•تلویزیون تماشا کنید یا به رادیو گوش دهید.</a:t>
            </a:r>
          </a:p>
          <a:p>
            <a:pPr algn="r" rtl="1"/>
            <a:r>
              <a:rPr lang="fa-IR" sz="2800" b="1" dirty="0">
                <a:solidFill>
                  <a:srgbClr val="FF0000"/>
                </a:solidFill>
                <a:cs typeface="B Nazanin" pitchFamily="2" charset="-78"/>
              </a:rPr>
              <a:t>افراد باید یاد بگیرند خشم خود را کنترل کنند تا هنگام عصبانیت، چیزی نگویند یا کاری انجام ندهند که برای خود ودیگران مشکل و دردسر ایجاد کنند.</a:t>
            </a:r>
          </a:p>
          <a:p>
            <a:endParaRPr lang="en-GB" dirty="0"/>
          </a:p>
        </p:txBody>
      </p:sp>
    </p:spTree>
    <p:extLst>
      <p:ext uri="{BB962C8B-B14F-4D97-AF65-F5344CB8AC3E}">
        <p14:creationId xmlns:p14="http://schemas.microsoft.com/office/powerpoint/2010/main" val="42078185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Low" rtl="1"/>
            <a:r>
              <a:rPr lang="fa-IR" sz="2800" b="1" dirty="0" smtClean="0">
                <a:cs typeface="B Nazanin" pitchFamily="2" charset="-78"/>
              </a:rPr>
              <a:t>بعضی </a:t>
            </a:r>
            <a:r>
              <a:rPr lang="fa-IR" sz="2800" b="1" dirty="0">
                <a:cs typeface="B Nazanin" pitchFamily="2" charset="-78"/>
              </a:rPr>
              <a:t>افراد معتقدند وقتی آرام </a:t>
            </a:r>
            <a:r>
              <a:rPr lang="fa-IR" sz="2800" b="1" dirty="0" smtClean="0">
                <a:cs typeface="B Nazanin" pitchFamily="2" charset="-78"/>
              </a:rPr>
              <a:t>شدند</a:t>
            </a:r>
            <a:r>
              <a:rPr lang="fa-IR" sz="2800" b="1" dirty="0">
                <a:cs typeface="B Nazanin" pitchFamily="2" charset="-78"/>
              </a:rPr>
              <a:t>، بهتر </a:t>
            </a:r>
            <a:r>
              <a:rPr lang="fa-IR" sz="2800" b="1" dirty="0" smtClean="0">
                <a:cs typeface="B Nazanin" pitchFamily="2" charset="-78"/>
              </a:rPr>
              <a:t>است </a:t>
            </a:r>
            <a:r>
              <a:rPr lang="fa-IR" sz="2800" b="1" dirty="0">
                <a:cs typeface="B Nazanin" pitchFamily="2" charset="-78"/>
              </a:rPr>
              <a:t>دیگر درباره کار یا حرفی که آن ها را عصبانی کرده، با طرف </a:t>
            </a:r>
            <a:r>
              <a:rPr lang="fa-IR" sz="2800" b="1" dirty="0" smtClean="0">
                <a:cs typeface="B Nazanin" pitchFamily="2" charset="-78"/>
              </a:rPr>
              <a:t>مقابل حرف </a:t>
            </a:r>
            <a:r>
              <a:rPr lang="fa-IR" sz="2800" b="1" dirty="0">
                <a:cs typeface="B Nazanin" pitchFamily="2" charset="-78"/>
              </a:rPr>
              <a:t>نزنند و دوباره خود را ناراحت </a:t>
            </a:r>
            <a:r>
              <a:rPr lang="fa-IR" sz="2800" b="1" dirty="0" smtClean="0">
                <a:cs typeface="B Nazanin" pitchFamily="2" charset="-78"/>
              </a:rPr>
              <a:t>نکنند.</a:t>
            </a:r>
          </a:p>
          <a:p>
            <a:pPr algn="justLow" rtl="1"/>
            <a:r>
              <a:rPr lang="fa-IR" sz="2800" b="1" dirty="0">
                <a:cs typeface="B Nazanin" pitchFamily="2" charset="-78"/>
              </a:rPr>
              <a:t>به یاد داشته باشید که </a:t>
            </a:r>
            <a:r>
              <a:rPr lang="fa-IR" sz="2800" b="1" dirty="0" smtClean="0">
                <a:cs typeface="B Nazanin" pitchFamily="2" charset="-78"/>
              </a:rPr>
              <a:t>آرام شدن</a:t>
            </a:r>
            <a:r>
              <a:rPr lang="fa-IR" sz="2800" b="1" dirty="0">
                <a:cs typeface="B Nazanin" pitchFamily="2" charset="-78"/>
              </a:rPr>
              <a:t>، پایان داستان نیست. انسا نها حق دارند درباره چیزی که آن ها را عصبانی کرده</a:t>
            </a:r>
            <a:r>
              <a:rPr lang="fa-IR" sz="2800" b="1" dirty="0" smtClean="0">
                <a:cs typeface="B Nazanin" pitchFamily="2" charset="-78"/>
              </a:rPr>
              <a:t>، صحبت </a:t>
            </a:r>
            <a:r>
              <a:rPr lang="fa-IR" sz="2800" b="1" dirty="0">
                <a:cs typeface="B Nazanin" pitchFamily="2" charset="-78"/>
              </a:rPr>
              <a:t>کنند؛ به ویژه در روابط نزدیک، </a:t>
            </a:r>
            <a:r>
              <a:rPr lang="fa-IR" sz="2800" b="1" dirty="0" smtClean="0">
                <a:cs typeface="B Nazanin" pitchFamily="2" charset="-78"/>
              </a:rPr>
              <a:t>بسیار </a:t>
            </a:r>
            <a:r>
              <a:rPr lang="fa-IR" sz="2800" b="1" dirty="0">
                <a:cs typeface="B Nazanin" pitchFamily="2" charset="-78"/>
              </a:rPr>
              <a:t>مهم </a:t>
            </a:r>
            <a:r>
              <a:rPr lang="fa-IR" sz="2800" b="1" dirty="0" smtClean="0">
                <a:cs typeface="B Nazanin" pitchFamily="2" charset="-78"/>
              </a:rPr>
              <a:t>است </a:t>
            </a:r>
            <a:r>
              <a:rPr lang="fa-IR" sz="2800" b="1" dirty="0">
                <a:cs typeface="B Nazanin" pitchFamily="2" charset="-78"/>
              </a:rPr>
              <a:t>که درباره عصبانیت خود صحبت کنید. چون با این </a:t>
            </a:r>
            <a:r>
              <a:rPr lang="fa-IR" sz="2800" b="1" dirty="0" smtClean="0">
                <a:cs typeface="B Nazanin" pitchFamily="2" charset="-78"/>
              </a:rPr>
              <a:t>کار،طرف </a:t>
            </a:r>
            <a:r>
              <a:rPr lang="fa-IR" sz="2800" b="1" dirty="0">
                <a:cs typeface="B Nazanin" pitchFamily="2" charset="-78"/>
              </a:rPr>
              <a:t>مقابل متوجه </a:t>
            </a:r>
            <a:r>
              <a:rPr lang="fa-IR" sz="2800" b="1" dirty="0" smtClean="0">
                <a:cs typeface="B Nazanin" pitchFamily="2" charset="-78"/>
              </a:rPr>
              <a:t>می شود </a:t>
            </a:r>
            <a:r>
              <a:rPr lang="fa-IR" sz="2800" b="1" dirty="0">
                <a:cs typeface="B Nazanin" pitchFamily="2" charset="-78"/>
              </a:rPr>
              <a:t>که چه حرف یا رفتاری، شما را ناراحت و عصبانی کرده و احتمال این که آن را تکرار </a:t>
            </a:r>
            <a:r>
              <a:rPr lang="fa-IR" sz="2800" b="1" dirty="0" smtClean="0">
                <a:cs typeface="B Nazanin" pitchFamily="2" charset="-78"/>
              </a:rPr>
              <a:t>کند،کم </a:t>
            </a:r>
            <a:r>
              <a:rPr lang="fa-IR" sz="2800" b="1" dirty="0">
                <a:cs typeface="B Nazanin" pitchFamily="2" charset="-78"/>
              </a:rPr>
              <a:t>تر </a:t>
            </a:r>
            <a:r>
              <a:rPr lang="fa-IR" sz="2800" b="1" dirty="0" smtClean="0">
                <a:cs typeface="B Nazanin" pitchFamily="2" charset="-78"/>
              </a:rPr>
              <a:t>می شود</a:t>
            </a:r>
            <a:r>
              <a:rPr lang="fa-IR" sz="2800" b="1" dirty="0">
                <a:cs typeface="B Nazanin" pitchFamily="2" charset="-78"/>
              </a:rPr>
              <a:t>. گاهی هم خود شما در حین صحبت، متوجه </a:t>
            </a:r>
            <a:r>
              <a:rPr lang="fa-IR" sz="2800" b="1" dirty="0" smtClean="0">
                <a:cs typeface="B Nazanin" pitchFamily="2" charset="-78"/>
              </a:rPr>
              <a:t>می شوید </a:t>
            </a:r>
            <a:r>
              <a:rPr lang="fa-IR" sz="2800" b="1" dirty="0">
                <a:cs typeface="B Nazanin" pitchFamily="2" charset="-78"/>
              </a:rPr>
              <a:t>دچار سوء تفاهم شده اید و بی دلیل </a:t>
            </a:r>
            <a:r>
              <a:rPr lang="fa-IR" sz="2800" b="1" dirty="0" smtClean="0">
                <a:cs typeface="B Nazanin" pitchFamily="2" charset="-78"/>
              </a:rPr>
              <a:t>عصبانی شده اید</a:t>
            </a:r>
            <a:r>
              <a:rPr lang="fa-IR" sz="2800" b="1" dirty="0">
                <a:cs typeface="B Nazanin" pitchFamily="2" charset="-78"/>
              </a:rPr>
              <a:t>.</a:t>
            </a:r>
            <a:endParaRPr lang="en-GB" sz="2800" b="1" dirty="0">
              <a:cs typeface="B Nazanin" pitchFamily="2" charset="-78"/>
            </a:endParaRPr>
          </a:p>
        </p:txBody>
      </p:sp>
      <p:sp>
        <p:nvSpPr>
          <p:cNvPr id="3" name="Title 2"/>
          <p:cNvSpPr>
            <a:spLocks noGrp="1"/>
          </p:cNvSpPr>
          <p:nvPr>
            <p:ph type="title"/>
          </p:nvPr>
        </p:nvSpPr>
        <p:spPr>
          <a:xfrm>
            <a:off x="457200" y="609600"/>
            <a:ext cx="8229600" cy="808038"/>
          </a:xfrm>
        </p:spPr>
        <p:txBody>
          <a:bodyPr>
            <a:normAutofit fontScale="90000"/>
          </a:bodyPr>
          <a:lstStyle/>
          <a:p>
            <a:pPr algn="ctr"/>
            <a:r>
              <a:rPr lang="fa-IR" sz="3100" b="0" dirty="0" smtClean="0">
                <a:effectLst/>
                <a:cs typeface="B Titr" pitchFamily="2" charset="-78"/>
              </a:rPr>
              <a:t/>
            </a:r>
            <a:br>
              <a:rPr lang="fa-IR" sz="3100" b="0" dirty="0" smtClean="0">
                <a:effectLst/>
                <a:cs typeface="B Titr" pitchFamily="2" charset="-78"/>
              </a:rPr>
            </a:br>
            <a:r>
              <a:rPr lang="fa-IR" sz="3100" b="0" dirty="0" smtClean="0">
                <a:effectLst/>
                <a:cs typeface="B Titr" pitchFamily="2" charset="-78"/>
              </a:rPr>
              <a:t>گام </a:t>
            </a:r>
            <a:r>
              <a:rPr lang="fa-IR" sz="3100" b="0" dirty="0">
                <a:effectLst/>
                <a:cs typeface="B Titr" pitchFamily="2" charset="-78"/>
              </a:rPr>
              <a:t>چهارم - عصبانیت خود را ابراز </a:t>
            </a:r>
            <a:r>
              <a:rPr lang="fa-IR" sz="3100" b="0" dirty="0">
                <a:effectLst>
                  <a:outerShdw blurRad="38100" dist="38100" dir="2700000" algn="tl">
                    <a:srgbClr val="000000">
                      <a:alpha val="43137"/>
                    </a:srgbClr>
                  </a:outerShdw>
                </a:effectLst>
                <a:cs typeface="B Titr" pitchFamily="2" charset="-78"/>
              </a:rPr>
              <a:t>کنید</a:t>
            </a:r>
            <a:r>
              <a:rPr lang="fa-IR" dirty="0"/>
              <a:t/>
            </a:r>
            <a:br>
              <a:rPr lang="fa-IR" dirty="0"/>
            </a:br>
            <a:endParaRPr lang="en-GB" dirty="0"/>
          </a:p>
        </p:txBody>
      </p:sp>
    </p:spTree>
    <p:extLst>
      <p:ext uri="{BB962C8B-B14F-4D97-AF65-F5344CB8AC3E}">
        <p14:creationId xmlns:p14="http://schemas.microsoft.com/office/powerpoint/2010/main" val="12705993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2000"/>
            <a:ext cx="8229600" cy="5245291"/>
          </a:xfrm>
        </p:spPr>
        <p:txBody>
          <a:bodyPr>
            <a:normAutofit/>
          </a:bodyPr>
          <a:lstStyle/>
          <a:p>
            <a:pPr algn="justLow" rtl="1"/>
            <a:r>
              <a:rPr lang="fa-IR" sz="2800" b="1" dirty="0">
                <a:cs typeface="B Nazanin" pitchFamily="2" charset="-78"/>
              </a:rPr>
              <a:t>ابراز عصبانیت برای مواقعی مناسب است که با طرف مقابل رابطه نزدیکی دارید و یا او حسن نیت داشته و تمایل </a:t>
            </a:r>
            <a:r>
              <a:rPr lang="fa-IR" sz="2800" b="1" dirty="0" smtClean="0">
                <a:cs typeface="B Nazanin" pitchFamily="2" charset="-78"/>
              </a:rPr>
              <a:t>دارد به </a:t>
            </a:r>
            <a:r>
              <a:rPr lang="fa-IR" sz="2800" b="1" dirty="0">
                <a:cs typeface="B Nazanin" pitchFamily="2" charset="-78"/>
              </a:rPr>
              <a:t>حرف </a:t>
            </a:r>
            <a:r>
              <a:rPr lang="fa-IR" sz="2800" b="1" dirty="0" smtClean="0">
                <a:cs typeface="B Nazanin" pitchFamily="2" charset="-78"/>
              </a:rPr>
              <a:t>شما </a:t>
            </a:r>
            <a:r>
              <a:rPr lang="fa-IR" sz="2800" b="1" dirty="0">
                <a:cs typeface="B Nazanin" pitchFamily="2" charset="-78"/>
              </a:rPr>
              <a:t>گوش دهد</a:t>
            </a:r>
            <a:r>
              <a:rPr lang="fa-IR" sz="2800" b="1" dirty="0" smtClean="0">
                <a:cs typeface="B Nazanin" pitchFamily="2" charset="-78"/>
              </a:rPr>
              <a:t>.</a:t>
            </a:r>
          </a:p>
          <a:p>
            <a:pPr algn="justLow" rtl="1"/>
            <a:r>
              <a:rPr lang="fa-IR" sz="2800" b="1" dirty="0" smtClean="0">
                <a:cs typeface="B Nazanin" pitchFamily="2" charset="-78"/>
              </a:rPr>
              <a:t> </a:t>
            </a:r>
            <a:r>
              <a:rPr lang="fa-IR" sz="2800" b="1" dirty="0">
                <a:cs typeface="B Nazanin" pitchFamily="2" charset="-78"/>
              </a:rPr>
              <a:t>ولی گاهی از </a:t>
            </a:r>
            <a:r>
              <a:rPr lang="fa-IR" sz="2800" b="1" dirty="0" smtClean="0">
                <a:cs typeface="B Nazanin" pitchFamily="2" charset="-78"/>
              </a:rPr>
              <a:t>دست کسانی </a:t>
            </a:r>
            <a:r>
              <a:rPr lang="fa-IR" sz="2800" b="1" dirty="0">
                <a:cs typeface="B Nazanin" pitchFamily="2" charset="-78"/>
              </a:rPr>
              <a:t>عصبانی </a:t>
            </a:r>
            <a:r>
              <a:rPr lang="fa-IR" sz="2800" b="1" dirty="0" smtClean="0">
                <a:cs typeface="B Nazanin" pitchFamily="2" charset="-78"/>
              </a:rPr>
              <a:t>می شوید </a:t>
            </a:r>
            <a:r>
              <a:rPr lang="fa-IR" sz="2800" b="1" dirty="0">
                <a:cs typeface="B Nazanin" pitchFamily="2" charset="-78"/>
              </a:rPr>
              <a:t>که نه اهمیتی به احساس شما </a:t>
            </a:r>
            <a:r>
              <a:rPr lang="fa-IR" sz="2800" b="1" dirty="0" smtClean="0">
                <a:cs typeface="B Nazanin" pitchFamily="2" charset="-78"/>
              </a:rPr>
              <a:t>می دهند </a:t>
            </a:r>
            <a:r>
              <a:rPr lang="fa-IR" sz="2800" b="1" dirty="0">
                <a:cs typeface="B Nazanin" pitchFamily="2" charset="-78"/>
              </a:rPr>
              <a:t>و </a:t>
            </a:r>
            <a:r>
              <a:rPr lang="fa-IR" sz="2800" b="1" dirty="0" smtClean="0">
                <a:cs typeface="B Nazanin" pitchFamily="2" charset="-78"/>
              </a:rPr>
              <a:t>نه علاقه ای </a:t>
            </a:r>
            <a:r>
              <a:rPr lang="fa-IR" sz="2800" b="1" dirty="0">
                <a:cs typeface="B Nazanin" pitchFamily="2" charset="-78"/>
              </a:rPr>
              <a:t>به شنیدن </a:t>
            </a:r>
            <a:r>
              <a:rPr lang="fa-IR" sz="2800" b="1" dirty="0" smtClean="0">
                <a:cs typeface="B Nazanin" pitchFamily="2" charset="-78"/>
              </a:rPr>
              <a:t>حرفهای </a:t>
            </a:r>
            <a:r>
              <a:rPr lang="fa-IR" sz="2800" b="1" dirty="0">
                <a:cs typeface="B Nazanin" pitchFamily="2" charset="-78"/>
              </a:rPr>
              <a:t>شما دارند. در چنین مواردی بهتر است فقط عصبانیت خود را کنترل کنید تا با طرف </a:t>
            </a:r>
            <a:r>
              <a:rPr lang="fa-IR" sz="2800" b="1" dirty="0" smtClean="0">
                <a:cs typeface="B Nazanin" pitchFamily="2" charset="-78"/>
              </a:rPr>
              <a:t>مقابل درگیر </a:t>
            </a:r>
            <a:r>
              <a:rPr lang="fa-IR" sz="2800" b="1" dirty="0">
                <a:cs typeface="B Nazanin" pitchFamily="2" charset="-78"/>
              </a:rPr>
              <a:t>نشوید و برای خود دردسر ایجاد نکنید.</a:t>
            </a:r>
            <a:endParaRPr lang="en-GB" sz="2800" b="1" dirty="0">
              <a:cs typeface="B Nazanin" pitchFamily="2" charset="-78"/>
            </a:endParaRPr>
          </a:p>
        </p:txBody>
      </p:sp>
    </p:spTree>
    <p:extLst>
      <p:ext uri="{BB962C8B-B14F-4D97-AF65-F5344CB8AC3E}">
        <p14:creationId xmlns:p14="http://schemas.microsoft.com/office/powerpoint/2010/main" val="13186533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مجموعه ای از توانایی ها و مهارت ها برای برقراری ارتباط خوب و سالم با دیگران، حل مشکلات به شکلی موثر، مدیریت فشارهای روانی و هیجان هایی مانند خشم، اضطراب، اندوه  و گرفتن تصمیمات درست تر. </a:t>
            </a:r>
          </a:p>
          <a:p>
            <a:pPr marL="109728" indent="0" algn="just">
              <a:lnSpc>
                <a:spcPct val="150000"/>
              </a:lnSpc>
              <a:buNone/>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این مهارت ها چه کمکی می کنند؟ </a:t>
            </a:r>
            <a:endPar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داشتن سلامت روان خوب، زندگی با کیفیت</a:t>
            </a:r>
            <a:r>
              <a:rPr lang="en-US"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و مدیریت اضطراب، اندوه، خشم و عصبانیت </a:t>
            </a:r>
          </a:p>
        </p:txBody>
      </p:sp>
      <p:sp>
        <p:nvSpPr>
          <p:cNvPr id="3" name="Date Placeholder 2"/>
          <p:cNvSpPr>
            <a:spLocks noGrp="1"/>
          </p:cNvSpPr>
          <p:nvPr>
            <p:ph type="dt" sz="half" idx="10"/>
          </p:nvPr>
        </p:nvSpPr>
        <p:spPr>
          <a:xfrm>
            <a:off x="7668344" y="6407944"/>
            <a:ext cx="978928" cy="365760"/>
          </a:xfrm>
        </p:spPr>
        <p:txBody>
          <a:bodyPr/>
          <a:lstStyle/>
          <a:p>
            <a:fld id="{336FEB27-DE34-47B8-8B6C-4DE3265E6936}" type="datetime1">
              <a:rPr lang="en-US" smtClean="0"/>
              <a:t>10/16/2023</a:t>
            </a:fld>
            <a:endParaRPr lang="fa-IR" dirty="0"/>
          </a:p>
        </p:txBody>
      </p:sp>
      <p:sp>
        <p:nvSpPr>
          <p:cNvPr id="4" name="Footer Placeholder 3"/>
          <p:cNvSpPr>
            <a:spLocks noGrp="1"/>
          </p:cNvSpPr>
          <p:nvPr>
            <p:ph type="ftr" sz="quarter" idx="11"/>
          </p:nvPr>
        </p:nvSpPr>
        <p:spPr>
          <a:xfrm>
            <a:off x="4380072" y="6407944"/>
            <a:ext cx="3288272" cy="365125"/>
          </a:xfrm>
        </p:spPr>
        <p:txBody>
          <a:bodyPr/>
          <a:lstStyle/>
          <a:p>
            <a:r>
              <a:rPr lang="fa-IR" smtClean="0"/>
              <a:t>سلامت روان در دوران سالمندی- کارشناسان سالمندان کل کشور</a:t>
            </a:r>
            <a:endParaRPr lang="fa-IR" dirty="0"/>
          </a:p>
        </p:txBody>
      </p:sp>
      <p:sp>
        <p:nvSpPr>
          <p:cNvPr id="5" name="Slide Number Placeholder 4"/>
          <p:cNvSpPr>
            <a:spLocks noGrp="1"/>
          </p:cNvSpPr>
          <p:nvPr>
            <p:ph type="sldNum" sz="quarter" idx="12"/>
          </p:nvPr>
        </p:nvSpPr>
        <p:spPr/>
        <p:txBody>
          <a:bodyPr/>
          <a:lstStyle/>
          <a:p>
            <a:fld id="{78B20012-F513-476C-AD3E-343A6028A483}" type="slidenum">
              <a:rPr lang="fa-IR" smtClean="0"/>
              <a:pPr/>
              <a:t>4</a:t>
            </a:fld>
            <a:endParaRPr lang="fa-IR"/>
          </a:p>
        </p:txBody>
      </p:sp>
      <p:sp>
        <p:nvSpPr>
          <p:cNvPr id="6" name="Title 5"/>
          <p:cNvSpPr>
            <a:spLocks noGrp="1"/>
          </p:cNvSpPr>
          <p:nvPr>
            <p:ph type="title"/>
          </p:nvPr>
        </p:nvSpPr>
        <p:spPr/>
        <p:txBody>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مهارت های زندگی :</a:t>
            </a:r>
            <a:endPar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spd="med">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Low" rtl="1"/>
            <a:r>
              <a:rPr lang="fa-IR" sz="2800" b="1" dirty="0" smtClean="0">
                <a:cs typeface="B Nazanin" pitchFamily="2" charset="-78"/>
              </a:rPr>
              <a:t>ارتباط</a:t>
            </a:r>
            <a:r>
              <a:rPr lang="fa-IR" sz="2800" b="1" dirty="0">
                <a:cs typeface="B Nazanin" pitchFamily="2" charset="-78"/>
              </a:rPr>
              <a:t>، محور اصلی زندگی انسا </a:t>
            </a:r>
            <a:r>
              <a:rPr lang="fa-IR" sz="2800" b="1" dirty="0" smtClean="0">
                <a:cs typeface="B Nazanin" pitchFamily="2" charset="-78"/>
              </a:rPr>
              <a:t>نهاست</a:t>
            </a:r>
            <a:r>
              <a:rPr lang="fa-IR" sz="2800" b="1" dirty="0">
                <a:cs typeface="B Nazanin" pitchFamily="2" charset="-78"/>
              </a:rPr>
              <a:t>. ما هر روز، </a:t>
            </a:r>
            <a:r>
              <a:rPr lang="fa-IR" sz="2800" b="1" dirty="0" smtClean="0">
                <a:cs typeface="B Nazanin" pitchFamily="2" charset="-78"/>
              </a:rPr>
              <a:t>بخش </a:t>
            </a:r>
            <a:r>
              <a:rPr lang="fa-IR" sz="2800" b="1" dirty="0">
                <a:cs typeface="B Nazanin" pitchFamily="2" charset="-78"/>
              </a:rPr>
              <a:t>زیادی از وقت خود را برای </a:t>
            </a:r>
            <a:r>
              <a:rPr lang="fa-IR" sz="2800" b="1" dirty="0" smtClean="0">
                <a:cs typeface="B Nazanin" pitchFamily="2" charset="-78"/>
              </a:rPr>
              <a:t>برقراری </a:t>
            </a:r>
            <a:r>
              <a:rPr lang="fa-IR" sz="2800" b="1" dirty="0">
                <a:cs typeface="B Nazanin" pitchFamily="2" charset="-78"/>
              </a:rPr>
              <a:t>ارتباط با </a:t>
            </a:r>
            <a:r>
              <a:rPr lang="fa-IR" sz="2800" b="1" dirty="0" smtClean="0">
                <a:cs typeface="B Nazanin" pitchFamily="2" charset="-78"/>
              </a:rPr>
              <a:t>دیگران صرف می کنیم</a:t>
            </a:r>
            <a:r>
              <a:rPr lang="fa-IR" sz="2800" b="1" dirty="0">
                <a:cs typeface="B Nazanin" pitchFamily="2" charset="-78"/>
              </a:rPr>
              <a:t>؛ ارتباطات بر کیفیت زندگی ما اثر زیادی </a:t>
            </a:r>
            <a:r>
              <a:rPr lang="fa-IR" sz="2800" b="1" dirty="0" smtClean="0">
                <a:cs typeface="B Nazanin" pitchFamily="2" charset="-78"/>
              </a:rPr>
              <a:t>می گذارند </a:t>
            </a:r>
            <a:r>
              <a:rPr lang="fa-IR" sz="2800" b="1" dirty="0">
                <a:cs typeface="B Nazanin" pitchFamily="2" charset="-78"/>
              </a:rPr>
              <a:t>و نقش مهمی در سلامت جسمی و روانی ما دارند.</a:t>
            </a:r>
          </a:p>
          <a:p>
            <a:pPr algn="justLow" rtl="1"/>
            <a:r>
              <a:rPr lang="fa-IR" sz="2800" b="1" dirty="0">
                <a:cs typeface="B Nazanin" pitchFamily="2" charset="-78"/>
              </a:rPr>
              <a:t>از طریق برقراری یک ارتباط خوب </a:t>
            </a:r>
            <a:r>
              <a:rPr lang="fa-IR" sz="2800" b="1" dirty="0" smtClean="0">
                <a:cs typeface="B Nazanin" pitchFamily="2" charset="-78"/>
              </a:rPr>
              <a:t>است </a:t>
            </a:r>
            <a:r>
              <a:rPr lang="fa-IR" sz="2800" b="1" dirty="0">
                <a:cs typeface="B Nazanin" pitchFamily="2" charset="-78"/>
              </a:rPr>
              <a:t>که </a:t>
            </a:r>
            <a:r>
              <a:rPr lang="fa-IR" sz="2800" b="1" dirty="0" smtClean="0">
                <a:cs typeface="B Nazanin" pitchFamily="2" charset="-78"/>
              </a:rPr>
              <a:t>می توانیم </a:t>
            </a:r>
            <a:r>
              <a:rPr lang="fa-IR" sz="2800" b="1" dirty="0">
                <a:cs typeface="B Nazanin" pitchFamily="2" charset="-78"/>
              </a:rPr>
              <a:t>نیازهای </a:t>
            </a:r>
            <a:r>
              <a:rPr lang="fa-IR" sz="2800" b="1" dirty="0" smtClean="0">
                <a:cs typeface="B Nazanin" pitchFamily="2" charset="-78"/>
              </a:rPr>
              <a:t>جسمی </a:t>
            </a:r>
            <a:r>
              <a:rPr lang="fa-IR" sz="2800" b="1" dirty="0">
                <a:cs typeface="B Nazanin" pitchFamily="2" charset="-78"/>
              </a:rPr>
              <a:t>و روانی خود را برطرف سازیم و در </a:t>
            </a:r>
            <a:r>
              <a:rPr lang="fa-IR" sz="2800" b="1" dirty="0" smtClean="0">
                <a:cs typeface="B Nazanin" pitchFamily="2" charset="-78"/>
              </a:rPr>
              <a:t>اجتماعی که </a:t>
            </a:r>
            <a:r>
              <a:rPr lang="fa-IR" sz="2800" b="1" dirty="0">
                <a:cs typeface="B Nazanin" pitchFamily="2" charset="-78"/>
              </a:rPr>
              <a:t>زندگی </a:t>
            </a:r>
            <a:r>
              <a:rPr lang="fa-IR" sz="2800" b="1" dirty="0" smtClean="0">
                <a:cs typeface="B Nazanin" pitchFamily="2" charset="-78"/>
              </a:rPr>
              <a:t>می کنیم</a:t>
            </a:r>
            <a:r>
              <a:rPr lang="fa-IR" sz="2800" b="1" dirty="0">
                <a:cs typeface="B Nazanin" pitchFamily="2" charset="-78"/>
              </a:rPr>
              <a:t>، از موقعیت مناسبی برخوردار شویم. عدم توانایی برقراری ارتباط، موجب احساس تنهایی و </a:t>
            </a:r>
            <a:r>
              <a:rPr lang="fa-IR" sz="2800" b="1" dirty="0" smtClean="0">
                <a:cs typeface="B Nazanin" pitchFamily="2" charset="-78"/>
              </a:rPr>
              <a:t>انزوا، تنش های </a:t>
            </a:r>
            <a:r>
              <a:rPr lang="fa-IR" sz="2800" b="1" dirty="0">
                <a:cs typeface="B Nazanin" pitchFamily="2" charset="-78"/>
              </a:rPr>
              <a:t>بین فردی و عدم برخورداری از کمک و حمایت دیگران </a:t>
            </a:r>
            <a:r>
              <a:rPr lang="fa-IR" sz="2800" b="1" dirty="0" smtClean="0">
                <a:cs typeface="B Nazanin" pitchFamily="2" charset="-78"/>
              </a:rPr>
              <a:t>می شود</a:t>
            </a:r>
            <a:r>
              <a:rPr lang="fa-IR" sz="2800" b="1" dirty="0">
                <a:cs typeface="B Nazanin" pitchFamily="2" charset="-78"/>
              </a:rPr>
              <a:t>.</a:t>
            </a:r>
            <a:endParaRPr lang="en-GB" sz="2800" b="1" dirty="0">
              <a:cs typeface="B Nazanin" pitchFamily="2" charset="-78"/>
            </a:endParaRPr>
          </a:p>
        </p:txBody>
      </p:sp>
      <p:sp>
        <p:nvSpPr>
          <p:cNvPr id="3" name="Title 2"/>
          <p:cNvSpPr>
            <a:spLocks noGrp="1"/>
          </p:cNvSpPr>
          <p:nvPr>
            <p:ph type="title"/>
          </p:nvPr>
        </p:nvSpPr>
        <p:spPr>
          <a:xfrm>
            <a:off x="457200" y="457200"/>
            <a:ext cx="7848600" cy="609600"/>
          </a:xfrm>
        </p:spPr>
        <p:txBody>
          <a:bodyPr>
            <a:normAutofit/>
          </a:bodyPr>
          <a:lstStyle/>
          <a:p>
            <a:pPr algn="r"/>
            <a:r>
              <a:rPr lang="fa-IR" sz="2800" dirty="0">
                <a:effectLst/>
                <a:cs typeface="B Titr" pitchFamily="2" charset="-78"/>
              </a:rPr>
              <a:t>مهار تهای اجتماعی</a:t>
            </a:r>
            <a:endParaRPr lang="en-GB" sz="2800" dirty="0">
              <a:effectLst/>
              <a:cs typeface="B Titr" pitchFamily="2" charset="-78"/>
            </a:endParaRPr>
          </a:p>
        </p:txBody>
      </p:sp>
    </p:spTree>
    <p:extLst>
      <p:ext uri="{BB962C8B-B14F-4D97-AF65-F5344CB8AC3E}">
        <p14:creationId xmlns:p14="http://schemas.microsoft.com/office/powerpoint/2010/main" val="26912456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2000"/>
            <a:ext cx="8229600" cy="5245291"/>
          </a:xfrm>
        </p:spPr>
        <p:txBody>
          <a:bodyPr>
            <a:normAutofit/>
          </a:bodyPr>
          <a:lstStyle/>
          <a:p>
            <a:pPr algn="justLow" rtl="1"/>
            <a:r>
              <a:rPr lang="fa-IR" sz="2800" b="1" dirty="0" smtClean="0">
                <a:cs typeface="B Nazanin" pitchFamily="2" charset="-78"/>
              </a:rPr>
              <a:t>مهار تهای اجتماعی به ما کمک می کنند تا بتوانیم ارتباط خوبی با دیگران برقرار کنیم. ممکن است برخی ازسالمندان با خود فکر کنند که دیگر از سن و سال شان گذشته که بخواهند روابط جدیدی را شکل دهند و یا الگوی ارتباطی خود را تغییر دهند. این یک باور غلط است، زیرا ایجاد و حفظ ارتباط، یک مهارت است و افراد در هر سنی که باشند، می توانند آن را یاد بگیرند. از طرف دیگر ممکن است روابط قبلی خود را به دلایل مختلفی مانند بازنشستگی،تغییر محل زندگی و فوت اقوام و دوستان نزدیک از دست داده باشند و لازم باشد روابط جدیدی را تشکیل دهند.</a:t>
            </a:r>
            <a:endParaRPr lang="en-GB" sz="2800" b="1" dirty="0">
              <a:cs typeface="B Nazanin" pitchFamily="2" charset="-78"/>
            </a:endParaRPr>
          </a:p>
        </p:txBody>
      </p:sp>
    </p:spTree>
    <p:extLst>
      <p:ext uri="{BB962C8B-B14F-4D97-AF65-F5344CB8AC3E}">
        <p14:creationId xmlns:p14="http://schemas.microsoft.com/office/powerpoint/2010/main" val="20003097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38200"/>
            <a:ext cx="8229600" cy="5245291"/>
          </a:xfrm>
        </p:spPr>
        <p:txBody>
          <a:bodyPr>
            <a:normAutofit/>
          </a:bodyPr>
          <a:lstStyle/>
          <a:p>
            <a:pPr algn="justLow" rtl="1"/>
            <a:r>
              <a:rPr lang="fa-IR" sz="2800" b="1" dirty="0" smtClean="0">
                <a:cs typeface="B Nazanin" pitchFamily="2" charset="-78"/>
              </a:rPr>
              <a:t>مهارتهای اجتماعی</a:t>
            </a:r>
            <a:r>
              <a:rPr lang="fa-IR" sz="2800" b="1" dirty="0">
                <a:cs typeface="B Nazanin" pitchFamily="2" charset="-78"/>
              </a:rPr>
              <a:t>، توانایی فرد برای برقراری رابطه </a:t>
            </a:r>
            <a:r>
              <a:rPr lang="fa-IR" sz="2800" b="1" dirty="0" smtClean="0">
                <a:cs typeface="B Nazanin" pitchFamily="2" charset="-78"/>
              </a:rPr>
              <a:t>با دیگران، برای برآورده کردن </a:t>
            </a:r>
            <a:r>
              <a:rPr lang="fa-IR" sz="2800" b="1" dirty="0">
                <a:cs typeface="B Nazanin" pitchFamily="2" charset="-78"/>
              </a:rPr>
              <a:t>نیازها و </a:t>
            </a:r>
            <a:r>
              <a:rPr lang="fa-IR" sz="2800" b="1" dirty="0" smtClean="0">
                <a:cs typeface="B Nazanin" pitchFamily="2" charset="-78"/>
              </a:rPr>
              <a:t>خواسته </a:t>
            </a:r>
            <a:r>
              <a:rPr lang="fa-IR" sz="2800" b="1" dirty="0">
                <a:cs typeface="B Nazanin" pitchFamily="2" charset="-78"/>
              </a:rPr>
              <a:t>های </a:t>
            </a:r>
            <a:r>
              <a:rPr lang="fa-IR" sz="2800" b="1" dirty="0" smtClean="0">
                <a:cs typeface="B Nazanin" pitchFamily="2" charset="-78"/>
              </a:rPr>
              <a:t>خود است</a:t>
            </a:r>
            <a:r>
              <a:rPr lang="fa-IR" sz="2800" b="1" dirty="0">
                <a:cs typeface="B Nazanin" pitchFamily="2" charset="-78"/>
              </a:rPr>
              <a:t>، بدون این که به نیازها، </a:t>
            </a:r>
            <a:r>
              <a:rPr lang="fa-IR" sz="2800" b="1" dirty="0" smtClean="0">
                <a:cs typeface="B Nazanin" pitchFamily="2" charset="-78"/>
              </a:rPr>
              <a:t>خواسته ها </a:t>
            </a:r>
            <a:r>
              <a:rPr lang="fa-IR" sz="2800" b="1" dirty="0">
                <a:cs typeface="B Nazanin" pitchFamily="2" charset="-78"/>
              </a:rPr>
              <a:t>و حق و حقوق دیگران صدمه بزند. این رابطه باید هم برای خود شخص </a:t>
            </a:r>
            <a:r>
              <a:rPr lang="fa-IR" sz="2800" b="1" dirty="0" smtClean="0">
                <a:cs typeface="B Nazanin" pitchFamily="2" charset="-78"/>
              </a:rPr>
              <a:t>و هم </a:t>
            </a:r>
            <a:r>
              <a:rPr lang="fa-IR" sz="2800" b="1" dirty="0">
                <a:cs typeface="B Nazanin" pitchFamily="2" charset="-78"/>
              </a:rPr>
              <a:t>برای شخص مقابل سودمند باشد. هدف از رابطه، ممکن است گذراندن وقت و داشتن اوقات خوش با </a:t>
            </a:r>
            <a:r>
              <a:rPr lang="fa-IR" sz="2800" b="1" dirty="0" smtClean="0">
                <a:cs typeface="B Nazanin" pitchFamily="2" charset="-78"/>
              </a:rPr>
              <a:t>دیگران،رفع </a:t>
            </a:r>
            <a:r>
              <a:rPr lang="fa-IR" sz="2800" b="1" dirty="0">
                <a:cs typeface="B Nazanin" pitchFamily="2" charset="-78"/>
              </a:rPr>
              <a:t>یک نیاز، توضیح یک نظر و عقیده، رفع </a:t>
            </a:r>
            <a:r>
              <a:rPr lang="fa-IR" sz="2800" b="1" dirty="0" smtClean="0">
                <a:cs typeface="B Nazanin" pitchFamily="2" charset="-78"/>
              </a:rPr>
              <a:t>سوء </a:t>
            </a:r>
            <a:r>
              <a:rPr lang="fa-IR" sz="2800" b="1" dirty="0">
                <a:cs typeface="B Nazanin" pitchFamily="2" charset="-78"/>
              </a:rPr>
              <a:t>تفاهم</a:t>
            </a:r>
            <a:r>
              <a:rPr lang="fa-IR" sz="2800" b="1" dirty="0" smtClean="0">
                <a:cs typeface="B Nazanin" pitchFamily="2" charset="-78"/>
              </a:rPr>
              <a:t>، قانع کردن </a:t>
            </a:r>
            <a:r>
              <a:rPr lang="fa-IR" sz="2800" b="1" dirty="0">
                <a:cs typeface="B Nazanin" pitchFamily="2" charset="-78"/>
              </a:rPr>
              <a:t>دیگران برای تجدیدنظر در </a:t>
            </a:r>
            <a:r>
              <a:rPr lang="fa-IR" sz="2800" b="1" dirty="0" smtClean="0">
                <a:cs typeface="B Nazanin" pitchFamily="2" charset="-78"/>
              </a:rPr>
              <a:t>رفتارشان </a:t>
            </a:r>
            <a:r>
              <a:rPr lang="fa-IR" sz="2800" b="1" dirty="0">
                <a:cs typeface="B Nazanin" pitchFamily="2" charset="-78"/>
              </a:rPr>
              <a:t>یا هر </a:t>
            </a:r>
            <a:r>
              <a:rPr lang="fa-IR" sz="2800" b="1" dirty="0" smtClean="0">
                <a:cs typeface="B Nazanin" pitchFamily="2" charset="-78"/>
              </a:rPr>
              <a:t>چیزدیگری </a:t>
            </a:r>
            <a:r>
              <a:rPr lang="fa-IR" sz="2800" b="1" dirty="0">
                <a:cs typeface="B Nazanin" pitchFamily="2" charset="-78"/>
              </a:rPr>
              <a:t>باشد؛ ولی به عنوان یک اصل، هرچقدر </a:t>
            </a:r>
            <a:r>
              <a:rPr lang="fa-IR" sz="2800" b="1" dirty="0" smtClean="0">
                <a:cs typeface="B Nazanin" pitchFamily="2" charset="-78"/>
              </a:rPr>
              <a:t>مهارتهای </a:t>
            </a:r>
            <a:r>
              <a:rPr lang="fa-IR" sz="2800" b="1" dirty="0">
                <a:cs typeface="B Nazanin" pitchFamily="2" charset="-78"/>
              </a:rPr>
              <a:t>اجتماعی بیشتری </a:t>
            </a:r>
            <a:r>
              <a:rPr lang="fa-IR" sz="2800" b="1" dirty="0" smtClean="0">
                <a:cs typeface="B Nazanin" pitchFamily="2" charset="-78"/>
              </a:rPr>
              <a:t>داشته </a:t>
            </a:r>
            <a:r>
              <a:rPr lang="fa-IR" sz="2800" b="1" dirty="0">
                <a:cs typeface="B Nazanin" pitchFamily="2" charset="-78"/>
              </a:rPr>
              <a:t>باشید، بیشتر احتمال دارد </a:t>
            </a:r>
            <a:r>
              <a:rPr lang="fa-IR" sz="2800" b="1" dirty="0" smtClean="0">
                <a:cs typeface="B Nazanin" pitchFamily="2" charset="-78"/>
              </a:rPr>
              <a:t>که به هدفها </a:t>
            </a:r>
            <a:r>
              <a:rPr lang="fa-IR" sz="2800" b="1" dirty="0">
                <a:cs typeface="B Nazanin" pitchFamily="2" charset="-78"/>
              </a:rPr>
              <a:t>و </a:t>
            </a:r>
            <a:r>
              <a:rPr lang="fa-IR" sz="2800" b="1" dirty="0" smtClean="0">
                <a:cs typeface="B Nazanin" pitchFamily="2" charset="-78"/>
              </a:rPr>
              <a:t>خواسته هایتان </a:t>
            </a:r>
            <a:r>
              <a:rPr lang="fa-IR" sz="2800" b="1" dirty="0">
                <a:cs typeface="B Nazanin" pitchFamily="2" charset="-78"/>
              </a:rPr>
              <a:t>برسید</a:t>
            </a:r>
            <a:r>
              <a:rPr lang="fa-IR" sz="2800" dirty="0">
                <a:cs typeface="B Nazanin" pitchFamily="2" charset="-78"/>
              </a:rPr>
              <a:t>.</a:t>
            </a:r>
            <a:endParaRPr lang="en-GB" sz="2800" dirty="0">
              <a:cs typeface="B Nazanin" pitchFamily="2" charset="-78"/>
            </a:endParaRPr>
          </a:p>
        </p:txBody>
      </p:sp>
    </p:spTree>
    <p:extLst>
      <p:ext uri="{BB962C8B-B14F-4D97-AF65-F5344CB8AC3E}">
        <p14:creationId xmlns:p14="http://schemas.microsoft.com/office/powerpoint/2010/main" val="33424252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Low" rtl="1"/>
            <a:r>
              <a:rPr lang="fa-IR" sz="2800" b="1" dirty="0" smtClean="0">
                <a:solidFill>
                  <a:srgbClr val="FF0000"/>
                </a:solidFill>
                <a:cs typeface="B Nazanin" pitchFamily="2" charset="-78"/>
              </a:rPr>
              <a:t>الف- </a:t>
            </a:r>
            <a:r>
              <a:rPr lang="fa-IR" sz="2800" b="1" dirty="0">
                <a:solidFill>
                  <a:srgbClr val="FF0000"/>
                </a:solidFill>
                <a:cs typeface="B Nazanin" pitchFamily="2" charset="-78"/>
              </a:rPr>
              <a:t>مهارت ارتباط </a:t>
            </a:r>
            <a:r>
              <a:rPr lang="fa-IR" sz="2800" b="1" dirty="0" smtClean="0">
                <a:solidFill>
                  <a:srgbClr val="FF0000"/>
                </a:solidFill>
                <a:cs typeface="B Nazanin" pitchFamily="2" charset="-78"/>
              </a:rPr>
              <a:t>اثربخش</a:t>
            </a:r>
          </a:p>
          <a:p>
            <a:pPr algn="justLow" rtl="1"/>
            <a:r>
              <a:rPr lang="fa-IR" sz="2800" b="1" dirty="0" smtClean="0">
                <a:cs typeface="B Nazanin" pitchFamily="2" charset="-78"/>
              </a:rPr>
              <a:t>انواع ارتباط</a:t>
            </a:r>
            <a:r>
              <a:rPr lang="fa-IR" sz="2800" b="1" dirty="0">
                <a:cs typeface="B Nazanin" pitchFamily="2" charset="-78"/>
              </a:rPr>
              <a:t>: ارتباط کلامی و ارتباط غیرکلامی. </a:t>
            </a:r>
            <a:endParaRPr lang="fa-IR" sz="2800" b="1" dirty="0" smtClean="0">
              <a:cs typeface="B Nazanin" pitchFamily="2" charset="-78"/>
            </a:endParaRPr>
          </a:p>
          <a:p>
            <a:pPr algn="justLow" rtl="1"/>
            <a:r>
              <a:rPr lang="fa-IR" sz="2800" b="1" dirty="0" smtClean="0">
                <a:cs typeface="B Nazanin" pitchFamily="2" charset="-78"/>
              </a:rPr>
              <a:t>ارتباط </a:t>
            </a:r>
            <a:r>
              <a:rPr lang="fa-IR" sz="2800" b="1" dirty="0">
                <a:cs typeface="B Nazanin" pitchFamily="2" charset="-78"/>
              </a:rPr>
              <a:t>کلامی، ارتباطی </a:t>
            </a:r>
            <a:r>
              <a:rPr lang="fa-IR" sz="2800" b="1" dirty="0" smtClean="0">
                <a:cs typeface="B Nazanin" pitchFamily="2" charset="-78"/>
              </a:rPr>
              <a:t>است </a:t>
            </a:r>
            <a:r>
              <a:rPr lang="fa-IR" sz="2800" b="1" dirty="0">
                <a:cs typeface="B Nazanin" pitchFamily="2" charset="-78"/>
              </a:rPr>
              <a:t>که از طریق </a:t>
            </a:r>
            <a:r>
              <a:rPr lang="fa-IR" sz="2800" b="1" dirty="0" smtClean="0">
                <a:cs typeface="B Nazanin" pitchFamily="2" charset="-78"/>
              </a:rPr>
              <a:t>کلمات برقرار </a:t>
            </a:r>
            <a:r>
              <a:rPr lang="fa-IR" sz="2800" b="1" dirty="0">
                <a:cs typeface="B Nazanin" pitchFamily="2" charset="-78"/>
              </a:rPr>
              <a:t>می </a:t>
            </a:r>
            <a:r>
              <a:rPr lang="fa-IR" sz="2800" b="1" dirty="0" smtClean="0">
                <a:cs typeface="B Nazanin" pitchFamily="2" charset="-78"/>
              </a:rPr>
              <a:t>شود</a:t>
            </a:r>
            <a:r>
              <a:rPr lang="fa-IR" sz="2800" b="1" dirty="0">
                <a:cs typeface="B Nazanin" pitchFamily="2" charset="-78"/>
              </a:rPr>
              <a:t>؛ یعنی </a:t>
            </a:r>
            <a:r>
              <a:rPr lang="fa-IR" sz="2800" b="1" dirty="0" smtClean="0">
                <a:cs typeface="B Nazanin" pitchFamily="2" charset="-78"/>
              </a:rPr>
              <a:t>شما حرف </a:t>
            </a:r>
            <a:r>
              <a:rPr lang="fa-IR" sz="2800" b="1" dirty="0">
                <a:cs typeface="B Nazanin" pitchFamily="2" charset="-78"/>
              </a:rPr>
              <a:t>می </a:t>
            </a:r>
            <a:r>
              <a:rPr lang="fa-IR" sz="2800" b="1" dirty="0" smtClean="0">
                <a:cs typeface="B Nazanin" pitchFamily="2" charset="-78"/>
              </a:rPr>
              <a:t>زنید </a:t>
            </a:r>
            <a:r>
              <a:rPr lang="fa-IR" sz="2800" b="1" dirty="0">
                <a:cs typeface="B Nazanin" pitchFamily="2" charset="-78"/>
              </a:rPr>
              <a:t>و دیگری </a:t>
            </a:r>
            <a:r>
              <a:rPr lang="fa-IR" sz="2800" b="1" dirty="0" smtClean="0">
                <a:cs typeface="B Nazanin" pitchFamily="2" charset="-78"/>
              </a:rPr>
              <a:t>گوش می دهد</a:t>
            </a:r>
            <a:r>
              <a:rPr lang="fa-IR" sz="2800" b="1" dirty="0">
                <a:cs typeface="B Nazanin" pitchFamily="2" charset="-78"/>
              </a:rPr>
              <a:t>. </a:t>
            </a:r>
            <a:r>
              <a:rPr lang="fa-IR" sz="2800" b="1" dirty="0" smtClean="0">
                <a:cs typeface="B Nazanin" pitchFamily="2" charset="-78"/>
              </a:rPr>
              <a:t>مهمترین </a:t>
            </a:r>
            <a:r>
              <a:rPr lang="fa-IR" sz="2800" b="1" dirty="0">
                <a:cs typeface="B Nazanin" pitchFamily="2" charset="-78"/>
              </a:rPr>
              <a:t>کانا </a:t>
            </a:r>
            <a:r>
              <a:rPr lang="fa-IR" sz="2800" b="1" dirty="0" smtClean="0">
                <a:cs typeface="B Nazanin" pitchFamily="2" charset="-78"/>
              </a:rPr>
              <a:t>لهای </a:t>
            </a:r>
            <a:r>
              <a:rPr lang="fa-IR" sz="2800" b="1" dirty="0">
                <a:cs typeface="B Nazanin" pitchFamily="2" charset="-78"/>
              </a:rPr>
              <a:t>برقراری </a:t>
            </a:r>
            <a:r>
              <a:rPr lang="fa-IR" sz="2800" b="1" dirty="0" smtClean="0">
                <a:cs typeface="B Nazanin" pitchFamily="2" charset="-78"/>
              </a:rPr>
              <a:t>ارتباط کلامی صحبت کردن </a:t>
            </a:r>
            <a:r>
              <a:rPr lang="fa-IR" sz="2800" b="1" dirty="0">
                <a:cs typeface="B Nazanin" pitchFamily="2" charset="-78"/>
              </a:rPr>
              <a:t>و </a:t>
            </a:r>
            <a:r>
              <a:rPr lang="fa-IR" sz="2800" b="1" dirty="0" smtClean="0">
                <a:cs typeface="B Nazanin" pitchFamily="2" charset="-78"/>
              </a:rPr>
              <a:t>گوش دادن </a:t>
            </a:r>
            <a:r>
              <a:rPr lang="fa-IR" sz="2800" b="1" dirty="0">
                <a:cs typeface="B Nazanin" pitchFamily="2" charset="-78"/>
              </a:rPr>
              <a:t>است.</a:t>
            </a:r>
          </a:p>
          <a:p>
            <a:pPr algn="justLow" rtl="1"/>
            <a:r>
              <a:rPr lang="fa-IR" sz="2800" b="1" dirty="0">
                <a:cs typeface="B Nazanin" pitchFamily="2" charset="-78"/>
              </a:rPr>
              <a:t>ارتباط غیرکلامی، ارتباطی </a:t>
            </a:r>
            <a:r>
              <a:rPr lang="fa-IR" sz="2800" b="1" dirty="0" smtClean="0">
                <a:cs typeface="B Nazanin" pitchFamily="2" charset="-78"/>
              </a:rPr>
              <a:t>است </a:t>
            </a:r>
            <a:r>
              <a:rPr lang="fa-IR" sz="2800" b="1" dirty="0">
                <a:cs typeface="B Nazanin" pitchFamily="2" charset="-78"/>
              </a:rPr>
              <a:t>که با زبان بدن </a:t>
            </a:r>
            <a:r>
              <a:rPr lang="fa-IR" sz="2800" b="1" dirty="0" smtClean="0">
                <a:cs typeface="B Nazanin" pitchFamily="2" charset="-78"/>
              </a:rPr>
              <a:t>برقرارمی شود</a:t>
            </a:r>
            <a:r>
              <a:rPr lang="fa-IR" sz="2800" b="1" dirty="0">
                <a:cs typeface="B Nazanin" pitchFamily="2" charset="-78"/>
              </a:rPr>
              <a:t>. گاهی ما با حالت </a:t>
            </a:r>
            <a:r>
              <a:rPr lang="fa-IR" sz="2800" b="1" dirty="0" smtClean="0">
                <a:cs typeface="B Nazanin" pitchFamily="2" charset="-78"/>
              </a:rPr>
              <a:t>صورت</a:t>
            </a:r>
            <a:r>
              <a:rPr lang="fa-IR" sz="2800" b="1" dirty="0">
                <a:cs typeface="B Nazanin" pitchFamily="2" charset="-78"/>
              </a:rPr>
              <a:t>، نوع نگا </a:t>
            </a:r>
            <a:r>
              <a:rPr lang="fa-IR" sz="2800" b="1" dirty="0" smtClean="0">
                <a:cs typeface="B Nazanin" pitchFamily="2" charset="-78"/>
              </a:rPr>
              <a:t>ه کردن</a:t>
            </a:r>
            <a:r>
              <a:rPr lang="fa-IR" sz="2800" b="1" dirty="0">
                <a:cs typeface="B Nazanin" pitchFamily="2" charset="-78"/>
              </a:rPr>
              <a:t>، و </a:t>
            </a:r>
            <a:r>
              <a:rPr lang="fa-IR" sz="2800" b="1" dirty="0" smtClean="0">
                <a:cs typeface="B Nazanin" pitchFamily="2" charset="-78"/>
              </a:rPr>
              <a:t>حالت نشستن </a:t>
            </a:r>
            <a:r>
              <a:rPr lang="fa-IR" sz="2800" b="1" dirty="0">
                <a:cs typeface="B Nazanin" pitchFamily="2" charset="-78"/>
              </a:rPr>
              <a:t>و ایستادن خود و بدون گفتن حتی یک کلمه، چیزهای زیادی را به دیگران منتقل </a:t>
            </a:r>
            <a:r>
              <a:rPr lang="fa-IR" sz="2800" b="1" dirty="0" smtClean="0">
                <a:cs typeface="B Nazanin" pitchFamily="2" charset="-78"/>
              </a:rPr>
              <a:t>می کنیم</a:t>
            </a:r>
            <a:r>
              <a:rPr lang="fa-IR" sz="2800" b="1" dirty="0">
                <a:cs typeface="B Nazanin" pitchFamily="2" charset="-78"/>
              </a:rPr>
              <a:t>.</a:t>
            </a:r>
            <a:endParaRPr lang="en-GB" sz="2800" b="1" dirty="0">
              <a:cs typeface="B Nazanin" pitchFamily="2" charset="-78"/>
            </a:endParaRPr>
          </a:p>
        </p:txBody>
      </p:sp>
      <p:sp>
        <p:nvSpPr>
          <p:cNvPr id="3" name="Title 2"/>
          <p:cNvSpPr>
            <a:spLocks noGrp="1"/>
          </p:cNvSpPr>
          <p:nvPr>
            <p:ph type="title"/>
          </p:nvPr>
        </p:nvSpPr>
        <p:spPr/>
        <p:txBody>
          <a:bodyPr>
            <a:normAutofit/>
          </a:bodyPr>
          <a:lstStyle/>
          <a:p>
            <a:pPr algn="ctr"/>
            <a:r>
              <a:rPr lang="fa-IR" sz="2800" dirty="0">
                <a:cs typeface="B Titr" pitchFamily="2" charset="-78"/>
              </a:rPr>
              <a:t>را ههای ایجاد روابط جدید با دیگران</a:t>
            </a:r>
            <a:endParaRPr lang="en-GB" sz="2800" dirty="0">
              <a:cs typeface="B Titr" pitchFamily="2" charset="-78"/>
            </a:endParaRPr>
          </a:p>
        </p:txBody>
      </p:sp>
    </p:spTree>
    <p:extLst>
      <p:ext uri="{BB962C8B-B14F-4D97-AF65-F5344CB8AC3E}">
        <p14:creationId xmlns:p14="http://schemas.microsoft.com/office/powerpoint/2010/main" val="14220366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229600" cy="5016691"/>
          </a:xfrm>
        </p:spPr>
        <p:txBody>
          <a:bodyPr>
            <a:noAutofit/>
          </a:bodyPr>
          <a:lstStyle/>
          <a:p>
            <a:pPr algn="justLow" rtl="1"/>
            <a:r>
              <a:rPr lang="fa-IR" sz="2800" b="1" dirty="0">
                <a:cs typeface="B Nazanin" pitchFamily="2" charset="-78"/>
              </a:rPr>
              <a:t>ارتباط چه کلامی و چه غیرکلامی، باید ارتباط اثربخشی باشد تا ما را به هدف خود از برقراری ارتباط برساند. </a:t>
            </a:r>
            <a:r>
              <a:rPr lang="fa-IR" sz="2800" b="1" dirty="0" smtClean="0">
                <a:cs typeface="B Nazanin" pitchFamily="2" charset="-78"/>
              </a:rPr>
              <a:t>منظوراز </a:t>
            </a:r>
            <a:r>
              <a:rPr lang="fa-IR" sz="2800" b="1" dirty="0">
                <a:cs typeface="B Nazanin" pitchFamily="2" charset="-78"/>
              </a:rPr>
              <a:t>ارتباط اثربخش، ارتباطی </a:t>
            </a:r>
            <a:r>
              <a:rPr lang="fa-IR" sz="2800" b="1" dirty="0" smtClean="0">
                <a:cs typeface="B Nazanin" pitchFamily="2" charset="-78"/>
              </a:rPr>
              <a:t>است </a:t>
            </a:r>
            <a:r>
              <a:rPr lang="fa-IR" sz="2800" b="1" dirty="0">
                <a:cs typeface="B Nazanin" pitchFamily="2" charset="-78"/>
              </a:rPr>
              <a:t>که گوینده همان چیزی را </a:t>
            </a:r>
            <a:r>
              <a:rPr lang="fa-IR" sz="2800" b="1" dirty="0" smtClean="0">
                <a:cs typeface="B Nazanin" pitchFamily="2" charset="-78"/>
              </a:rPr>
              <a:t>می گوید </a:t>
            </a:r>
            <a:r>
              <a:rPr lang="fa-IR" sz="2800" b="1" dirty="0">
                <a:cs typeface="B Nazanin" pitchFamily="2" charset="-78"/>
              </a:rPr>
              <a:t>که قصد دارد بگوید و </a:t>
            </a:r>
            <a:r>
              <a:rPr lang="fa-IR" sz="2800" b="1" dirty="0" smtClean="0">
                <a:cs typeface="B Nazanin" pitchFamily="2" charset="-78"/>
              </a:rPr>
              <a:t>شنونده </a:t>
            </a:r>
            <a:r>
              <a:rPr lang="fa-IR" sz="2800" b="1" dirty="0">
                <a:cs typeface="B Nazanin" pitchFamily="2" charset="-78"/>
              </a:rPr>
              <a:t>نیز همان </a:t>
            </a:r>
            <a:r>
              <a:rPr lang="fa-IR" sz="2800" b="1" dirty="0" smtClean="0">
                <a:cs typeface="B Nazanin" pitchFamily="2" charset="-78"/>
              </a:rPr>
              <a:t>چیزی را </a:t>
            </a:r>
            <a:r>
              <a:rPr lang="fa-IR" sz="2800" b="1" dirty="0">
                <a:cs typeface="B Nazanin" pitchFamily="2" charset="-78"/>
              </a:rPr>
              <a:t>دریافت </a:t>
            </a:r>
            <a:r>
              <a:rPr lang="fa-IR" sz="2800" b="1" dirty="0" smtClean="0">
                <a:cs typeface="B Nazanin" pitchFamily="2" charset="-78"/>
              </a:rPr>
              <a:t>می کند </a:t>
            </a:r>
            <a:r>
              <a:rPr lang="fa-IR" sz="2800" b="1" dirty="0">
                <a:cs typeface="B Nazanin" pitchFamily="2" charset="-78"/>
              </a:rPr>
              <a:t>که منظور گوینده </a:t>
            </a:r>
            <a:r>
              <a:rPr lang="fa-IR" sz="2800" b="1" dirty="0" smtClean="0">
                <a:cs typeface="B Nazanin" pitchFamily="2" charset="-78"/>
              </a:rPr>
              <a:t>است برای </a:t>
            </a:r>
            <a:r>
              <a:rPr lang="fa-IR" sz="2800" b="1" dirty="0">
                <a:cs typeface="B Nazanin" pitchFamily="2" charset="-78"/>
              </a:rPr>
              <a:t>برقراری یک ارتباط اثربخش، هر </a:t>
            </a:r>
            <a:r>
              <a:rPr lang="fa-IR" sz="2800" b="1" dirty="0" smtClean="0">
                <a:cs typeface="B Nazanin" pitchFamily="2" charset="-78"/>
              </a:rPr>
              <a:t>دوطرف </a:t>
            </a:r>
            <a:r>
              <a:rPr lang="fa-IR" sz="2800" b="1" dirty="0">
                <a:cs typeface="B Nazanin" pitchFamily="2" charset="-78"/>
              </a:rPr>
              <a:t>ارتباط، باید مهارت ارتباط اثربخش را بدانند؛ یعنی هم درست حرف بزنند و هم خوب گوش بدهند.</a:t>
            </a:r>
            <a:endParaRPr lang="en-GB" sz="2800" b="1" dirty="0">
              <a:cs typeface="B Nazanin" pitchFamily="2" charset="-78"/>
            </a:endParaRPr>
          </a:p>
        </p:txBody>
      </p:sp>
      <p:pic>
        <p:nvPicPr>
          <p:cNvPr id="7170" name="Picture 2" descr="C:\Users\Eskandarifar\Desktop\downlo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4038600"/>
            <a:ext cx="283845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30790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fa-IR" dirty="0" smtClean="0"/>
          </a:p>
          <a:p>
            <a:pPr algn="r" rtl="1"/>
            <a:r>
              <a:rPr lang="fa-IR" sz="2800" b="1" dirty="0" smtClean="0">
                <a:cs typeface="B Nazanin" pitchFamily="2" charset="-78"/>
              </a:rPr>
              <a:t>چطور خوب صحبت کنیم؟</a:t>
            </a:r>
          </a:p>
          <a:p>
            <a:pPr algn="r" rtl="1"/>
            <a:r>
              <a:rPr lang="fa-IR" sz="2800" b="1" dirty="0" smtClean="0">
                <a:cs typeface="B Nazanin" pitchFamily="2" charset="-78"/>
              </a:rPr>
              <a:t>چطور خوب گوش کنیم؟</a:t>
            </a:r>
          </a:p>
          <a:p>
            <a:pPr algn="r" rtl="1"/>
            <a:r>
              <a:rPr lang="fa-IR" sz="2800" b="1" dirty="0" smtClean="0">
                <a:cs typeface="B Nazanin" pitchFamily="2" charset="-78"/>
              </a:rPr>
              <a:t>چطور از زبان بدن خوب استفاده کنیم؟</a:t>
            </a:r>
          </a:p>
          <a:p>
            <a:endParaRPr lang="fa-IR" dirty="0" smtClean="0"/>
          </a:p>
          <a:p>
            <a:endParaRPr lang="fa-IR" dirty="0"/>
          </a:p>
          <a:p>
            <a:endParaRPr lang="fa-IR" dirty="0" smtClean="0"/>
          </a:p>
          <a:p>
            <a:endParaRPr lang="fa-IR" dirty="0"/>
          </a:p>
          <a:p>
            <a:r>
              <a:rPr lang="fa-IR" dirty="0" smtClean="0"/>
              <a:t> </a:t>
            </a:r>
            <a:endParaRPr lang="en-GB" dirty="0"/>
          </a:p>
        </p:txBody>
      </p:sp>
      <p:sp>
        <p:nvSpPr>
          <p:cNvPr id="3" name="Title 2"/>
          <p:cNvSpPr>
            <a:spLocks noGrp="1"/>
          </p:cNvSpPr>
          <p:nvPr>
            <p:ph type="title"/>
          </p:nvPr>
        </p:nvSpPr>
        <p:spPr/>
        <p:txBody>
          <a:bodyPr>
            <a:normAutofit/>
          </a:bodyPr>
          <a:lstStyle/>
          <a:p>
            <a:pPr algn="ctr"/>
            <a:r>
              <a:rPr lang="fa-IR" sz="2800" dirty="0">
                <a:effectLst/>
                <a:cs typeface="B Titr" pitchFamily="2" charset="-78"/>
              </a:rPr>
              <a:t>مهارت ارتباط اثربخش</a:t>
            </a:r>
            <a:endParaRPr lang="en-GB" sz="2800" dirty="0">
              <a:effectLst/>
              <a:cs typeface="B Titr" pitchFamily="2" charset="-78"/>
            </a:endParaRPr>
          </a:p>
        </p:txBody>
      </p:sp>
    </p:spTree>
    <p:extLst>
      <p:ext uri="{BB962C8B-B14F-4D97-AF65-F5344CB8AC3E}">
        <p14:creationId xmlns:p14="http://schemas.microsoft.com/office/powerpoint/2010/main" val="9438777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Low" rtl="1"/>
            <a:r>
              <a:rPr lang="fa-IR" sz="2800" b="1" dirty="0" smtClean="0">
                <a:cs typeface="B Nazanin" pitchFamily="2" charset="-78"/>
              </a:rPr>
              <a:t>شما </a:t>
            </a:r>
            <a:r>
              <a:rPr lang="fa-IR" sz="2800" b="1" dirty="0">
                <a:cs typeface="B Nazanin" pitchFamily="2" charset="-78"/>
              </a:rPr>
              <a:t>از طریق </a:t>
            </a:r>
            <a:r>
              <a:rPr lang="fa-IR" sz="2800" b="1" dirty="0" smtClean="0">
                <a:cs typeface="B Nazanin" pitchFamily="2" charset="-78"/>
              </a:rPr>
              <a:t>حرف زدن </a:t>
            </a:r>
            <a:r>
              <a:rPr lang="fa-IR" sz="2800" b="1" dirty="0">
                <a:cs typeface="B Nazanin" pitchFamily="2" charset="-78"/>
              </a:rPr>
              <a:t>افکار و عقاید، </a:t>
            </a:r>
            <a:r>
              <a:rPr lang="fa-IR" sz="2800" b="1" dirty="0" smtClean="0">
                <a:cs typeface="B Nazanin" pitchFamily="2" charset="-78"/>
              </a:rPr>
              <a:t>احساسات</a:t>
            </a:r>
            <a:r>
              <a:rPr lang="fa-IR" sz="2800" b="1" dirty="0">
                <a:cs typeface="B Nazanin" pitchFamily="2" charset="-78"/>
              </a:rPr>
              <a:t>، </a:t>
            </a:r>
            <a:r>
              <a:rPr lang="fa-IR" sz="2800" b="1" dirty="0" smtClean="0">
                <a:cs typeface="B Nazanin" pitchFamily="2" charset="-78"/>
              </a:rPr>
              <a:t>خواسته </a:t>
            </a:r>
            <a:r>
              <a:rPr lang="fa-IR" sz="2800" b="1" dirty="0">
                <a:cs typeface="B Nazanin" pitchFamily="2" charset="-78"/>
              </a:rPr>
              <a:t>ها و نیازهای خود را بیان </a:t>
            </a:r>
            <a:r>
              <a:rPr lang="fa-IR" sz="2800" b="1" dirty="0" smtClean="0">
                <a:cs typeface="B Nazanin" pitchFamily="2" charset="-78"/>
              </a:rPr>
              <a:t>می کنید</a:t>
            </a:r>
            <a:r>
              <a:rPr lang="fa-IR" sz="2800" b="1" dirty="0">
                <a:cs typeface="B Nazanin" pitchFamily="2" charset="-78"/>
              </a:rPr>
              <a:t>. بنابراین، </a:t>
            </a:r>
            <a:r>
              <a:rPr lang="fa-IR" sz="2800" b="1" dirty="0" smtClean="0">
                <a:cs typeface="B Nazanin" pitchFamily="2" charset="-78"/>
              </a:rPr>
              <a:t>آشنایی با </a:t>
            </a:r>
            <a:r>
              <a:rPr lang="fa-IR" sz="2800" b="1" dirty="0">
                <a:cs typeface="B Nazanin" pitchFamily="2" charset="-78"/>
              </a:rPr>
              <a:t>اصول </a:t>
            </a:r>
            <a:r>
              <a:rPr lang="fa-IR" sz="2800" b="1" dirty="0" smtClean="0">
                <a:cs typeface="B Nazanin" pitchFamily="2" charset="-78"/>
              </a:rPr>
              <a:t>درست </a:t>
            </a:r>
            <a:r>
              <a:rPr lang="fa-IR" sz="2800" b="1" dirty="0">
                <a:cs typeface="B Nazanin" pitchFamily="2" charset="-78"/>
              </a:rPr>
              <a:t>صحبت کردن، در بهتر </a:t>
            </a:r>
            <a:r>
              <a:rPr lang="fa-IR" sz="2800" b="1" dirty="0" smtClean="0">
                <a:cs typeface="B Nazanin" pitchFamily="2" charset="-78"/>
              </a:rPr>
              <a:t>شدن </a:t>
            </a:r>
            <a:r>
              <a:rPr lang="fa-IR" sz="2800" b="1" dirty="0">
                <a:cs typeface="B Nazanin" pitchFamily="2" charset="-78"/>
              </a:rPr>
              <a:t>روابط </a:t>
            </a:r>
            <a:r>
              <a:rPr lang="fa-IR" sz="2800" b="1" dirty="0" smtClean="0">
                <a:cs typeface="B Nazanin" pitchFamily="2" charset="-78"/>
              </a:rPr>
              <a:t>شما </a:t>
            </a:r>
            <a:r>
              <a:rPr lang="fa-IR" sz="2800" b="1" dirty="0">
                <a:cs typeface="B Nazanin" pitchFamily="2" charset="-78"/>
              </a:rPr>
              <a:t>نقش مهمی دارد و احتمال ایجاد </a:t>
            </a:r>
            <a:r>
              <a:rPr lang="fa-IR" sz="2800" b="1" dirty="0" smtClean="0">
                <a:cs typeface="B Nazanin" pitchFamily="2" charset="-78"/>
              </a:rPr>
              <a:t>سوءتفاهم ها</a:t>
            </a:r>
            <a:r>
              <a:rPr lang="fa-IR" sz="2800" b="1" dirty="0">
                <a:cs typeface="B Nazanin" pitchFamily="2" charset="-78"/>
              </a:rPr>
              <a:t>، </a:t>
            </a:r>
            <a:r>
              <a:rPr lang="fa-IR" sz="2800" b="1" dirty="0" smtClean="0">
                <a:cs typeface="B Nazanin" pitchFamily="2" charset="-78"/>
              </a:rPr>
              <a:t>رنجش،دلخوری </a:t>
            </a:r>
            <a:r>
              <a:rPr lang="fa-IR" sz="2800" b="1" dirty="0">
                <a:cs typeface="B Nazanin" pitchFamily="2" charset="-78"/>
              </a:rPr>
              <a:t>و حتی دعوا و درگیری را کم </a:t>
            </a:r>
            <a:r>
              <a:rPr lang="fa-IR" sz="2800" b="1" dirty="0" smtClean="0">
                <a:cs typeface="B Nazanin" pitchFamily="2" charset="-78"/>
              </a:rPr>
              <a:t>میکند.</a:t>
            </a:r>
            <a:endParaRPr lang="en-GB" sz="2800" b="1" dirty="0">
              <a:cs typeface="B Nazanin" pitchFamily="2" charset="-78"/>
            </a:endParaRPr>
          </a:p>
        </p:txBody>
      </p:sp>
      <p:sp>
        <p:nvSpPr>
          <p:cNvPr id="3" name="Title 2"/>
          <p:cNvSpPr>
            <a:spLocks noGrp="1"/>
          </p:cNvSpPr>
          <p:nvPr>
            <p:ph type="title"/>
          </p:nvPr>
        </p:nvSpPr>
        <p:spPr/>
        <p:txBody>
          <a:bodyPr/>
          <a:lstStyle/>
          <a:p>
            <a:pPr algn="ctr" rtl="1"/>
            <a:r>
              <a:rPr lang="fa-IR" dirty="0"/>
              <a:t>چطور درست صحبت کنیم؟</a:t>
            </a:r>
            <a:endParaRPr lang="en-GB" dirty="0"/>
          </a:p>
        </p:txBody>
      </p:sp>
      <p:pic>
        <p:nvPicPr>
          <p:cNvPr id="6146" name="Picture 2" descr="C:\Users\Eskandarifar\Desktop\images (1).jpg"/>
          <p:cNvPicPr>
            <a:picLocks noChangeAspect="1" noChangeArrowheads="1"/>
          </p:cNvPicPr>
          <p:nvPr/>
        </p:nvPicPr>
        <p:blipFill rotWithShape="1">
          <a:blip r:embed="rId2">
            <a:extLst>
              <a:ext uri="{28A0092B-C50C-407E-A947-70E740481C1C}">
                <a14:useLocalDpi xmlns:a14="http://schemas.microsoft.com/office/drawing/2010/main" val="0"/>
              </a:ext>
            </a:extLst>
          </a:blip>
          <a:srcRect b="19789"/>
          <a:stretch/>
        </p:blipFill>
        <p:spPr bwMode="auto">
          <a:xfrm>
            <a:off x="1219199" y="4114800"/>
            <a:ext cx="2971801"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31529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fa-IR" sz="2800" b="1" dirty="0" smtClean="0">
                <a:solidFill>
                  <a:srgbClr val="FF0000"/>
                </a:solidFill>
                <a:cs typeface="B Nazanin" pitchFamily="2" charset="-78"/>
              </a:rPr>
              <a:t>حرف بزنید : </a:t>
            </a:r>
            <a:r>
              <a:rPr lang="fa-IR" sz="2800" b="1" dirty="0" smtClean="0">
                <a:cs typeface="B Nazanin" pitchFamily="2" charset="-78"/>
              </a:rPr>
              <a:t>درباره</a:t>
            </a:r>
            <a:r>
              <a:rPr lang="fa-IR" sz="2800" b="1" dirty="0" smtClean="0">
                <a:solidFill>
                  <a:srgbClr val="FF0000"/>
                </a:solidFill>
                <a:cs typeface="B Nazanin" pitchFamily="2" charset="-78"/>
              </a:rPr>
              <a:t> </a:t>
            </a:r>
            <a:r>
              <a:rPr lang="fa-IR" sz="2800" b="1" dirty="0" smtClean="0">
                <a:cs typeface="B Nazanin" pitchFamily="2" charset="-78"/>
              </a:rPr>
              <a:t>احساسات</a:t>
            </a:r>
            <a:r>
              <a:rPr lang="fa-IR" sz="2800" b="1" dirty="0">
                <a:cs typeface="B Nazanin" pitchFamily="2" charset="-78"/>
              </a:rPr>
              <a:t>، </a:t>
            </a:r>
            <a:r>
              <a:rPr lang="fa-IR" sz="2800" b="1" dirty="0" smtClean="0">
                <a:cs typeface="B Nazanin" pitchFamily="2" charset="-78"/>
              </a:rPr>
              <a:t>نیاز ها</a:t>
            </a:r>
            <a:r>
              <a:rPr lang="fa-IR" sz="2800" b="1" dirty="0">
                <a:cs typeface="B Nazanin" pitchFamily="2" charset="-78"/>
              </a:rPr>
              <a:t>، </a:t>
            </a:r>
            <a:r>
              <a:rPr lang="fa-IR" sz="2800" b="1" dirty="0" smtClean="0">
                <a:cs typeface="B Nazanin" pitchFamily="2" charset="-78"/>
              </a:rPr>
              <a:t>تقاضاها </a:t>
            </a:r>
            <a:r>
              <a:rPr lang="fa-IR" sz="2800" b="1" dirty="0">
                <a:cs typeface="B Nazanin" pitchFamily="2" charset="-78"/>
              </a:rPr>
              <a:t>و </a:t>
            </a:r>
            <a:r>
              <a:rPr lang="fa-IR" sz="2800" b="1" dirty="0" smtClean="0">
                <a:cs typeface="B Nazanin" pitchFamily="2" charset="-78"/>
              </a:rPr>
              <a:t>حتی شکایتهای خود </a:t>
            </a:r>
            <a:r>
              <a:rPr lang="fa-IR" sz="2800" b="1" dirty="0">
                <a:cs typeface="B Nazanin" pitchFamily="2" charset="-78"/>
              </a:rPr>
              <a:t>حرف </a:t>
            </a:r>
            <a:r>
              <a:rPr lang="fa-IR" sz="2800" b="1" dirty="0" smtClean="0">
                <a:cs typeface="B Nazanin" pitchFamily="2" charset="-78"/>
              </a:rPr>
              <a:t>بزنید.</a:t>
            </a:r>
          </a:p>
          <a:p>
            <a:pPr algn="r" rtl="1"/>
            <a:endParaRPr lang="fa-IR" sz="2800" b="1" dirty="0" smtClean="0">
              <a:cs typeface="B Nazanin" pitchFamily="2" charset="-78"/>
            </a:endParaRPr>
          </a:p>
          <a:p>
            <a:pPr algn="r" rtl="1"/>
            <a:r>
              <a:rPr lang="fa-IR" sz="2800" b="1" dirty="0" smtClean="0">
                <a:solidFill>
                  <a:srgbClr val="FF0000"/>
                </a:solidFill>
                <a:cs typeface="B Nazanin" pitchFamily="2" charset="-78"/>
              </a:rPr>
              <a:t>با </a:t>
            </a:r>
            <a:r>
              <a:rPr lang="fa-IR" sz="2800" b="1" dirty="0">
                <a:solidFill>
                  <a:srgbClr val="FF0000"/>
                </a:solidFill>
                <a:cs typeface="B Nazanin" pitchFamily="2" charset="-78"/>
              </a:rPr>
              <a:t>صدای </a:t>
            </a:r>
            <a:r>
              <a:rPr lang="fa-IR" sz="2800" b="1" dirty="0" smtClean="0">
                <a:solidFill>
                  <a:srgbClr val="FF0000"/>
                </a:solidFill>
                <a:cs typeface="B Nazanin" pitchFamily="2" charset="-78"/>
              </a:rPr>
              <a:t>مناسب </a:t>
            </a:r>
            <a:r>
              <a:rPr lang="fa-IR" sz="2800" b="1" dirty="0">
                <a:solidFill>
                  <a:srgbClr val="FF0000"/>
                </a:solidFill>
                <a:cs typeface="B Nazanin" pitchFamily="2" charset="-78"/>
              </a:rPr>
              <a:t>صحبت </a:t>
            </a:r>
            <a:r>
              <a:rPr lang="fa-IR" sz="2800" b="1" dirty="0" smtClean="0">
                <a:solidFill>
                  <a:srgbClr val="FF0000"/>
                </a:solidFill>
                <a:cs typeface="B Nazanin" pitchFamily="2" charset="-78"/>
              </a:rPr>
              <a:t>کنید :</a:t>
            </a:r>
            <a:r>
              <a:rPr lang="fa-IR" sz="2800" b="1" dirty="0" smtClean="0">
                <a:cs typeface="B Nazanin" pitchFamily="2" charset="-78"/>
              </a:rPr>
              <a:t>اگر </a:t>
            </a:r>
            <a:r>
              <a:rPr lang="fa-IR" sz="2800" b="1" dirty="0">
                <a:cs typeface="B Nazanin" pitchFamily="2" charset="-78"/>
              </a:rPr>
              <a:t>خیلی </a:t>
            </a:r>
            <a:r>
              <a:rPr lang="fa-IR" sz="2800" b="1" dirty="0" smtClean="0">
                <a:cs typeface="B Nazanin" pitchFamily="2" charset="-78"/>
              </a:rPr>
              <a:t>آهسته </a:t>
            </a:r>
            <a:r>
              <a:rPr lang="fa-IR" sz="2800" b="1" dirty="0">
                <a:cs typeface="B Nazanin" pitchFamily="2" charset="-78"/>
              </a:rPr>
              <a:t>یا کند </a:t>
            </a:r>
            <a:r>
              <a:rPr lang="fa-IR" sz="2800" b="1" dirty="0" smtClean="0">
                <a:cs typeface="B Nazanin" pitchFamily="2" charset="-78"/>
              </a:rPr>
              <a:t>صحبت </a:t>
            </a:r>
            <a:r>
              <a:rPr lang="fa-IR" sz="2800" b="1" dirty="0">
                <a:cs typeface="B Nazanin" pitchFamily="2" charset="-78"/>
              </a:rPr>
              <a:t>کنید، دیگران به </a:t>
            </a:r>
            <a:r>
              <a:rPr lang="fa-IR" sz="2800" b="1" dirty="0" smtClean="0">
                <a:cs typeface="B Nazanin" pitchFamily="2" charset="-78"/>
              </a:rPr>
              <a:t>سختی می توانند متوجه حرف </a:t>
            </a:r>
            <a:r>
              <a:rPr lang="fa-IR" sz="2800" b="1" dirty="0">
                <a:cs typeface="B Nazanin" pitchFamily="2" charset="-78"/>
              </a:rPr>
              <a:t>های شما بشوند و یا ممکن است زود خسته شوند و دیگر گوش ندهند. از طرف دیگر، ا گر با صدای </a:t>
            </a:r>
            <a:r>
              <a:rPr lang="fa-IR" sz="2800" b="1" dirty="0" smtClean="0">
                <a:cs typeface="B Nazanin" pitchFamily="2" charset="-78"/>
              </a:rPr>
              <a:t>خیلی بلند </a:t>
            </a:r>
            <a:r>
              <a:rPr lang="fa-IR" sz="2800" b="1" dirty="0">
                <a:cs typeface="B Nazanin" pitchFamily="2" charset="-78"/>
              </a:rPr>
              <a:t>و یا تند تند صحبت کنید، ممکن است عصبی شوند و دیگر به حر فهای شما گوش </a:t>
            </a:r>
            <a:r>
              <a:rPr lang="fa-IR" sz="2800" b="1" dirty="0" smtClean="0">
                <a:cs typeface="B Nazanin" pitchFamily="2" charset="-78"/>
              </a:rPr>
              <a:t>ندهند.</a:t>
            </a:r>
          </a:p>
        </p:txBody>
      </p:sp>
      <p:sp>
        <p:nvSpPr>
          <p:cNvPr id="3" name="Title 2"/>
          <p:cNvSpPr>
            <a:spLocks noGrp="1"/>
          </p:cNvSpPr>
          <p:nvPr>
            <p:ph type="title"/>
          </p:nvPr>
        </p:nvSpPr>
        <p:spPr/>
        <p:txBody>
          <a:bodyPr>
            <a:normAutofit/>
          </a:bodyPr>
          <a:lstStyle/>
          <a:p>
            <a:pPr algn="ctr"/>
            <a:r>
              <a:rPr lang="fa-IR" sz="2800" dirty="0" smtClean="0">
                <a:cs typeface="B Titr" pitchFamily="2" charset="-78"/>
              </a:rPr>
              <a:t>ویژگی ها </a:t>
            </a:r>
            <a:r>
              <a:rPr lang="fa-IR" sz="2800" dirty="0">
                <a:cs typeface="B Titr" pitchFamily="2" charset="-78"/>
              </a:rPr>
              <a:t>و قواعد خوب صحبت کردن عبارتند از:</a:t>
            </a:r>
            <a:endParaRPr lang="en-GB" sz="2800" dirty="0">
              <a:cs typeface="B Titr" pitchFamily="2" charset="-78"/>
            </a:endParaRPr>
          </a:p>
        </p:txBody>
      </p:sp>
    </p:spTree>
    <p:extLst>
      <p:ext uri="{BB962C8B-B14F-4D97-AF65-F5344CB8AC3E}">
        <p14:creationId xmlns:p14="http://schemas.microsoft.com/office/powerpoint/2010/main" val="32417215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85800"/>
            <a:ext cx="8229600" cy="5321491"/>
          </a:xfrm>
        </p:spPr>
        <p:txBody>
          <a:bodyPr>
            <a:normAutofit/>
          </a:bodyPr>
          <a:lstStyle/>
          <a:p>
            <a:pPr algn="justLow" rtl="1"/>
            <a:r>
              <a:rPr lang="fa-IR" sz="2800" b="1" dirty="0">
                <a:solidFill>
                  <a:srgbClr val="FF0000"/>
                </a:solidFill>
                <a:cs typeface="B Nazanin" pitchFamily="2" charset="-78"/>
              </a:rPr>
              <a:t>واضح و روشن صحبت کنید:</a:t>
            </a:r>
            <a:r>
              <a:rPr lang="fa-IR" sz="2800" b="1" dirty="0">
                <a:cs typeface="B Nazanin" pitchFamily="2" charset="-78"/>
              </a:rPr>
              <a:t>حرف خود را به صورت </a:t>
            </a:r>
            <a:r>
              <a:rPr lang="fa-IR" sz="2800" b="1" dirty="0" smtClean="0">
                <a:cs typeface="B Nazanin" pitchFamily="2" charset="-78"/>
              </a:rPr>
              <a:t>روشن </a:t>
            </a:r>
            <a:r>
              <a:rPr lang="fa-IR" sz="2800" b="1" dirty="0">
                <a:cs typeface="B Nazanin" pitchFamily="2" charset="-78"/>
              </a:rPr>
              <a:t>و واضح بیان کنید و از </a:t>
            </a:r>
            <a:r>
              <a:rPr lang="fa-IR" sz="2800" b="1" dirty="0" smtClean="0">
                <a:cs typeface="B Nazanin" pitchFamily="2" charset="-78"/>
              </a:rPr>
              <a:t>کلمات </a:t>
            </a:r>
            <a:r>
              <a:rPr lang="fa-IR" sz="2800" b="1" dirty="0">
                <a:cs typeface="B Nazanin" pitchFamily="2" charset="-78"/>
              </a:rPr>
              <a:t>و جملات مبهم </a:t>
            </a:r>
            <a:r>
              <a:rPr lang="fa-IR" sz="2800" b="1" dirty="0" smtClean="0">
                <a:cs typeface="B Nazanin" pitchFamily="2" charset="-78"/>
              </a:rPr>
              <a:t>و دو </a:t>
            </a:r>
            <a:r>
              <a:rPr lang="fa-IR" sz="2800" b="1" dirty="0">
                <a:cs typeface="B Nazanin" pitchFamily="2" charset="-78"/>
              </a:rPr>
              <a:t>پهلو استفاده نکنید. مبهم حر </a:t>
            </a:r>
            <a:r>
              <a:rPr lang="fa-IR" sz="2800" b="1" dirty="0" smtClean="0">
                <a:cs typeface="B Nazanin" pitchFamily="2" charset="-78"/>
              </a:rPr>
              <a:t>ف زدن</a:t>
            </a:r>
            <a:r>
              <a:rPr lang="fa-IR" sz="2800" b="1" dirty="0">
                <a:cs typeface="B Nazanin" pitchFamily="2" charset="-78"/>
              </a:rPr>
              <a:t>، علاوه بر این که موجب م یشود طرف مقابل متوجه منظور شما </a:t>
            </a:r>
            <a:r>
              <a:rPr lang="fa-IR" sz="2800" b="1" dirty="0" smtClean="0">
                <a:cs typeface="B Nazanin" pitchFamily="2" charset="-78"/>
              </a:rPr>
              <a:t>نشود،احتمال </a:t>
            </a:r>
            <a:r>
              <a:rPr lang="fa-IR" sz="2800" b="1" dirty="0">
                <a:cs typeface="B Nazanin" pitchFamily="2" charset="-78"/>
              </a:rPr>
              <a:t>سوءتفاهم را هم زیاد </a:t>
            </a:r>
            <a:r>
              <a:rPr lang="fa-IR" sz="2800" b="1" dirty="0" smtClean="0">
                <a:cs typeface="B Nazanin" pitchFamily="2" charset="-78"/>
              </a:rPr>
              <a:t>می کند</a:t>
            </a:r>
            <a:r>
              <a:rPr lang="fa-IR" sz="2800" b="1" dirty="0">
                <a:cs typeface="B Nazanin" pitchFamily="2" charset="-78"/>
              </a:rPr>
              <a:t>.</a:t>
            </a:r>
          </a:p>
          <a:p>
            <a:pPr algn="r" rtl="1"/>
            <a:r>
              <a:rPr lang="fa-IR" sz="2800" b="1" dirty="0" smtClean="0">
                <a:solidFill>
                  <a:srgbClr val="FF0000"/>
                </a:solidFill>
                <a:cs typeface="B Nazanin" pitchFamily="2" charset="-78"/>
              </a:rPr>
              <a:t>از </a:t>
            </a:r>
            <a:r>
              <a:rPr lang="fa-IR" sz="2800" b="1" dirty="0">
                <a:solidFill>
                  <a:srgbClr val="FF0000"/>
                </a:solidFill>
                <a:cs typeface="B Nazanin" pitchFamily="2" charset="-78"/>
              </a:rPr>
              <a:t>این شاخه به آن شاخه </a:t>
            </a:r>
            <a:r>
              <a:rPr lang="fa-IR" sz="2800" b="1" dirty="0" smtClean="0">
                <a:solidFill>
                  <a:srgbClr val="FF0000"/>
                </a:solidFill>
                <a:cs typeface="B Nazanin" pitchFamily="2" charset="-78"/>
              </a:rPr>
              <a:t>نپرید:</a:t>
            </a:r>
            <a:r>
              <a:rPr lang="fa-IR" sz="2800" b="1" dirty="0" smtClean="0">
                <a:cs typeface="B Nazanin" pitchFamily="2" charset="-78"/>
              </a:rPr>
              <a:t> </a:t>
            </a:r>
            <a:r>
              <a:rPr lang="fa-IR" sz="2800" b="1" dirty="0">
                <a:cs typeface="B Nazanin" pitchFamily="2" charset="-78"/>
              </a:rPr>
              <a:t>سعی کنید هر بار فقط روی یک موضوع تمرکز کنید و پرا </a:t>
            </a:r>
            <a:r>
              <a:rPr lang="fa-IR" sz="2800" b="1" dirty="0" smtClean="0">
                <a:cs typeface="B Nazanin" pitchFamily="2" charset="-78"/>
              </a:rPr>
              <a:t>کنده گویی </a:t>
            </a:r>
            <a:r>
              <a:rPr lang="fa-IR" sz="2800" b="1" dirty="0">
                <a:cs typeface="B Nazanin" pitchFamily="2" charset="-78"/>
              </a:rPr>
              <a:t>نکنید. این کار، گو </a:t>
            </a:r>
            <a:r>
              <a:rPr lang="fa-IR" sz="2800" b="1" dirty="0" smtClean="0">
                <a:cs typeface="B Nazanin" pitchFamily="2" charset="-78"/>
              </a:rPr>
              <a:t>ش دادن </a:t>
            </a:r>
            <a:r>
              <a:rPr lang="fa-IR" sz="2800" b="1" dirty="0">
                <a:cs typeface="B Nazanin" pitchFamily="2" charset="-78"/>
              </a:rPr>
              <a:t>به حر </a:t>
            </a:r>
            <a:r>
              <a:rPr lang="fa-IR" sz="2800" b="1" dirty="0" smtClean="0">
                <a:cs typeface="B Nazanin" pitchFamily="2" charset="-78"/>
              </a:rPr>
              <a:t>فهای شما </a:t>
            </a:r>
            <a:r>
              <a:rPr lang="fa-IR" sz="2800" b="1" dirty="0">
                <a:cs typeface="B Nazanin" pitchFamily="2" charset="-78"/>
              </a:rPr>
              <a:t>را </a:t>
            </a:r>
            <a:r>
              <a:rPr lang="fa-IR" sz="2800" b="1" dirty="0" smtClean="0">
                <a:cs typeface="B Nazanin" pitchFamily="2" charset="-78"/>
              </a:rPr>
              <a:t>راحت تر می کند</a:t>
            </a:r>
            <a:r>
              <a:rPr lang="fa-IR" sz="2800" b="1" dirty="0">
                <a:cs typeface="B Nazanin" pitchFamily="2" charset="-78"/>
              </a:rPr>
              <a:t>.</a:t>
            </a:r>
          </a:p>
          <a:p>
            <a:endParaRPr lang="en-GB" dirty="0"/>
          </a:p>
        </p:txBody>
      </p:sp>
    </p:spTree>
    <p:extLst>
      <p:ext uri="{BB962C8B-B14F-4D97-AF65-F5344CB8AC3E}">
        <p14:creationId xmlns:p14="http://schemas.microsoft.com/office/powerpoint/2010/main" val="35954296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85800"/>
            <a:ext cx="8229600" cy="5321491"/>
          </a:xfrm>
        </p:spPr>
        <p:txBody>
          <a:bodyPr/>
          <a:lstStyle/>
          <a:p>
            <a:pPr algn="justLow" rtl="1"/>
            <a:r>
              <a:rPr lang="fa-IR" sz="2800" b="1" dirty="0">
                <a:solidFill>
                  <a:srgbClr val="FF0000"/>
                </a:solidFill>
                <a:cs typeface="B Nazanin" pitchFamily="2" charset="-78"/>
              </a:rPr>
              <a:t>متکلم وحده نباشید:</a:t>
            </a:r>
            <a:r>
              <a:rPr lang="fa-IR" sz="2800" b="1" dirty="0">
                <a:cs typeface="B Nazanin" pitchFamily="2" charset="-78"/>
              </a:rPr>
              <a:t>وقتی صحبت </a:t>
            </a:r>
            <a:r>
              <a:rPr lang="fa-IR" sz="2800" b="1" dirty="0" smtClean="0">
                <a:cs typeface="B Nazanin" pitchFamily="2" charset="-78"/>
              </a:rPr>
              <a:t>می کنید</a:t>
            </a:r>
            <a:r>
              <a:rPr lang="fa-IR" sz="2800" b="1" dirty="0">
                <a:cs typeface="B Nazanin" pitchFamily="2" charset="-78"/>
              </a:rPr>
              <a:t>، به دیگران هم فرصت </a:t>
            </a:r>
            <a:r>
              <a:rPr lang="fa-IR" sz="2800" b="1" dirty="0" smtClean="0">
                <a:cs typeface="B Nazanin" pitchFamily="2" charset="-78"/>
              </a:rPr>
              <a:t>حرف زدن </a:t>
            </a:r>
            <a:r>
              <a:rPr lang="fa-IR" sz="2800" b="1" dirty="0">
                <a:cs typeface="B Nazanin" pitchFamily="2" charset="-78"/>
              </a:rPr>
              <a:t>بدهید. یک ارتباط خوب </a:t>
            </a:r>
            <a:r>
              <a:rPr lang="fa-IR" sz="2800" b="1" dirty="0" smtClean="0">
                <a:cs typeface="B Nazanin" pitchFamily="2" charset="-78"/>
              </a:rPr>
              <a:t>شامل به نوبت صحبت کردن </a:t>
            </a:r>
            <a:r>
              <a:rPr lang="fa-IR" sz="2800" b="1" dirty="0">
                <a:cs typeface="B Nazanin" pitchFamily="2" charset="-78"/>
              </a:rPr>
              <a:t>و گو </a:t>
            </a:r>
            <a:r>
              <a:rPr lang="fa-IR" sz="2800" b="1" dirty="0" smtClean="0">
                <a:cs typeface="B Nazanin" pitchFamily="2" charset="-78"/>
              </a:rPr>
              <a:t>ش دادن است.</a:t>
            </a:r>
          </a:p>
          <a:p>
            <a:pPr algn="r" rtl="1"/>
            <a:endParaRPr lang="fa-IR" sz="2800" dirty="0">
              <a:solidFill>
                <a:srgbClr val="FF0000"/>
              </a:solidFill>
              <a:cs typeface="B Nazanin" pitchFamily="2" charset="-78"/>
            </a:endParaRPr>
          </a:p>
          <a:p>
            <a:pPr algn="r" rtl="1"/>
            <a:r>
              <a:rPr lang="fa-IR" sz="2800" b="1" dirty="0">
                <a:solidFill>
                  <a:srgbClr val="FF0000"/>
                </a:solidFill>
                <a:cs typeface="B Nazanin" pitchFamily="2" charset="-78"/>
              </a:rPr>
              <a:t>از کلمات مسموم استفاده </a:t>
            </a:r>
            <a:r>
              <a:rPr lang="fa-IR" sz="2800" b="1" dirty="0" smtClean="0">
                <a:solidFill>
                  <a:srgbClr val="FF0000"/>
                </a:solidFill>
                <a:cs typeface="B Nazanin" pitchFamily="2" charset="-78"/>
              </a:rPr>
              <a:t>نکنید:</a:t>
            </a:r>
            <a:r>
              <a:rPr lang="fa-IR" sz="2800" b="1" dirty="0" smtClean="0">
                <a:cs typeface="B Nazanin" pitchFamily="2" charset="-78"/>
              </a:rPr>
              <a:t>کلمات </a:t>
            </a:r>
            <a:r>
              <a:rPr lang="fa-IR" sz="2800" b="1" dirty="0">
                <a:cs typeface="B Nazanin" pitchFamily="2" charset="-78"/>
              </a:rPr>
              <a:t>مسموم، همان زخم زبان است که درد آن بیشتر از زخم شمشیر </a:t>
            </a:r>
            <a:r>
              <a:rPr lang="fa-IR" sz="2800" b="1" dirty="0" smtClean="0">
                <a:cs typeface="B Nazanin" pitchFamily="2" charset="-78"/>
              </a:rPr>
              <a:t>است و شامل </a:t>
            </a:r>
            <a:r>
              <a:rPr lang="fa-IR" sz="2800" b="1" dirty="0">
                <a:cs typeface="B Nazanin" pitchFamily="2" charset="-78"/>
              </a:rPr>
              <a:t>سرزنش، توهین، تحقیر ، تهدید ، </a:t>
            </a:r>
            <a:r>
              <a:rPr lang="fa-IR" sz="2800" b="1" dirty="0" smtClean="0">
                <a:cs typeface="B Nazanin" pitchFamily="2" charset="-78"/>
              </a:rPr>
              <a:t>تهمت زدن </a:t>
            </a:r>
            <a:r>
              <a:rPr lang="fa-IR" sz="2800" b="1" dirty="0">
                <a:cs typeface="B Nazanin" pitchFamily="2" charset="-78"/>
              </a:rPr>
              <a:t>و </a:t>
            </a:r>
            <a:r>
              <a:rPr lang="fa-IR" sz="2800" b="1" dirty="0" smtClean="0">
                <a:cs typeface="B Nazanin" pitchFamily="2" charset="-78"/>
              </a:rPr>
              <a:t>مقایسه های </a:t>
            </a:r>
            <a:r>
              <a:rPr lang="fa-IR" sz="2800" b="1" dirty="0">
                <a:cs typeface="B Nazanin" pitchFamily="2" charset="-78"/>
              </a:rPr>
              <a:t>منفی است. در واقع، </a:t>
            </a:r>
            <a:r>
              <a:rPr lang="fa-IR" sz="2800" b="1" dirty="0" smtClean="0">
                <a:cs typeface="B Nazanin" pitchFamily="2" charset="-78"/>
              </a:rPr>
              <a:t>اینها </a:t>
            </a:r>
            <a:r>
              <a:rPr lang="fa-IR" sz="2800" b="1" dirty="0">
                <a:cs typeface="B Nazanin" pitchFamily="2" charset="-78"/>
              </a:rPr>
              <a:t>کلماتی </a:t>
            </a:r>
            <a:r>
              <a:rPr lang="fa-IR" sz="2800" b="1" dirty="0" smtClean="0">
                <a:cs typeface="B Nazanin" pitchFamily="2" charset="-78"/>
              </a:rPr>
              <a:t>هستند که </a:t>
            </a:r>
            <a:r>
              <a:rPr lang="fa-IR" sz="2800" b="1" dirty="0">
                <a:cs typeface="B Nazanin" pitchFamily="2" charset="-78"/>
              </a:rPr>
              <a:t>با آن به </a:t>
            </a:r>
            <a:r>
              <a:rPr lang="fa-IR" sz="2800" b="1" dirty="0" smtClean="0">
                <a:cs typeface="B Nazanin" pitchFamily="2" charset="-78"/>
              </a:rPr>
              <a:t>شخصیت </a:t>
            </a:r>
            <a:r>
              <a:rPr lang="fa-IR" sz="2800" b="1" dirty="0">
                <a:cs typeface="B Nazanin" pitchFamily="2" charset="-78"/>
              </a:rPr>
              <a:t>دیگران حمله </a:t>
            </a:r>
            <a:r>
              <a:rPr lang="fa-IR" sz="2800" b="1" dirty="0" smtClean="0">
                <a:cs typeface="B Nazanin" pitchFamily="2" charset="-78"/>
              </a:rPr>
              <a:t>می کنیم.</a:t>
            </a:r>
          </a:p>
        </p:txBody>
      </p:sp>
    </p:spTree>
    <p:extLst>
      <p:ext uri="{BB962C8B-B14F-4D97-AF65-F5344CB8AC3E}">
        <p14:creationId xmlns:p14="http://schemas.microsoft.com/office/powerpoint/2010/main" val="8285286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حالت تنش بدن و ذهن در واکنش به حوادثی که در زندگی اتفاق می افتد.</a:t>
            </a:r>
          </a:p>
          <a:p>
            <a:pPr algn="just">
              <a:lnSpc>
                <a:spcPct val="150000"/>
              </a:lnSpc>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برخی حوادث کوچک و جزئی است و تنش زیادی در ما ایجاد نمی کند.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برخی حوادث مانند مرگ یا بیماری سخت اعضای خانواده، باعث تنش و اضطراب  زیادی می شود. </a:t>
            </a:r>
          </a:p>
          <a:p>
            <a:pPr lvl="0" algn="just">
              <a:lnSpc>
                <a:spcPct val="150000"/>
              </a:lnSpc>
              <a:buClr>
                <a:srgbClr val="94C600"/>
              </a:buClr>
            </a:pPr>
            <a:r>
              <a:rPr lang="fa-IR" sz="2000" b="1" dirty="0" smtClean="0">
                <a:solidFill>
                  <a:srgbClr val="FF0000"/>
                </a:solidFill>
                <a:effectLst>
                  <a:outerShdw blurRad="31750" dist="25400" dir="5400000" algn="tl" rotWithShape="0">
                    <a:srgbClr val="000000">
                      <a:alpha val="25000"/>
                    </a:srgbClr>
                  </a:outerShdw>
                </a:effectLst>
                <a:cs typeface="B Nazanin" pitchFamily="2" charset="-78"/>
              </a:rPr>
              <a:t>انواعی از فشار های روانی در دوران سالمندی: </a:t>
            </a:r>
            <a:endParaRPr lang="fa-IR" sz="2000" b="1" dirty="0">
              <a:solidFill>
                <a:srgbClr val="FF0000"/>
              </a:solidFill>
              <a:effectLst>
                <a:outerShdw blurRad="31750" dist="25400" dir="5400000" algn="tl" rotWithShape="0">
                  <a:srgbClr val="000000">
                    <a:alpha val="25000"/>
                  </a:srgbClr>
                </a:outerShdw>
              </a:effectLst>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بازنشستگی، کاهش درآمد، مرگ اقوام، نزدیکان و دوستان صمیمی، کاهش توانایی ها و قوای جسمانی و بروز بیماری های مزمن و ناتوان کننده.</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5</a:t>
            </a:fld>
            <a:endParaRPr lang="fa-IR">
              <a:solidFill>
                <a:prstClr val="black"/>
              </a:solidFill>
            </a:endParaRPr>
          </a:p>
        </p:txBody>
      </p:sp>
      <p:sp>
        <p:nvSpPr>
          <p:cNvPr id="6" name="Title 5"/>
          <p:cNvSpPr>
            <a:spLocks noGrp="1"/>
          </p:cNvSpPr>
          <p:nvPr>
            <p:ph type="title"/>
          </p:nvPr>
        </p:nvSpPr>
        <p:spPr/>
        <p:txBody>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فشار روانی( استرس) چیست؟ </a:t>
            </a:r>
            <a:endParaRPr lang="fa-IR" dirty="0"/>
          </a:p>
        </p:txBody>
      </p:sp>
    </p:spTree>
    <p:extLst>
      <p:ext uri="{BB962C8B-B14F-4D97-AF65-F5344CB8AC3E}">
        <p14:creationId xmlns:p14="http://schemas.microsoft.com/office/powerpoint/2010/main" val="2513951221"/>
      </p:ext>
    </p:extLst>
  </p:cSld>
  <p:clrMapOvr>
    <a:masterClrMapping/>
  </p:clrMapOvr>
  <p:transition spd="med">
    <p:wedg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57200"/>
            <a:ext cx="8229600" cy="5550091"/>
          </a:xfrm>
        </p:spPr>
        <p:txBody>
          <a:bodyPr/>
          <a:lstStyle/>
          <a:p>
            <a:pPr algn="justLow" rtl="1"/>
            <a:r>
              <a:rPr lang="fa-IR" sz="2800" b="1" dirty="0">
                <a:solidFill>
                  <a:srgbClr val="FF0000"/>
                </a:solidFill>
                <a:cs typeface="B Nazanin" pitchFamily="2" charset="-78"/>
              </a:rPr>
              <a:t>زمان و مکان مناسبی را برای صحبت کردن انتخاب </a:t>
            </a:r>
            <a:r>
              <a:rPr lang="fa-IR" sz="2800" b="1" dirty="0" smtClean="0">
                <a:solidFill>
                  <a:srgbClr val="FF0000"/>
                </a:solidFill>
                <a:cs typeface="B Nazanin" pitchFamily="2" charset="-78"/>
              </a:rPr>
              <a:t>کنید</a:t>
            </a:r>
            <a:r>
              <a:rPr lang="fa-IR" sz="2800" b="1" dirty="0">
                <a:solidFill>
                  <a:srgbClr val="FF0000"/>
                </a:solidFill>
                <a:cs typeface="B Nazanin" pitchFamily="2" charset="-78"/>
              </a:rPr>
              <a:t>:</a:t>
            </a:r>
          </a:p>
          <a:p>
            <a:pPr algn="justLow" rtl="1"/>
            <a:r>
              <a:rPr lang="fa-IR" sz="2800" b="1" dirty="0">
                <a:cs typeface="B Nazanin" pitchFamily="2" charset="-78"/>
              </a:rPr>
              <a:t>ا گر </a:t>
            </a:r>
            <a:r>
              <a:rPr lang="fa-IR" sz="2800" b="1" dirty="0" smtClean="0">
                <a:cs typeface="B Nazanin" pitchFamily="2" charset="-78"/>
              </a:rPr>
              <a:t>می خواهید </a:t>
            </a:r>
            <a:r>
              <a:rPr lang="fa-IR" sz="2800" b="1" dirty="0">
                <a:cs typeface="B Nazanin" pitchFamily="2" charset="-78"/>
              </a:rPr>
              <a:t>درباره موضوع مهمی صحبت کنید</a:t>
            </a:r>
            <a:r>
              <a:rPr lang="fa-IR" sz="2800" b="1" dirty="0" smtClean="0">
                <a:cs typeface="B Nazanin" pitchFamily="2" charset="-78"/>
              </a:rPr>
              <a:t>، حتماً زمان </a:t>
            </a:r>
            <a:r>
              <a:rPr lang="fa-IR" sz="2800" b="1" dirty="0">
                <a:cs typeface="B Nazanin" pitchFamily="2" charset="-78"/>
              </a:rPr>
              <a:t>و </a:t>
            </a:r>
            <a:r>
              <a:rPr lang="fa-IR" sz="2800" b="1" dirty="0" smtClean="0">
                <a:cs typeface="B Nazanin" pitchFamily="2" charset="-78"/>
              </a:rPr>
              <a:t>جایی </a:t>
            </a:r>
            <a:r>
              <a:rPr lang="fa-IR" sz="2800" b="1" dirty="0">
                <a:cs typeface="B Nazanin" pitchFamily="2" charset="-78"/>
              </a:rPr>
              <a:t>را برای </a:t>
            </a:r>
            <a:r>
              <a:rPr lang="fa-IR" sz="2800" b="1" dirty="0" smtClean="0">
                <a:cs typeface="B Nazanin" pitchFamily="2" charset="-78"/>
              </a:rPr>
              <a:t>این </a:t>
            </a:r>
            <a:r>
              <a:rPr lang="fa-IR" sz="2800" b="1" dirty="0">
                <a:cs typeface="B Nazanin" pitchFamily="2" charset="-78"/>
              </a:rPr>
              <a:t>کار انتخاب </a:t>
            </a:r>
            <a:r>
              <a:rPr lang="fa-IR" sz="2800" b="1" dirty="0" smtClean="0">
                <a:cs typeface="B Nazanin" pitchFamily="2" charset="-78"/>
              </a:rPr>
              <a:t>کنید </a:t>
            </a:r>
            <a:r>
              <a:rPr lang="fa-IR" sz="2800" b="1" dirty="0">
                <a:cs typeface="B Nazanin" pitchFamily="2" charset="-78"/>
              </a:rPr>
              <a:t>که طرف </a:t>
            </a:r>
            <a:r>
              <a:rPr lang="fa-IR" sz="2800" b="1" dirty="0" smtClean="0">
                <a:cs typeface="B Nazanin" pitchFamily="2" charset="-78"/>
              </a:rPr>
              <a:t>مقابل </a:t>
            </a:r>
            <a:r>
              <a:rPr lang="fa-IR" sz="2800" b="1" dirty="0">
                <a:cs typeface="B Nazanin" pitchFamily="2" charset="-78"/>
              </a:rPr>
              <a:t>آمادگی و </a:t>
            </a:r>
            <a:r>
              <a:rPr lang="fa-IR" sz="2800" b="1" dirty="0" smtClean="0">
                <a:cs typeface="B Nazanin" pitchFamily="2" charset="-78"/>
              </a:rPr>
              <a:t>شرایط </a:t>
            </a:r>
            <a:r>
              <a:rPr lang="fa-IR" sz="2800" b="1" dirty="0">
                <a:cs typeface="B Nazanin" pitchFamily="2" charset="-78"/>
              </a:rPr>
              <a:t>لازم برای </a:t>
            </a:r>
            <a:r>
              <a:rPr lang="fa-IR" sz="2800" b="1" dirty="0" smtClean="0">
                <a:cs typeface="B Nazanin" pitchFamily="2" charset="-78"/>
              </a:rPr>
              <a:t>گو ش دادن به حر </a:t>
            </a:r>
            <a:r>
              <a:rPr lang="fa-IR" sz="2800" b="1" dirty="0">
                <a:cs typeface="B Nazanin" pitchFamily="2" charset="-78"/>
              </a:rPr>
              <a:t>فهای شما را داشته باشد.</a:t>
            </a:r>
            <a:endParaRPr lang="en-GB" sz="2800" b="1" dirty="0">
              <a:cs typeface="B Nazanin" pitchFamily="2" charset="-78"/>
            </a:endParaRPr>
          </a:p>
        </p:txBody>
      </p:sp>
      <p:pic>
        <p:nvPicPr>
          <p:cNvPr id="5122" name="Picture 2" descr="C:\Users\Eskandarifar\Desktop\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330" y="3429000"/>
            <a:ext cx="3124200"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491157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79712" y="980729"/>
            <a:ext cx="6707088" cy="5426580"/>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یکی از مهارت های ارتباط اثر بخش خوب گوش دادن است. </a:t>
            </a:r>
          </a:p>
          <a:p>
            <a:pPr algn="just">
              <a:lnSpc>
                <a:spcPct val="150000"/>
              </a:lnSpc>
              <a:buFont typeface="Arial" panose="020B0604020202020204" pitchFamily="34" charset="0"/>
              <a:buChar char="•"/>
            </a:pPr>
            <a:r>
              <a:rPr lang="fa-IR" sz="2400" b="1" dirty="0" smtClean="0">
                <a:solidFill>
                  <a:srgbClr val="7030A0"/>
                </a:solidFill>
                <a:effectLst>
                  <a:outerShdw blurRad="31750" dist="25400" dir="5400000" algn="tl" rotWithShape="0">
                    <a:srgbClr val="000000">
                      <a:alpha val="25000"/>
                    </a:srgbClr>
                  </a:outerShdw>
                </a:effectLst>
                <a:latin typeface="+mj-lt"/>
                <a:ea typeface="+mj-ea"/>
                <a:cs typeface="B Nazanin" pitchFamily="2" charset="-78"/>
              </a:rPr>
              <a:t>برای یادگیری گوش دهید:</a:t>
            </a:r>
          </a:p>
          <a:p>
            <a:pPr algn="just">
              <a:lnSpc>
                <a:spcPct val="150000"/>
              </a:lnSpc>
              <a:buFont typeface="Wingdings" panose="05000000000000000000" pitchFamily="2" charset="2"/>
              <a:buChar char="q"/>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توجه به نحوه گوش دادن خود در زمانی که با دیگران اختلاف پیدا می کنیم.</a:t>
            </a:r>
          </a:p>
          <a:p>
            <a:pPr algn="just">
              <a:lnSpc>
                <a:spcPct val="150000"/>
              </a:lnSpc>
              <a:buFont typeface="Wingdings" panose="05000000000000000000" pitchFamily="2" charset="2"/>
              <a:buChar char="ü"/>
            </a:pPr>
            <a:r>
              <a:rPr lang="fa-IR" sz="19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زمان اختلاف با دیگران به چه قسمت هایی از حرف دیگران گوش می دهید؟</a:t>
            </a:r>
          </a:p>
          <a:p>
            <a:pPr algn="just">
              <a:lnSpc>
                <a:spcPct val="150000"/>
              </a:lnSpc>
              <a:buFont typeface="Wingdings" panose="05000000000000000000" pitchFamily="2" charset="2"/>
              <a:buChar char="ü"/>
            </a:pPr>
            <a:r>
              <a:rPr lang="fa-IR" sz="19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دقت در گوش دادن برای پیدا کردن اشتباهات دیگران</a:t>
            </a:r>
          </a:p>
          <a:p>
            <a:pPr algn="just">
              <a:lnSpc>
                <a:spcPct val="150000"/>
              </a:lnSpc>
              <a:buFont typeface="Wingdings" panose="05000000000000000000" pitchFamily="2" charset="2"/>
              <a:buChar char="ü"/>
            </a:pPr>
            <a:r>
              <a:rPr lang="fa-IR" sz="19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دقت به حرف های طرف مقابل برای اینکه ببینیم چه قضاوتی در موردمان می کنند.</a:t>
            </a:r>
          </a:p>
        </p:txBody>
      </p:sp>
      <p:sp>
        <p:nvSpPr>
          <p:cNvPr id="3" name="Date Placeholder 2"/>
          <p:cNvSpPr>
            <a:spLocks noGrp="1"/>
          </p:cNvSpPr>
          <p:nvPr>
            <p:ph type="dt" sz="half" idx="10"/>
          </p:nvPr>
        </p:nvSpPr>
        <p:spPr>
          <a:xfrm>
            <a:off x="7668344" y="6407944"/>
            <a:ext cx="978928" cy="365760"/>
          </a:xfrm>
        </p:spPr>
        <p:txBody>
          <a:bodyPr/>
          <a:lstStyle/>
          <a:p>
            <a:fld id="{336FEB27-DE34-47B8-8B6C-4DE3265E6936}"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51</a:t>
            </a:fld>
            <a:endParaRPr lang="fa-IR">
              <a:solidFill>
                <a:prstClr val="black"/>
              </a:solidFill>
            </a:endParaRPr>
          </a:p>
        </p:txBody>
      </p:sp>
      <p:sp>
        <p:nvSpPr>
          <p:cNvPr id="6" name="Title 5"/>
          <p:cNvSpPr>
            <a:spLocks noGrp="1"/>
          </p:cNvSpPr>
          <p:nvPr>
            <p:ph type="title"/>
          </p:nvPr>
        </p:nvSpPr>
        <p:spPr>
          <a:xfrm>
            <a:off x="4211960" y="274638"/>
            <a:ext cx="4474840" cy="562074"/>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مهارت ارتباط اثربخش:</a:t>
            </a:r>
            <a:endPar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0"/>
            <a:ext cx="1872208" cy="190500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3933056"/>
            <a:ext cx="1835696" cy="1944216"/>
          </a:xfrm>
          <a:prstGeom prst="rect">
            <a:avLst/>
          </a:prstGeom>
        </p:spPr>
      </p:pic>
    </p:spTree>
    <p:extLst>
      <p:ext uri="{BB962C8B-B14F-4D97-AF65-F5344CB8AC3E}">
        <p14:creationId xmlns:p14="http://schemas.microsoft.com/office/powerpoint/2010/main" val="3745720751"/>
      </p:ext>
    </p:extLst>
  </p:cSld>
  <p:clrMapOvr>
    <a:masterClrMapping/>
  </p:clrMapOvr>
  <p:transition spd="med">
    <p:wedg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72008"/>
          </a:xfrm>
        </p:spPr>
        <p:txBody>
          <a:bodyPr>
            <a:normAutofit fontScale="92500" lnSpcReduction="10000"/>
          </a:bodyPr>
          <a:lstStyle/>
          <a:p>
            <a:pPr algn="just">
              <a:lnSpc>
                <a:spcPct val="150000"/>
              </a:lnSpc>
              <a:buFont typeface="Arial" panose="020B0604020202020204" pitchFamily="34" charset="0"/>
              <a:buChar char="•"/>
            </a:pPr>
            <a:r>
              <a:rPr lang="fa-IR" sz="2400" b="1" dirty="0" smtClean="0">
                <a:solidFill>
                  <a:srgbClr val="7030A0"/>
                </a:solidFill>
                <a:effectLst>
                  <a:outerShdw blurRad="31750" dist="25400" dir="5400000" algn="tl" rotWithShape="0">
                    <a:srgbClr val="000000">
                      <a:alpha val="25000"/>
                    </a:srgbClr>
                  </a:outerShdw>
                </a:effectLst>
                <a:latin typeface="+mj-lt"/>
                <a:ea typeface="+mj-ea"/>
                <a:cs typeface="B Nazanin" pitchFamily="2" charset="-78"/>
              </a:rPr>
              <a:t>به احساسات هم توجه کنید:</a:t>
            </a:r>
          </a:p>
          <a:p>
            <a:pPr algn="just">
              <a:lnSpc>
                <a:spcPct val="150000"/>
              </a:lnSpc>
            </a:pP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زمان گوش دادن به صحبت های طرف مقابل به احساسات او مثل شادی، دلخوری و...توجه کنید و عکس العمل نشان دهید.</a:t>
            </a:r>
          </a:p>
          <a:p>
            <a:pPr marL="109728" indent="0" algn="just">
              <a:lnSpc>
                <a:spcPct val="150000"/>
              </a:lnSpc>
              <a:buNone/>
            </a:pPr>
            <a:endPar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buFont typeface="Wingdings" panose="05000000000000000000" pitchFamily="2" charset="2"/>
              <a:buChar char="§"/>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چگونه از زبان بدن خوب استفاده کنیم؟</a:t>
            </a:r>
          </a:p>
          <a:p>
            <a:pPr algn="just">
              <a:lnSpc>
                <a:spcPct val="150000"/>
              </a:lnSpc>
              <a:buFont typeface="Wingdings" panose="05000000000000000000" pitchFamily="2" charset="2"/>
              <a:buChar char="ü"/>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زبان بدن خود با حرکت صورت، حرکات بدن و رفتارخود با هم ارتباط </a:t>
            </a:r>
          </a:p>
          <a:p>
            <a:pPr marL="109728" indent="0" algn="just">
              <a:lnSpc>
                <a:spcPct val="150000"/>
              </a:lnSpc>
              <a:buNone/>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برقرار کنیم.</a:t>
            </a:r>
          </a:p>
          <a:p>
            <a:pPr algn="just">
              <a:lnSpc>
                <a:spcPct val="150000"/>
              </a:lnSpc>
              <a:buFont typeface="Wingdings" panose="05000000000000000000" pitchFamily="2" charset="2"/>
              <a:buChar char="§"/>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انواع زبان بدن:</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فاصله افراداز هم</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لمس کردن دیگران</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تماس چشمی</a:t>
            </a:r>
          </a:p>
          <a:p>
            <a:pPr marL="109728" indent="0" algn="just">
              <a:lnSpc>
                <a:spcPct val="150000"/>
              </a:lnSpc>
              <a:buNone/>
            </a:pPr>
            <a:endPar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52</a:t>
            </a:fld>
            <a:endParaRPr lang="fa-IR">
              <a:solidFill>
                <a:prstClr val="black"/>
              </a:solidFill>
            </a:endParaRPr>
          </a:p>
        </p:txBody>
      </p:sp>
      <p:sp>
        <p:nvSpPr>
          <p:cNvPr id="8" name="Title 5"/>
          <p:cNvSpPr>
            <a:spLocks noGrp="1"/>
          </p:cNvSpPr>
          <p:nvPr>
            <p:ph type="title"/>
          </p:nvPr>
        </p:nvSpPr>
        <p:spPr/>
        <p:txBody>
          <a:bodyPr>
            <a:normAutofit/>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مهارت ارتباط اثربخش:</a:t>
            </a:r>
            <a:endPar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925" y="2492896"/>
            <a:ext cx="1979712" cy="1608138"/>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8" y="4661613"/>
            <a:ext cx="1838325" cy="1670298"/>
          </a:xfrm>
          <a:prstGeom prst="rect">
            <a:avLst/>
          </a:prstGeom>
        </p:spPr>
      </p:pic>
    </p:spTree>
    <p:extLst>
      <p:ext uri="{BB962C8B-B14F-4D97-AF65-F5344CB8AC3E}">
        <p14:creationId xmlns:p14="http://schemas.microsoft.com/office/powerpoint/2010/main" val="307237564"/>
      </p:ext>
    </p:extLst>
  </p:cSld>
  <p:clrMapOvr>
    <a:masterClrMapping/>
  </p:clrMapOvr>
  <p:transition spd="med">
    <p:wedg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755984"/>
          </a:xfrm>
        </p:spPr>
        <p:txBody>
          <a:bodyPr>
            <a:normAutofit/>
          </a:bodyPr>
          <a:lstStyle/>
          <a:p>
            <a:pPr algn="just">
              <a:lnSpc>
                <a:spcPct val="150000"/>
              </a:lnSpc>
              <a:buFont typeface="Wingdings" panose="05000000000000000000" pitchFamily="2" charset="2"/>
              <a:buChar char="§"/>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انواع زبان بدن:</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حالت صورت</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وضعیت بدن</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آهنگ، بلندی و سرعت کلام</a:t>
            </a:r>
          </a:p>
          <a:p>
            <a:pPr marL="109728" indent="0" algn="just">
              <a:lnSpc>
                <a:spcPct val="150000"/>
              </a:lnSpc>
              <a:buNone/>
            </a:pPr>
            <a:endPar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53</a:t>
            </a:fld>
            <a:endParaRPr lang="fa-IR">
              <a:solidFill>
                <a:prstClr val="black"/>
              </a:solidFill>
            </a:endParaRPr>
          </a:p>
        </p:txBody>
      </p:sp>
      <p:sp>
        <p:nvSpPr>
          <p:cNvPr id="8" name="Title 5"/>
          <p:cNvSpPr>
            <a:spLocks noGrp="1"/>
          </p:cNvSpPr>
          <p:nvPr>
            <p:ph type="title"/>
          </p:nvPr>
        </p:nvSpPr>
        <p:spPr/>
        <p:txBody>
          <a:bodyPr>
            <a:normAutofit/>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مهارت ارتباط اثربخش:</a:t>
            </a:r>
            <a:endPar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3068960"/>
            <a:ext cx="3123245" cy="2731363"/>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1009278"/>
            <a:ext cx="3624496" cy="1771650"/>
          </a:xfrm>
          <a:prstGeom prst="rect">
            <a:avLst/>
          </a:prstGeom>
        </p:spPr>
      </p:pic>
    </p:spTree>
    <p:extLst>
      <p:ext uri="{BB962C8B-B14F-4D97-AF65-F5344CB8AC3E}">
        <p14:creationId xmlns:p14="http://schemas.microsoft.com/office/powerpoint/2010/main" val="610585447"/>
      </p:ext>
    </p:extLst>
  </p:cSld>
  <p:clrMapOvr>
    <a:masterClrMapping/>
  </p:clrMapOvr>
  <p:transition spd="med">
    <p:wedg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قدم اول- شروع گفت و گو یا رابطه: </a:t>
            </a: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سخت ترین قسمت ایجاد یک رابطه خوب</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ارتباط را با یک سلام همراه با لبخند شروع کنید.</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سوال مناسب بپرسید.</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یک سری اطلاعات شخصی درباره خود بدهید.</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تعریف از ویژگی های خاص شخص مخاطب</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قدم دوم – ادامه گفت و گو</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گفت و گو در محیط و زمان مناسب</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علاقه مندی های طرف مقابل توجه کنید</a:t>
            </a:r>
          </a:p>
          <a:p>
            <a:pPr algn="just">
              <a:lnSpc>
                <a:spcPct val="150000"/>
              </a:lnSpc>
              <a:buFont typeface="Wingdings" panose="05000000000000000000" pitchFamily="2" charset="2"/>
              <a:buChar char="ü"/>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موضوع صحبت را به موقع تغییر دهید.</a:t>
            </a:r>
          </a:p>
          <a:p>
            <a:pPr marL="109728" indent="0" algn="just">
              <a:lnSpc>
                <a:spcPct val="150000"/>
              </a:lnSpc>
              <a:buNone/>
            </a:pPr>
            <a:endParaRPr lang="fa-IR" sz="1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54</a:t>
            </a:fld>
            <a:endParaRPr lang="fa-IR">
              <a:solidFill>
                <a:prstClr val="black"/>
              </a:solidFill>
            </a:endParaRPr>
          </a:p>
        </p:txBody>
      </p:sp>
      <p:sp>
        <p:nvSpPr>
          <p:cNvPr id="6" name="Title 5"/>
          <p:cNvSpPr>
            <a:spLocks noGrp="1"/>
          </p:cNvSpPr>
          <p:nvPr>
            <p:ph type="title"/>
          </p:nvPr>
        </p:nvSpPr>
        <p:spPr/>
        <p:txBody>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 مهارت ایجاد روابط جدید :</a:t>
            </a:r>
            <a:endParaRPr lang="fa-IR" dirty="0"/>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2915774"/>
            <a:ext cx="2619375" cy="1743075"/>
          </a:xfrm>
          <a:prstGeom prst="rect">
            <a:avLst/>
          </a:prstGeom>
        </p:spPr>
      </p:pic>
    </p:spTree>
    <p:extLst>
      <p:ext uri="{BB962C8B-B14F-4D97-AF65-F5344CB8AC3E}">
        <p14:creationId xmlns:p14="http://schemas.microsoft.com/office/powerpoint/2010/main" val="1808668722"/>
      </p:ext>
    </p:extLst>
  </p:cSld>
  <p:clrMapOvr>
    <a:masterClrMapping/>
  </p:clrMapOvr>
  <p:transition spd="med">
    <p:wedg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1560" y="1052736"/>
            <a:ext cx="8229600" cy="4323935"/>
          </a:xfrm>
        </p:spPr>
        <p:txBody>
          <a:bodyPr>
            <a:normAutofit fontScale="92500" lnSpcReduction="20000"/>
          </a:bodyPr>
          <a:lstStyle/>
          <a:p>
            <a:pPr algn="just">
              <a:lnSpc>
                <a:spcPct val="150000"/>
              </a:lnSpc>
            </a:pPr>
            <a:r>
              <a:rPr lang="fa-IR" sz="32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قدم سوم- پایان دادن گفت و گو</a:t>
            </a:r>
          </a:p>
          <a:p>
            <a:pPr marL="109728" indent="0" algn="just">
              <a:lnSpc>
                <a:spcPct val="150000"/>
              </a:lnSpc>
              <a:buNone/>
            </a:pPr>
            <a:endPar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buFont typeface="Wingdings" panose="05000000000000000000" pitchFamily="2" charset="2"/>
              <a:buChar char="ü"/>
            </a:pP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پایان دادن به گفت و گو با یک احساس خوشایند</a:t>
            </a:r>
          </a:p>
          <a:p>
            <a:pPr algn="just">
              <a:lnSpc>
                <a:spcPct val="150000"/>
              </a:lnSpc>
              <a:buFont typeface="Wingdings" panose="05000000000000000000" pitchFamily="2" charset="2"/>
              <a:buChar char="ü"/>
            </a:pP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توجه به رفتارهای غیر کلامی فرد مقابل</a:t>
            </a:r>
          </a:p>
          <a:p>
            <a:pPr algn="just">
              <a:lnSpc>
                <a:spcPct val="150000"/>
              </a:lnSpc>
              <a:buFont typeface="Wingdings" panose="05000000000000000000" pitchFamily="2" charset="2"/>
              <a:buChar char="v"/>
            </a:pPr>
            <a:r>
              <a:rPr lang="fa-IR" sz="2000" b="1" dirty="0" smtClean="0">
                <a:solidFill>
                  <a:srgbClr val="7030A0"/>
                </a:solidFill>
                <a:effectLst>
                  <a:outerShdw blurRad="31750" dist="25400" dir="5400000" algn="tl" rotWithShape="0">
                    <a:srgbClr val="000000">
                      <a:alpha val="25000"/>
                    </a:srgbClr>
                  </a:outerShdw>
                </a:effectLst>
                <a:latin typeface="+mj-lt"/>
                <a:ea typeface="+mj-ea"/>
                <a:cs typeface="B Nazanin" pitchFamily="2" charset="-78"/>
              </a:rPr>
              <a:t>مهارت حل اختلاف و تعارض: اختلاف و تعارض، نتیجه طبیعی با هم زندگی کردن است</a:t>
            </a:r>
          </a:p>
          <a:p>
            <a:pPr algn="just">
              <a:lnSpc>
                <a:spcPct val="150000"/>
              </a:lnSpc>
              <a:buFontTx/>
              <a:buChar char="-"/>
            </a:pP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تعارض به خودی خود بد نیست و در واقع اگر خوب حل شود، باعث افزایش درک و فهم دیگران و تقویت ارتباطات نیز می شود.</a:t>
            </a:r>
          </a:p>
          <a:p>
            <a:pPr algn="just">
              <a:lnSpc>
                <a:spcPct val="150000"/>
              </a:lnSpc>
              <a:buFontTx/>
              <a:buChar char="-"/>
            </a:pP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اختلافات باعث بروز خشم، عصبانیت، دعوا و مشاجره می شود.</a:t>
            </a:r>
          </a:p>
          <a:p>
            <a:pPr algn="just">
              <a:lnSpc>
                <a:spcPct val="150000"/>
              </a:lnSpc>
              <a:buFont typeface="Wingdings" panose="05000000000000000000" pitchFamily="2" charset="2"/>
              <a:buChar char="v"/>
            </a:pPr>
            <a:r>
              <a:rPr lang="fa-IR" sz="2600" b="1" dirty="0" smtClean="0">
                <a:solidFill>
                  <a:srgbClr val="7030A0"/>
                </a:solidFill>
                <a:effectLst>
                  <a:outerShdw blurRad="31750" dist="25400" dir="5400000" algn="tl" rotWithShape="0">
                    <a:srgbClr val="000000">
                      <a:alpha val="25000"/>
                    </a:srgbClr>
                  </a:outerShdw>
                </a:effectLst>
                <a:latin typeface="+mj-lt"/>
                <a:ea typeface="+mj-ea"/>
                <a:cs typeface="B Nazanin" pitchFamily="2" charset="-78"/>
              </a:rPr>
              <a:t>چطور اختلافات و تعارض ها را حل کنیم؟</a:t>
            </a:r>
          </a:p>
          <a:p>
            <a:pPr marL="109728" indent="0" algn="just">
              <a:lnSpc>
                <a:spcPct val="150000"/>
              </a:lnSpc>
              <a:buNone/>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buFontTx/>
              <a:buChar char="-"/>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55</a:t>
            </a:fld>
            <a:endParaRPr lang="fa-IR">
              <a:solidFill>
                <a:prstClr val="black"/>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4005064"/>
            <a:ext cx="2800350" cy="1638300"/>
          </a:xfrm>
          <a:prstGeom prst="rect">
            <a:avLst/>
          </a:prstGeom>
        </p:spPr>
      </p:pic>
    </p:spTree>
    <p:extLst>
      <p:ext uri="{BB962C8B-B14F-4D97-AF65-F5344CB8AC3E}">
        <p14:creationId xmlns:p14="http://schemas.microsoft.com/office/powerpoint/2010/main" val="1175861780"/>
      </p:ext>
    </p:extLst>
  </p:cSld>
  <p:clrMapOvr>
    <a:masterClrMapping/>
  </p:clrMapOvr>
  <p:transition spd="med">
    <p:wedg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566928" indent="-457200" algn="just">
              <a:lnSpc>
                <a:spcPct val="150000"/>
              </a:lnSpc>
              <a:buAutoNum type="arabicPeriod"/>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تعارض و اختلاف نظر بین دو یا چند نفر طبیعی است و نشانه عدم علاقه، بی تفاوتی و خودخواهی دیگران نیست.</a:t>
            </a:r>
          </a:p>
          <a:p>
            <a:pPr marL="566928" indent="-457200" algn="just">
              <a:lnSpc>
                <a:spcPct val="150000"/>
              </a:lnSpc>
              <a:buAutoNum type="arabicPeriod"/>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حل تعارض در زمان و مکان مناسب برای هر دو طرف</a:t>
            </a:r>
          </a:p>
          <a:p>
            <a:pPr marL="566928" indent="-457200" algn="just">
              <a:lnSpc>
                <a:spcPct val="150000"/>
              </a:lnSpc>
              <a:buAutoNum type="arabicPeriod"/>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اهمیت داشتن عقاید و خواسته های هر دو طرف به یک اندازه</a:t>
            </a:r>
          </a:p>
          <a:p>
            <a:pPr marL="566928" indent="-457200" algn="just">
              <a:lnSpc>
                <a:spcPct val="150000"/>
              </a:lnSpc>
              <a:buAutoNum type="arabicPeriod"/>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راه حل انتخابی مورد قبول هر دو طرف باشد.</a:t>
            </a:r>
          </a:p>
          <a:p>
            <a:pPr marL="566928" indent="-457200" algn="just">
              <a:lnSpc>
                <a:spcPct val="150000"/>
              </a:lnSpc>
              <a:buAutoNum type="arabicPeriod"/>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زمان عصبانیت قطع مشاجره و موکول کردن حل تعارض به زمان دیگر</a:t>
            </a:r>
          </a:p>
          <a:p>
            <a:pPr marL="566928" indent="-457200" algn="just">
              <a:lnSpc>
                <a:spcPct val="150000"/>
              </a:lnSpc>
              <a:buAutoNum type="arabicPeriod"/>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ضرورت رعایت اصول ارتباط سالم و موثر</a:t>
            </a:r>
            <a:r>
              <a:rPr lang="fa-IR" sz="18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 حائز اهمیت)</a:t>
            </a:r>
          </a:p>
          <a:p>
            <a:pPr marL="566928" indent="-457200" algn="just">
              <a:lnSpc>
                <a:spcPct val="150000"/>
              </a:lnSpc>
              <a:buAutoNum type="arabicPeriod"/>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56</a:t>
            </a:fld>
            <a:endParaRPr lang="fa-IR">
              <a:solidFill>
                <a:prstClr val="black"/>
              </a:solidFill>
            </a:endParaRPr>
          </a:p>
        </p:txBody>
      </p:sp>
      <p:sp>
        <p:nvSpPr>
          <p:cNvPr id="8" name="Rounded Rectangle 7"/>
          <p:cNvSpPr/>
          <p:nvPr/>
        </p:nvSpPr>
        <p:spPr>
          <a:xfrm>
            <a:off x="4139952" y="383816"/>
            <a:ext cx="4392488" cy="10046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000" b="1" i="1" dirty="0" smtClean="0">
                <a:solidFill>
                  <a:prstClr val="white"/>
                </a:solidFill>
                <a:cs typeface="B Nazanin" panose="00000400000000000000" pitchFamily="2" charset="-78"/>
              </a:rPr>
              <a:t>قواعد حل تعارض</a:t>
            </a:r>
            <a:endParaRPr lang="fa-IR" sz="4000" b="1" i="1" dirty="0">
              <a:solidFill>
                <a:prstClr val="white"/>
              </a:solidFill>
              <a:cs typeface="B Nazanin" panose="00000400000000000000" pitchFamily="2" charset="-78"/>
            </a:endParaRPr>
          </a:p>
        </p:txBody>
      </p:sp>
      <p:sp>
        <p:nvSpPr>
          <p:cNvPr id="9" name="Flowchart: Punched Tape 8"/>
          <p:cNvSpPr/>
          <p:nvPr/>
        </p:nvSpPr>
        <p:spPr>
          <a:xfrm>
            <a:off x="2915816" y="4869160"/>
            <a:ext cx="4176347" cy="942955"/>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solidFill>
                  <a:prstClr val="white"/>
                </a:solidFill>
                <a:cs typeface="B Nazanin" panose="00000400000000000000" pitchFamily="2" charset="-78"/>
              </a:rPr>
              <a:t>ارتباط خوب شرط اصلی و اساسی حل اختلاف است</a:t>
            </a:r>
            <a:endParaRPr lang="fa-IR" b="1" dirty="0">
              <a:solidFill>
                <a:prstClr val="white"/>
              </a:solidFill>
              <a:cs typeface="B Nazanin" panose="00000400000000000000" pitchFamily="2" charset="-78"/>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971" y="150222"/>
            <a:ext cx="1981200" cy="123825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982" y="2518518"/>
            <a:ext cx="2209800" cy="1238250"/>
          </a:xfrm>
          <a:prstGeom prst="rect">
            <a:avLst/>
          </a:prstGeom>
        </p:spPr>
      </p:pic>
    </p:spTree>
    <p:extLst>
      <p:ext uri="{BB962C8B-B14F-4D97-AF65-F5344CB8AC3E}">
        <p14:creationId xmlns:p14="http://schemas.microsoft.com/office/powerpoint/2010/main" val="115009285"/>
      </p:ext>
    </p:extLst>
  </p:cSld>
  <p:clrMapOvr>
    <a:masterClrMapping/>
  </p:clrMapOvr>
  <p:transition spd="med">
    <p:wedg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57</a:t>
            </a:fld>
            <a:endParaRPr lang="fa-IR">
              <a:solidFill>
                <a:prstClr val="black"/>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27425356"/>
              </p:ext>
            </p:extLst>
          </p:nvPr>
        </p:nvGraphicFramePr>
        <p:xfrm>
          <a:off x="0" y="-1"/>
          <a:ext cx="9143998" cy="5877274"/>
        </p:xfrm>
        <a:graphic>
          <a:graphicData uri="http://schemas.openxmlformats.org/drawingml/2006/table">
            <a:tbl>
              <a:tblPr rtl="1" firstRow="1" bandRow="1">
                <a:tableStyleId>{5C22544A-7EE6-4342-B048-85BDC9FD1C3A}</a:tableStyleId>
              </a:tblPr>
              <a:tblGrid>
                <a:gridCol w="4571999">
                  <a:extLst>
                    <a:ext uri="{9D8B030D-6E8A-4147-A177-3AD203B41FA5}">
                      <a16:colId xmlns:a16="http://schemas.microsoft.com/office/drawing/2014/main" val="20000"/>
                    </a:ext>
                  </a:extLst>
                </a:gridCol>
                <a:gridCol w="4571999">
                  <a:extLst>
                    <a:ext uri="{9D8B030D-6E8A-4147-A177-3AD203B41FA5}">
                      <a16:colId xmlns:a16="http://schemas.microsoft.com/office/drawing/2014/main" val="20001"/>
                    </a:ext>
                  </a:extLst>
                </a:gridCol>
              </a:tblGrid>
              <a:tr h="562308">
                <a:tc gridSpan="2">
                  <a:txBody>
                    <a:bodyPr/>
                    <a:lstStyle/>
                    <a:p>
                      <a:pPr algn="ctr" rtl="1"/>
                      <a:r>
                        <a:rPr lang="fa-IR" dirty="0" smtClean="0"/>
                        <a:t>قواعد ارتباط موثر</a:t>
                      </a:r>
                      <a:endParaRPr lang="fa-IR" dirty="0">
                        <a:cs typeface="B Nazanin" panose="00000400000000000000" pitchFamily="2" charset="-78"/>
                      </a:endParaRPr>
                    </a:p>
                  </a:txBody>
                  <a:tcPr anchor="ctr"/>
                </a:tc>
                <a:tc hMerge="1">
                  <a:txBody>
                    <a:bodyPr/>
                    <a:lstStyle/>
                    <a:p>
                      <a:pPr rtl="1"/>
                      <a:endParaRPr lang="fa-IR" dirty="0"/>
                    </a:p>
                  </a:txBody>
                  <a:tcPr/>
                </a:tc>
                <a:extLst>
                  <a:ext uri="{0D108BD9-81ED-4DB2-BD59-A6C34878D82A}">
                    <a16:rowId xmlns:a16="http://schemas.microsoft.com/office/drawing/2014/main" val="10000"/>
                  </a:ext>
                </a:extLst>
              </a:tr>
              <a:tr h="562308">
                <a:tc>
                  <a:txBody>
                    <a:bodyPr/>
                    <a:lstStyle/>
                    <a:p>
                      <a:pPr algn="ctr" rtl="1"/>
                      <a:r>
                        <a:rPr lang="fa-IR" dirty="0" smtClean="0">
                          <a:cs typeface="B Nazanin" panose="00000400000000000000" pitchFamily="2" charset="-78"/>
                        </a:rPr>
                        <a:t>وقتی در حال گفتن نظر خود هستید</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وقتی در حال گوش دادن هستید</a:t>
                      </a:r>
                      <a:endParaRPr lang="fa-IR" dirty="0">
                        <a:cs typeface="B Nazanin" panose="00000400000000000000" pitchFamily="2" charset="-78"/>
                      </a:endParaRPr>
                    </a:p>
                  </a:txBody>
                  <a:tcPr anchor="ctr"/>
                </a:tc>
                <a:extLst>
                  <a:ext uri="{0D108BD9-81ED-4DB2-BD59-A6C34878D82A}">
                    <a16:rowId xmlns:a16="http://schemas.microsoft.com/office/drawing/2014/main" val="10001"/>
                  </a:ext>
                </a:extLst>
              </a:tr>
              <a:tr h="562308">
                <a:tc>
                  <a:txBody>
                    <a:bodyPr/>
                    <a:lstStyle/>
                    <a:p>
                      <a:pPr algn="ctr" rtl="1"/>
                      <a:r>
                        <a:rPr lang="fa-IR" dirty="0" smtClean="0">
                          <a:cs typeface="B Nazanin" panose="00000400000000000000" pitchFamily="2" charset="-78"/>
                        </a:rPr>
                        <a:t>به طرف مقابل نگاه کنید</a:t>
                      </a:r>
                      <a:endParaRPr lang="fa-IR" dirty="0">
                        <a:cs typeface="B Nazanin" panose="00000400000000000000" pitchFamily="2" charset="-78"/>
                      </a:endParaRPr>
                    </a:p>
                  </a:txBody>
                  <a:tcPr anchor="ct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cs typeface="B Nazanin" panose="00000400000000000000" pitchFamily="2" charset="-78"/>
                        </a:rPr>
                        <a:t>به طرف مقابل نگاه کنید</a:t>
                      </a:r>
                    </a:p>
                  </a:txBody>
                  <a:tcPr anchor="ctr"/>
                </a:tc>
                <a:extLst>
                  <a:ext uri="{0D108BD9-81ED-4DB2-BD59-A6C34878D82A}">
                    <a16:rowId xmlns:a16="http://schemas.microsoft.com/office/drawing/2014/main" val="10002"/>
                  </a:ext>
                </a:extLst>
              </a:tr>
              <a:tr h="562308">
                <a:tc>
                  <a:txBody>
                    <a:bodyPr/>
                    <a:lstStyle/>
                    <a:p>
                      <a:pPr algn="ctr" rtl="1"/>
                      <a:r>
                        <a:rPr lang="fa-IR" dirty="0" smtClean="0">
                          <a:cs typeface="B Nazanin" panose="00000400000000000000" pitchFamily="2" charset="-78"/>
                        </a:rPr>
                        <a:t>لحن صدایتان مودبانه باشد</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به حرف ها او توجه کنید</a:t>
                      </a:r>
                      <a:endParaRPr lang="fa-IR" dirty="0">
                        <a:cs typeface="B Nazanin" panose="00000400000000000000" pitchFamily="2" charset="-78"/>
                      </a:endParaRPr>
                    </a:p>
                  </a:txBody>
                  <a:tcPr anchor="ctr"/>
                </a:tc>
                <a:extLst>
                  <a:ext uri="{0D108BD9-81ED-4DB2-BD59-A6C34878D82A}">
                    <a16:rowId xmlns:a16="http://schemas.microsoft.com/office/drawing/2014/main" val="10003"/>
                  </a:ext>
                </a:extLst>
              </a:tr>
              <a:tr h="562308">
                <a:tc>
                  <a:txBody>
                    <a:bodyPr/>
                    <a:lstStyle/>
                    <a:p>
                      <a:pPr algn="ctr" rtl="1"/>
                      <a:r>
                        <a:rPr lang="fa-IR" dirty="0" smtClean="0">
                          <a:cs typeface="B Nazanin" panose="00000400000000000000" pitchFamily="2" charset="-78"/>
                        </a:rPr>
                        <a:t>از زبان بدن آرام و غیر تهاجمی استفاده کنید.</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نشان دهید که در حال گوس دادن هستید</a:t>
                      </a:r>
                      <a:endParaRPr lang="fa-IR" dirty="0">
                        <a:cs typeface="B Nazanin" panose="00000400000000000000" pitchFamily="2" charset="-78"/>
                      </a:endParaRPr>
                    </a:p>
                  </a:txBody>
                  <a:tcPr anchor="ctr"/>
                </a:tc>
                <a:extLst>
                  <a:ext uri="{0D108BD9-81ED-4DB2-BD59-A6C34878D82A}">
                    <a16:rowId xmlns:a16="http://schemas.microsoft.com/office/drawing/2014/main" val="10004"/>
                  </a:ext>
                </a:extLst>
              </a:tr>
              <a:tr h="970559">
                <a:tc>
                  <a:txBody>
                    <a:bodyPr/>
                    <a:lstStyle/>
                    <a:p>
                      <a:pPr algn="ctr" rtl="1"/>
                      <a:r>
                        <a:rPr lang="fa-IR" dirty="0" smtClean="0">
                          <a:cs typeface="B Nazanin" panose="00000400000000000000" pitchFamily="2" charset="-78"/>
                        </a:rPr>
                        <a:t>سرزنش و توهین نکنید و مرتب او را با دیگران مکقایسه نکنید</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به نکاتی که</a:t>
                      </a:r>
                      <a:r>
                        <a:rPr lang="fa-IR" baseline="0" dirty="0" smtClean="0">
                          <a:cs typeface="B Nazanin" panose="00000400000000000000" pitchFamily="2" charset="-78"/>
                        </a:rPr>
                        <a:t> در حرف های او درست و منطقی به نظر می رسد دقت کنید و گوش دهید</a:t>
                      </a:r>
                      <a:endParaRPr lang="fa-IR" dirty="0">
                        <a:cs typeface="B Nazanin" panose="00000400000000000000" pitchFamily="2" charset="-78"/>
                      </a:endParaRPr>
                    </a:p>
                  </a:txBody>
                  <a:tcPr anchor="ctr"/>
                </a:tc>
                <a:extLst>
                  <a:ext uri="{0D108BD9-81ED-4DB2-BD59-A6C34878D82A}">
                    <a16:rowId xmlns:a16="http://schemas.microsoft.com/office/drawing/2014/main" val="10005"/>
                  </a:ext>
                </a:extLst>
              </a:tr>
              <a:tr h="562308">
                <a:tc>
                  <a:txBody>
                    <a:bodyPr/>
                    <a:lstStyle/>
                    <a:p>
                      <a:pPr algn="ctr" rtl="1"/>
                      <a:r>
                        <a:rPr lang="fa-IR" dirty="0" smtClean="0">
                          <a:cs typeface="B Nazanin" panose="00000400000000000000" pitchFamily="2" charset="-78"/>
                        </a:rPr>
                        <a:t>تهدید</a:t>
                      </a:r>
                      <a:r>
                        <a:rPr lang="fa-IR" baseline="0" dirty="0" smtClean="0">
                          <a:cs typeface="B Nazanin" panose="00000400000000000000" pitchFamily="2" charset="-78"/>
                        </a:rPr>
                        <a:t> نکنید</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به احساسات او توجه کنید</a:t>
                      </a:r>
                      <a:endParaRPr lang="fa-IR" dirty="0">
                        <a:cs typeface="B Nazanin" panose="00000400000000000000" pitchFamily="2" charset="-78"/>
                      </a:endParaRPr>
                    </a:p>
                  </a:txBody>
                  <a:tcPr anchor="ctr"/>
                </a:tc>
                <a:extLst>
                  <a:ext uri="{0D108BD9-81ED-4DB2-BD59-A6C34878D82A}">
                    <a16:rowId xmlns:a16="http://schemas.microsoft.com/office/drawing/2014/main" val="10006"/>
                  </a:ext>
                </a:extLst>
              </a:tr>
              <a:tr h="562308">
                <a:tc>
                  <a:txBody>
                    <a:bodyPr/>
                    <a:lstStyle/>
                    <a:p>
                      <a:pPr algn="ctr" rtl="1"/>
                      <a:r>
                        <a:rPr lang="fa-IR" dirty="0" smtClean="0">
                          <a:cs typeface="B Nazanin" panose="00000400000000000000" pitchFamily="2" charset="-78"/>
                        </a:rPr>
                        <a:t>مسایل قدیمی را پیش نکشید</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حرف های طرف مقابل را قطع نکنید</a:t>
                      </a:r>
                      <a:endParaRPr lang="fa-IR" dirty="0">
                        <a:cs typeface="B Nazanin" panose="00000400000000000000" pitchFamily="2" charset="-78"/>
                      </a:endParaRPr>
                    </a:p>
                  </a:txBody>
                  <a:tcPr anchor="ctr"/>
                </a:tc>
                <a:extLst>
                  <a:ext uri="{0D108BD9-81ED-4DB2-BD59-A6C34878D82A}">
                    <a16:rowId xmlns:a16="http://schemas.microsoft.com/office/drawing/2014/main" val="10007"/>
                  </a:ext>
                </a:extLst>
              </a:tr>
              <a:tr h="970559">
                <a:tc>
                  <a:txBody>
                    <a:bodyPr/>
                    <a:lstStyle/>
                    <a:p>
                      <a:pPr algn="ctr" rtl="1"/>
                      <a:r>
                        <a:rPr lang="fa-IR" dirty="0" smtClean="0">
                          <a:cs typeface="B Nazanin" panose="00000400000000000000" pitchFamily="2" charset="-78"/>
                        </a:rPr>
                        <a:t>متکلم وحده نباشید و نظر طرف مقابل را هم بپرسید</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اگر نکته</a:t>
                      </a:r>
                      <a:r>
                        <a:rPr lang="fa-IR" baseline="0" dirty="0" smtClean="0">
                          <a:cs typeface="B Nazanin" panose="00000400000000000000" pitchFamily="2" charset="-78"/>
                        </a:rPr>
                        <a:t> مبهمی در حرف های طرف مقابل وجود داشت. سوا کنید و پیش خود نتیجه گیری نکنید.</a:t>
                      </a:r>
                      <a:endParaRPr lang="fa-IR" dirty="0">
                        <a:cs typeface="B Nazanin" panose="00000400000000000000" pitchFamily="2" charset="-78"/>
                      </a:endParaRPr>
                    </a:p>
                  </a:txBody>
                  <a:tcPr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64840031"/>
      </p:ext>
    </p:extLst>
  </p:cSld>
  <p:clrMapOvr>
    <a:masterClrMapping/>
  </p:clrMapOvr>
  <p:transition spd="med">
    <p:wedg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552" y="548680"/>
            <a:ext cx="8229600" cy="4611967"/>
          </a:xfrm>
        </p:spPr>
        <p:txBody>
          <a:bodyPr>
            <a:normAutofit lnSpcReduction="10000"/>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قدم اول- تعریف مشکل و توافق روی آن</a:t>
            </a:r>
          </a:p>
          <a:p>
            <a:pPr algn="just">
              <a:lnSpc>
                <a:spcPct val="150000"/>
              </a:lnSpc>
              <a:buFont typeface="Wingdings" panose="05000000000000000000" pitchFamily="2" charset="2"/>
              <a:buChar char="ü"/>
            </a:pPr>
            <a:r>
              <a:rPr lang="fa-IR" sz="1600" b="1" dirty="0">
                <a:solidFill>
                  <a:schemeClr val="tx2">
                    <a:lumMod val="50000"/>
                  </a:schemeClr>
                </a:solidFill>
                <a:effectLst>
                  <a:outerShdw blurRad="31750" dist="25400" dir="5400000" algn="tl" rotWithShape="0">
                    <a:srgbClr val="000000">
                      <a:alpha val="25000"/>
                    </a:srgbClr>
                  </a:outerShdw>
                </a:effectLst>
                <a:cs typeface="B Nazanin" pitchFamily="2" charset="-78"/>
              </a:rPr>
              <a:t>در قدم </a:t>
            </a:r>
            <a:r>
              <a:rPr lang="fa-IR" sz="1600" b="1" dirty="0" smtClean="0">
                <a:solidFill>
                  <a:schemeClr val="tx2">
                    <a:lumMod val="50000"/>
                  </a:schemeClr>
                </a:solidFill>
                <a:effectLst>
                  <a:outerShdw blurRad="31750" dist="25400" dir="5400000" algn="tl" rotWithShape="0">
                    <a:srgbClr val="000000">
                      <a:alpha val="25000"/>
                    </a:srgbClr>
                  </a:outerShdw>
                </a:effectLst>
                <a:cs typeface="B Nazanin" pitchFamily="2" charset="-78"/>
              </a:rPr>
              <a:t>اول </a:t>
            </a: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تعریف </a:t>
            </a:r>
            <a:r>
              <a:rPr lang="fa-IR" sz="1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کردن </a:t>
            </a: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مشکلی که عامل ایجاد کننده اختلاف است</a:t>
            </a:r>
          </a:p>
          <a:p>
            <a:pPr marL="109728" indent="0" algn="just">
              <a:lnSpc>
                <a:spcPct val="150000"/>
              </a:lnSpc>
              <a:buNone/>
            </a:pPr>
            <a:endPar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endParaRPr lang="fa-IR" sz="1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endParaRPr lang="fa-IR" sz="1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1. </a:t>
            </a:r>
            <a:r>
              <a:rPr lang="fa-IR" sz="1600"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مشکل</a:t>
            </a: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را دقیق و روشن تعریف کنید تا احتمال حل آن بیشتر شود.</a:t>
            </a:r>
          </a:p>
          <a:p>
            <a:pPr marL="109728" indent="0" algn="just">
              <a:lnSpc>
                <a:spcPct val="150000"/>
              </a:lnSpc>
              <a:buNone/>
            </a:pPr>
            <a:r>
              <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2. مشکلات را بدون قضاوت کردن یا سرزنش کردن یکدیگر </a:t>
            </a:r>
            <a:r>
              <a:rPr lang="fa-IR" sz="1600" b="1" dirty="0">
                <a:solidFill>
                  <a:schemeClr val="tx2">
                    <a:lumMod val="50000"/>
                  </a:schemeClr>
                </a:solidFill>
                <a:effectLst>
                  <a:outerShdw blurRad="31750" dist="25400" dir="5400000" algn="tl" rotWithShape="0">
                    <a:srgbClr val="000000">
                      <a:alpha val="25000"/>
                    </a:srgbClr>
                  </a:outerShdw>
                </a:effectLst>
                <a:cs typeface="B Nazanin" pitchFamily="2" charset="-78"/>
              </a:rPr>
              <a:t>تعریف کنید </a:t>
            </a:r>
            <a:r>
              <a:rPr lang="fa-IR" sz="1600" b="1" dirty="0" smtClean="0">
                <a:solidFill>
                  <a:schemeClr val="tx2">
                    <a:lumMod val="50000"/>
                  </a:schemeClr>
                </a:solidFill>
                <a:effectLst>
                  <a:outerShdw blurRad="31750" dist="25400" dir="5400000" algn="tl" rotWithShape="0">
                    <a:srgbClr val="000000">
                      <a:alpha val="25000"/>
                    </a:srgbClr>
                  </a:outerShdw>
                </a:effectLst>
                <a:cs typeface="B Nazanin" pitchFamily="2" charset="-78"/>
              </a:rPr>
              <a:t>.</a:t>
            </a:r>
          </a:p>
          <a:p>
            <a:pPr marL="109728" indent="0" algn="just">
              <a:lnSpc>
                <a:spcPct val="150000"/>
              </a:lnSpc>
              <a:buNone/>
            </a:pPr>
            <a:endPar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r>
              <a:rPr lang="fa-IR" sz="2400" b="1" dirty="0">
                <a:solidFill>
                  <a:schemeClr val="tx2">
                    <a:lumMod val="50000"/>
                  </a:schemeClr>
                </a:solidFill>
                <a:effectLst>
                  <a:outerShdw blurRad="31750" dist="25400" dir="5400000" algn="tl" rotWithShape="0">
                    <a:srgbClr val="000000">
                      <a:alpha val="25000"/>
                    </a:srgbClr>
                  </a:outerShdw>
                </a:effectLst>
                <a:cs typeface="B Nazanin" pitchFamily="2" charset="-78"/>
              </a:rPr>
              <a:t>قدم </a:t>
            </a:r>
            <a:r>
              <a:rPr lang="fa-IR" sz="2400" b="1" dirty="0" smtClean="0">
                <a:solidFill>
                  <a:schemeClr val="tx2">
                    <a:lumMod val="50000"/>
                  </a:schemeClr>
                </a:solidFill>
                <a:effectLst>
                  <a:outerShdw blurRad="31750" dist="25400" dir="5400000" algn="tl" rotWithShape="0">
                    <a:srgbClr val="000000">
                      <a:alpha val="25000"/>
                    </a:srgbClr>
                  </a:outerShdw>
                </a:effectLst>
                <a:cs typeface="B Nazanin" pitchFamily="2" charset="-78"/>
              </a:rPr>
              <a:t>دوم- گفتگ درباره مشکل</a:t>
            </a:r>
          </a:p>
          <a:p>
            <a:pPr marL="109728" indent="0" algn="just">
              <a:lnSpc>
                <a:spcPct val="150000"/>
              </a:lnSpc>
              <a:buNone/>
            </a:pPr>
            <a:r>
              <a:rPr lang="fa-IR" sz="2400" b="1" dirty="0" smtClean="0">
                <a:solidFill>
                  <a:schemeClr val="tx2">
                    <a:lumMod val="50000"/>
                  </a:schemeClr>
                </a:solidFill>
                <a:effectLst>
                  <a:outerShdw blurRad="31750" dist="25400" dir="5400000" algn="tl" rotWithShape="0">
                    <a:srgbClr val="000000">
                      <a:alpha val="25000"/>
                    </a:srgbClr>
                  </a:outerShdw>
                </a:effectLst>
                <a:cs typeface="B Nazanin" pitchFamily="2" charset="-78"/>
              </a:rPr>
              <a:t>قدم سوم – پیدا کردن راه حل</a:t>
            </a:r>
            <a:endParaRPr lang="fa-IR" sz="2400" b="1" dirty="0">
              <a:solidFill>
                <a:schemeClr val="tx2">
                  <a:lumMod val="50000"/>
                </a:schemeClr>
              </a:solidFill>
              <a:effectLst>
                <a:outerShdw blurRad="31750" dist="25400" dir="5400000" algn="tl" rotWithShape="0">
                  <a:srgbClr val="000000">
                    <a:alpha val="25000"/>
                  </a:srgbClr>
                </a:outerShdw>
              </a:effectLst>
              <a:cs typeface="B Nazanin" pitchFamily="2" charset="-78"/>
            </a:endParaRPr>
          </a:p>
          <a:p>
            <a:pPr marL="109728" indent="0" algn="just">
              <a:lnSpc>
                <a:spcPct val="150000"/>
              </a:lnSpc>
              <a:buNone/>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buFontTx/>
              <a:buChar char="-"/>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58</a:t>
            </a:fld>
            <a:endParaRPr lang="fa-IR">
              <a:solidFill>
                <a:prstClr val="black"/>
              </a:solidFill>
            </a:endParaRPr>
          </a:p>
        </p:txBody>
      </p:sp>
      <p:sp>
        <p:nvSpPr>
          <p:cNvPr id="6" name="Oval 5"/>
          <p:cNvSpPr/>
          <p:nvPr/>
        </p:nvSpPr>
        <p:spPr>
          <a:xfrm>
            <a:off x="3131840" y="1700808"/>
            <a:ext cx="5256584"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lnSpc>
                <a:spcPct val="150000"/>
              </a:lnSpc>
            </a:pPr>
            <a:r>
              <a:rPr lang="fa-IR" b="1" dirty="0">
                <a:solidFill>
                  <a:srgbClr val="646B86">
                    <a:lumMod val="50000"/>
                  </a:srgbClr>
                </a:solidFill>
                <a:effectLst>
                  <a:outerShdw blurRad="31750" dist="25400" dir="5400000" algn="tl" rotWithShape="0">
                    <a:srgbClr val="000000">
                      <a:alpha val="25000"/>
                    </a:srgbClr>
                  </a:outerShdw>
                </a:effectLst>
                <a:cs typeface="B Nazanin" pitchFamily="2" charset="-78"/>
              </a:rPr>
              <a:t> </a:t>
            </a:r>
            <a:r>
              <a:rPr lang="fa-IR" b="1" dirty="0">
                <a:solidFill>
                  <a:prstClr val="white"/>
                </a:solidFill>
                <a:effectLst>
                  <a:outerShdw blurRad="31750" dist="25400" dir="5400000" algn="tl" rotWithShape="0">
                    <a:srgbClr val="000000">
                      <a:alpha val="25000"/>
                    </a:srgbClr>
                  </a:outerShdw>
                </a:effectLst>
                <a:cs typeface="B Nazanin" pitchFamily="2" charset="-78"/>
              </a:rPr>
              <a:t>برای تعریف مشکل به نکات زیر توجه کنیم</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40" y="2924944"/>
            <a:ext cx="2849116" cy="2808312"/>
          </a:xfrm>
          <a:prstGeom prst="rect">
            <a:avLst/>
          </a:prstGeom>
        </p:spPr>
      </p:pic>
    </p:spTree>
    <p:extLst>
      <p:ext uri="{BB962C8B-B14F-4D97-AF65-F5344CB8AC3E}">
        <p14:creationId xmlns:p14="http://schemas.microsoft.com/office/powerpoint/2010/main" val="2884135805"/>
      </p:ext>
    </p:extLst>
  </p:cSld>
  <p:clrMapOvr>
    <a:masterClrMapping/>
  </p:clrMapOvr>
  <p:transition spd="med">
    <p:wedg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552" y="548680"/>
            <a:ext cx="8229600" cy="4611967"/>
          </a:xfrm>
        </p:spPr>
        <p:txBody>
          <a:bodyPr>
            <a:normAutofit/>
          </a:bodyPr>
          <a:lstStyle/>
          <a:p>
            <a:pPr marL="109728" indent="0" algn="just">
              <a:lnSpc>
                <a:spcPct val="150000"/>
              </a:lnSpc>
              <a:buNone/>
            </a:pPr>
            <a:endPar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endParaRPr lang="fa-IR" sz="1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endParaRPr lang="fa-IR" sz="1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buFontTx/>
              <a:buChar char="-"/>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59</a:t>
            </a:fld>
            <a:endParaRPr lang="fa-IR">
              <a:solidFill>
                <a:prstClr val="black"/>
              </a:solidFill>
            </a:endParaRPr>
          </a:p>
        </p:txBody>
      </p:sp>
      <p:sp>
        <p:nvSpPr>
          <p:cNvPr id="6" name="Oval 5"/>
          <p:cNvSpPr/>
          <p:nvPr/>
        </p:nvSpPr>
        <p:spPr>
          <a:xfrm>
            <a:off x="2087060" y="188005"/>
            <a:ext cx="5256584"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150000"/>
              </a:lnSpc>
            </a:pPr>
            <a:r>
              <a:rPr lang="fa-IR" b="1" dirty="0" smtClean="0">
                <a:solidFill>
                  <a:srgbClr val="646B86">
                    <a:lumMod val="50000"/>
                  </a:srgbClr>
                </a:solidFill>
                <a:effectLst>
                  <a:outerShdw blurRad="31750" dist="25400" dir="5400000" algn="tl" rotWithShape="0">
                    <a:srgbClr val="000000">
                      <a:alpha val="25000"/>
                    </a:srgbClr>
                  </a:outerShdw>
                </a:effectLst>
                <a:cs typeface="B Nazanin" pitchFamily="2" charset="-78"/>
              </a:rPr>
              <a:t>پیدا کردن راه حل مناسب</a:t>
            </a:r>
            <a:endParaRPr lang="fa-IR" b="1" dirty="0">
              <a:solidFill>
                <a:prstClr val="white"/>
              </a:solidFill>
              <a:effectLst>
                <a:outerShdw blurRad="31750" dist="25400" dir="5400000" algn="tl" rotWithShape="0">
                  <a:srgbClr val="000000">
                    <a:alpha val="25000"/>
                  </a:srgbClr>
                </a:outerShdw>
              </a:effectLst>
              <a:cs typeface="B Nazanin" pitchFamily="2" charset="-78"/>
            </a:endParaRPr>
          </a:p>
        </p:txBody>
      </p:sp>
      <p:graphicFrame>
        <p:nvGraphicFramePr>
          <p:cNvPr id="7" name="Table 6"/>
          <p:cNvGraphicFramePr>
            <a:graphicFrameLocks noGrp="1"/>
          </p:cNvGraphicFramePr>
          <p:nvPr>
            <p:extLst>
              <p:ext uri="{D42A27DB-BD31-4B8C-83A1-F6EECF244321}">
                <p14:modId xmlns:p14="http://schemas.microsoft.com/office/powerpoint/2010/main" val="1600112618"/>
              </p:ext>
            </p:extLst>
          </p:nvPr>
        </p:nvGraphicFramePr>
        <p:xfrm>
          <a:off x="0" y="2219015"/>
          <a:ext cx="9144000" cy="3514241"/>
        </p:xfrm>
        <a:graphic>
          <a:graphicData uri="http://schemas.openxmlformats.org/drawingml/2006/table">
            <a:tbl>
              <a:tblPr rtl="1" firstRow="1" bandRow="1">
                <a:tableStyleId>{5C22544A-7EE6-4342-B048-85BDC9FD1C3A}</a:tableStyleId>
              </a:tblPr>
              <a:tblGrid>
                <a:gridCol w="4572000">
                  <a:extLst>
                    <a:ext uri="{9D8B030D-6E8A-4147-A177-3AD203B41FA5}">
                      <a16:colId xmlns:a16="http://schemas.microsoft.com/office/drawing/2014/main" val="20000"/>
                    </a:ext>
                  </a:extLst>
                </a:gridCol>
                <a:gridCol w="4572000">
                  <a:extLst>
                    <a:ext uri="{9D8B030D-6E8A-4147-A177-3AD203B41FA5}">
                      <a16:colId xmlns:a16="http://schemas.microsoft.com/office/drawing/2014/main" val="20001"/>
                    </a:ext>
                  </a:extLst>
                </a:gridCol>
              </a:tblGrid>
              <a:tr h="522484">
                <a:tc>
                  <a:txBody>
                    <a:bodyPr/>
                    <a:lstStyle/>
                    <a:p>
                      <a:pPr algn="ctr" rtl="1"/>
                      <a:r>
                        <a:rPr lang="fa-IR" dirty="0" smtClean="0">
                          <a:cs typeface="B Nazanin" panose="00000400000000000000" pitchFamily="2" charset="-78"/>
                        </a:rPr>
                        <a:t>راه حل های شما</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راه حل های همسرتان </a:t>
                      </a:r>
                      <a:endParaRPr lang="fa-IR" dirty="0">
                        <a:cs typeface="B Nazanin" panose="00000400000000000000" pitchFamily="2" charset="-78"/>
                      </a:endParaRPr>
                    </a:p>
                  </a:txBody>
                  <a:tcPr anchor="ctr"/>
                </a:tc>
                <a:extLst>
                  <a:ext uri="{0D108BD9-81ED-4DB2-BD59-A6C34878D82A}">
                    <a16:rowId xmlns:a16="http://schemas.microsoft.com/office/drawing/2014/main" val="10000"/>
                  </a:ext>
                </a:extLst>
              </a:tr>
              <a:tr h="522484">
                <a:tc>
                  <a:txBody>
                    <a:bodyPr/>
                    <a:lstStyle/>
                    <a:p>
                      <a:pPr algn="ctr" rtl="1"/>
                      <a:r>
                        <a:rPr lang="fa-IR" dirty="0" smtClean="0">
                          <a:cs typeface="B Nazanin" panose="00000400000000000000" pitchFamily="2" charset="-78"/>
                        </a:rPr>
                        <a:t>وقتی در حال گفتن نظر خود هستید</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وقتی در حال گوش دادن هستید</a:t>
                      </a:r>
                      <a:endParaRPr lang="fa-IR" dirty="0">
                        <a:cs typeface="B Nazanin" panose="00000400000000000000" pitchFamily="2" charset="-78"/>
                      </a:endParaRPr>
                    </a:p>
                  </a:txBody>
                  <a:tcPr anchor="ctr"/>
                </a:tc>
                <a:extLst>
                  <a:ext uri="{0D108BD9-81ED-4DB2-BD59-A6C34878D82A}">
                    <a16:rowId xmlns:a16="http://schemas.microsoft.com/office/drawing/2014/main" val="10001"/>
                  </a:ext>
                </a:extLst>
              </a:tr>
              <a:tr h="522484">
                <a:tc>
                  <a:txBody>
                    <a:bodyPr/>
                    <a:lstStyle/>
                    <a:p>
                      <a:pPr algn="ctr" rtl="1"/>
                      <a:r>
                        <a:rPr lang="fa-IR" dirty="0" smtClean="0">
                          <a:cs typeface="B Nazanin" panose="00000400000000000000" pitchFamily="2" charset="-78"/>
                        </a:rPr>
                        <a:t>به طرف مقابل نگاه کنید</a:t>
                      </a:r>
                      <a:endParaRPr lang="fa-IR" dirty="0">
                        <a:cs typeface="B Nazanin" panose="00000400000000000000" pitchFamily="2" charset="-78"/>
                      </a:endParaRPr>
                    </a:p>
                  </a:txBody>
                  <a:tcPr anchor="ct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cs typeface="B Nazanin" panose="00000400000000000000" pitchFamily="2" charset="-78"/>
                        </a:rPr>
                        <a:t>به طرف مقابل نگاه کنید</a:t>
                      </a:r>
                    </a:p>
                  </a:txBody>
                  <a:tcPr anchor="ctr"/>
                </a:tc>
                <a:extLst>
                  <a:ext uri="{0D108BD9-81ED-4DB2-BD59-A6C34878D82A}">
                    <a16:rowId xmlns:a16="http://schemas.microsoft.com/office/drawing/2014/main" val="10002"/>
                  </a:ext>
                </a:extLst>
              </a:tr>
              <a:tr h="522484">
                <a:tc>
                  <a:txBody>
                    <a:bodyPr/>
                    <a:lstStyle/>
                    <a:p>
                      <a:pPr algn="ctr" rtl="1"/>
                      <a:r>
                        <a:rPr lang="fa-IR" dirty="0" smtClean="0">
                          <a:cs typeface="B Nazanin" panose="00000400000000000000" pitchFamily="2" charset="-78"/>
                        </a:rPr>
                        <a:t>لحن صدایتان مودبانه باشد</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به حرف ها یاو توجه کنید</a:t>
                      </a:r>
                      <a:endParaRPr lang="fa-IR" dirty="0">
                        <a:cs typeface="B Nazanin" panose="00000400000000000000" pitchFamily="2" charset="-78"/>
                      </a:endParaRPr>
                    </a:p>
                  </a:txBody>
                  <a:tcPr anchor="ctr"/>
                </a:tc>
                <a:extLst>
                  <a:ext uri="{0D108BD9-81ED-4DB2-BD59-A6C34878D82A}">
                    <a16:rowId xmlns:a16="http://schemas.microsoft.com/office/drawing/2014/main" val="10003"/>
                  </a:ext>
                </a:extLst>
              </a:tr>
              <a:tr h="522484">
                <a:tc>
                  <a:txBody>
                    <a:bodyPr/>
                    <a:lstStyle/>
                    <a:p>
                      <a:pPr algn="ctr" rtl="1"/>
                      <a:r>
                        <a:rPr lang="fa-IR" dirty="0" smtClean="0">
                          <a:cs typeface="B Nazanin" panose="00000400000000000000" pitchFamily="2" charset="-78"/>
                        </a:rPr>
                        <a:t>از زبان بدن آرام و غیر تهاجمی استفاده کنید.</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نشان دهید که در حال گوس دادن هستید</a:t>
                      </a:r>
                      <a:endParaRPr lang="fa-IR" dirty="0">
                        <a:cs typeface="B Nazanin" panose="00000400000000000000" pitchFamily="2" charset="-78"/>
                      </a:endParaRPr>
                    </a:p>
                  </a:txBody>
                  <a:tcPr anchor="ctr"/>
                </a:tc>
                <a:extLst>
                  <a:ext uri="{0D108BD9-81ED-4DB2-BD59-A6C34878D82A}">
                    <a16:rowId xmlns:a16="http://schemas.microsoft.com/office/drawing/2014/main" val="10004"/>
                  </a:ext>
                </a:extLst>
              </a:tr>
              <a:tr h="901821">
                <a:tc>
                  <a:txBody>
                    <a:bodyPr/>
                    <a:lstStyle/>
                    <a:p>
                      <a:pPr algn="ctr" rtl="1"/>
                      <a:r>
                        <a:rPr lang="fa-IR" dirty="0" smtClean="0">
                          <a:cs typeface="B Nazanin" panose="00000400000000000000" pitchFamily="2" charset="-78"/>
                        </a:rPr>
                        <a:t>سرزنش و توهین نکنید و مرتب او را با دیگران مکقایسه نکنید</a:t>
                      </a:r>
                      <a:endParaRPr lang="fa-IR" dirty="0">
                        <a:cs typeface="B Nazanin" panose="00000400000000000000" pitchFamily="2" charset="-78"/>
                      </a:endParaRPr>
                    </a:p>
                  </a:txBody>
                  <a:tcPr anchor="ctr"/>
                </a:tc>
                <a:tc>
                  <a:txBody>
                    <a:bodyPr/>
                    <a:lstStyle/>
                    <a:p>
                      <a:pPr algn="ctr" rtl="1"/>
                      <a:r>
                        <a:rPr lang="fa-IR" dirty="0" smtClean="0">
                          <a:cs typeface="B Nazanin" panose="00000400000000000000" pitchFamily="2" charset="-78"/>
                        </a:rPr>
                        <a:t>به نکاتی که</a:t>
                      </a:r>
                      <a:r>
                        <a:rPr lang="fa-IR" baseline="0" dirty="0" smtClean="0">
                          <a:cs typeface="B Nazanin" panose="00000400000000000000" pitchFamily="2" charset="-78"/>
                        </a:rPr>
                        <a:t> در حرف های او درست و منطقی به نظر می رسد دقت کنید و گوش دهید</a:t>
                      </a:r>
                      <a:endParaRPr lang="fa-IR" dirty="0">
                        <a:cs typeface="B Nazanin" panose="00000400000000000000" pitchFamily="2" charset="-78"/>
                      </a:endParaRPr>
                    </a:p>
                  </a:txBody>
                  <a:tcPr anchor="ctr"/>
                </a:tc>
                <a:extLst>
                  <a:ext uri="{0D108BD9-81ED-4DB2-BD59-A6C34878D82A}">
                    <a16:rowId xmlns:a16="http://schemas.microsoft.com/office/drawing/2014/main" val="10005"/>
                  </a:ext>
                </a:extLst>
              </a:tr>
            </a:tbl>
          </a:graphicData>
        </a:graphic>
      </p:graphicFrame>
      <p:sp>
        <p:nvSpPr>
          <p:cNvPr id="11" name="Rounded Rectangular Callout 10"/>
          <p:cNvSpPr/>
          <p:nvPr/>
        </p:nvSpPr>
        <p:spPr>
          <a:xfrm>
            <a:off x="6024208" y="1289962"/>
            <a:ext cx="2592288" cy="576064"/>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مثال </a:t>
            </a:r>
            <a:r>
              <a:rPr lang="fa-IR" dirty="0" smtClean="0">
                <a:solidFill>
                  <a:prstClr val="white"/>
                </a:solidFill>
              </a:rPr>
              <a:t>:اختلاف مصرف داروهای گیاهی یا مراجعه به پزشک</a:t>
            </a:r>
            <a:endParaRPr lang="fa-IR" dirty="0">
              <a:solidFill>
                <a:prstClr val="white"/>
              </a:solidFill>
            </a:endParaRPr>
          </a:p>
        </p:txBody>
      </p:sp>
    </p:spTree>
    <p:extLst>
      <p:ext uri="{BB962C8B-B14F-4D97-AF65-F5344CB8AC3E}">
        <p14:creationId xmlns:p14="http://schemas.microsoft.com/office/powerpoint/2010/main" val="759561222"/>
      </p:ext>
    </p:extLst>
  </p:cSld>
  <p:clrMapOvr>
    <a:masterClrMapping/>
  </p:clrMapOvr>
  <p:transition spd="med">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اگر فشار روانی شدید یا طولانی باشد و اقدام مناسبی برای مقابله با آن انجام نشود اثرات منفی و مخربی روی سلامت جسمی و روانی خواهد گذاشت. </a:t>
            </a:r>
          </a:p>
          <a:p>
            <a:pPr algn="just">
              <a:lnSpc>
                <a:spcPct val="150000"/>
              </a:lnSpc>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a:t>
            </a:fld>
            <a:endParaRPr lang="fa-IR">
              <a:solidFill>
                <a:prstClr val="black"/>
              </a:solidFill>
            </a:endParaRPr>
          </a:p>
        </p:txBody>
      </p:sp>
      <p:sp>
        <p:nvSpPr>
          <p:cNvPr id="6" name="Title 5"/>
          <p:cNvSpPr>
            <a:spLocks noGrp="1"/>
          </p:cNvSpPr>
          <p:nvPr>
            <p:ph type="title"/>
          </p:nvPr>
        </p:nvSpPr>
        <p:spPr/>
        <p:txBody>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اثرات مخرب فشار روانی( استرس) :</a:t>
            </a:r>
            <a:endParaRPr lang="fa-IR" dirty="0"/>
          </a:p>
        </p:txBody>
      </p:sp>
      <p:graphicFrame>
        <p:nvGraphicFramePr>
          <p:cNvPr id="7" name="Table 6"/>
          <p:cNvGraphicFramePr>
            <a:graphicFrameLocks noGrp="1"/>
          </p:cNvGraphicFramePr>
          <p:nvPr>
            <p:extLst>
              <p:ext uri="{D42A27DB-BD31-4B8C-83A1-F6EECF244321}">
                <p14:modId xmlns:p14="http://schemas.microsoft.com/office/powerpoint/2010/main" val="4195440247"/>
              </p:ext>
            </p:extLst>
          </p:nvPr>
        </p:nvGraphicFramePr>
        <p:xfrm>
          <a:off x="1619672" y="3068960"/>
          <a:ext cx="6096000" cy="3114040"/>
        </p:xfrm>
        <a:graphic>
          <a:graphicData uri="http://schemas.openxmlformats.org/drawingml/2006/table">
            <a:tbl>
              <a:tblPr firstRow="1" bandRow="1">
                <a:tableStyleId>{5C22544A-7EE6-4342-B048-85BDC9FD1C3A}</a:tableStyleId>
              </a:tblPr>
              <a:tblGrid>
                <a:gridCol w="3960440">
                  <a:extLst>
                    <a:ext uri="{9D8B030D-6E8A-4147-A177-3AD203B41FA5}">
                      <a16:colId xmlns:a16="http://schemas.microsoft.com/office/drawing/2014/main" val="20000"/>
                    </a:ext>
                  </a:extLst>
                </a:gridCol>
                <a:gridCol w="2135560">
                  <a:extLst>
                    <a:ext uri="{9D8B030D-6E8A-4147-A177-3AD203B41FA5}">
                      <a16:colId xmlns:a16="http://schemas.microsoft.com/office/drawing/2014/main" val="20001"/>
                    </a:ext>
                  </a:extLst>
                </a:gridCol>
              </a:tblGrid>
              <a:tr h="370840">
                <a:tc>
                  <a:txBody>
                    <a:bodyPr/>
                    <a:lstStyle/>
                    <a:p>
                      <a:r>
                        <a:rPr lang="fa-IR" dirty="0" smtClean="0">
                          <a:solidFill>
                            <a:schemeClr val="tx2">
                              <a:lumMod val="50000"/>
                            </a:schemeClr>
                          </a:solidFill>
                        </a:rPr>
                        <a:t>اثرات فشار روانی بر سیستم</a:t>
                      </a:r>
                      <a:r>
                        <a:rPr lang="fa-IR" baseline="0" dirty="0" smtClean="0">
                          <a:solidFill>
                            <a:schemeClr val="tx2">
                              <a:lumMod val="50000"/>
                            </a:schemeClr>
                          </a:solidFill>
                        </a:rPr>
                        <a:t> های بدنی</a:t>
                      </a:r>
                      <a:endParaRPr lang="en-US" dirty="0">
                        <a:solidFill>
                          <a:schemeClr val="tx2">
                            <a:lumMod val="50000"/>
                          </a:schemeClr>
                        </a:solidFill>
                      </a:endParaRPr>
                    </a:p>
                  </a:txBody>
                  <a:tcPr/>
                </a:tc>
                <a:tc>
                  <a:txBody>
                    <a:bodyPr/>
                    <a:lstStyle/>
                    <a:p>
                      <a:r>
                        <a:rPr lang="fa-IR" dirty="0" smtClean="0">
                          <a:solidFill>
                            <a:schemeClr val="tx2">
                              <a:lumMod val="50000"/>
                            </a:schemeClr>
                          </a:solidFill>
                        </a:rPr>
                        <a:t>سیستم</a:t>
                      </a:r>
                      <a:r>
                        <a:rPr lang="fa-IR" baseline="0" dirty="0" smtClean="0">
                          <a:solidFill>
                            <a:schemeClr val="tx2">
                              <a:lumMod val="50000"/>
                            </a:schemeClr>
                          </a:solidFill>
                        </a:rPr>
                        <a:t> های مختلف بدن</a:t>
                      </a:r>
                      <a:endParaRPr lang="en-US" dirty="0">
                        <a:solidFill>
                          <a:schemeClr val="tx2">
                            <a:lumMod val="50000"/>
                          </a:schemeClr>
                        </a:solidFill>
                      </a:endParaRPr>
                    </a:p>
                  </a:txBody>
                  <a:tcPr/>
                </a:tc>
                <a:extLst>
                  <a:ext uri="{0D108BD9-81ED-4DB2-BD59-A6C34878D82A}">
                    <a16:rowId xmlns:a16="http://schemas.microsoft.com/office/drawing/2014/main" val="10000"/>
                  </a:ext>
                </a:extLst>
              </a:tr>
              <a:tr h="370840">
                <a:tc>
                  <a:txBody>
                    <a:bodyPr/>
                    <a:lstStyle/>
                    <a:p>
                      <a:r>
                        <a:rPr kumimoji="0" lang="fa-IR" sz="1400" b="0" kern="1200" dirty="0" smtClean="0">
                          <a:solidFill>
                            <a:schemeClr val="tx2">
                              <a:lumMod val="50000"/>
                            </a:schemeClr>
                          </a:solidFill>
                          <a:effectLst/>
                          <a:latin typeface="+mj-lt"/>
                          <a:ea typeface="+mj-ea"/>
                          <a:cs typeface="B Nazanin" pitchFamily="2" charset="-78"/>
                        </a:rPr>
                        <a:t>ضعف سیستم ایمنی، احتمال ابتلا به بیماری های عفونی</a:t>
                      </a:r>
                      <a:endParaRPr kumimoji="0" lang="en-US" sz="1400" b="0" kern="1200" dirty="0">
                        <a:solidFill>
                          <a:schemeClr val="tx2">
                            <a:lumMod val="50000"/>
                          </a:schemeClr>
                        </a:solidFill>
                        <a:effectLst/>
                        <a:latin typeface="+mj-lt"/>
                        <a:ea typeface="+mj-ea"/>
                        <a:cs typeface="B Nazanin" pitchFamily="2" charset="-78"/>
                      </a:endParaRPr>
                    </a:p>
                  </a:txBody>
                  <a:tcPr/>
                </a:tc>
                <a:tc>
                  <a:txBody>
                    <a:bodyPr/>
                    <a:lstStyle/>
                    <a:p>
                      <a:r>
                        <a:rPr kumimoji="0" lang="fa-IR" sz="1400" b="0" kern="1200" dirty="0" smtClean="0">
                          <a:solidFill>
                            <a:schemeClr val="tx2">
                              <a:lumMod val="50000"/>
                            </a:schemeClr>
                          </a:solidFill>
                          <a:effectLst/>
                          <a:latin typeface="+mj-lt"/>
                          <a:ea typeface="+mj-ea"/>
                          <a:cs typeface="B Nazanin" pitchFamily="2" charset="-78"/>
                        </a:rPr>
                        <a:t>سیستم ایمنی بدن</a:t>
                      </a:r>
                      <a:endParaRPr kumimoji="0" lang="en-US" sz="1400" b="0" kern="1200" dirty="0">
                        <a:solidFill>
                          <a:schemeClr val="tx2">
                            <a:lumMod val="50000"/>
                          </a:schemeClr>
                        </a:solidFill>
                        <a:effectLst/>
                        <a:latin typeface="+mj-lt"/>
                        <a:ea typeface="+mj-ea"/>
                        <a:cs typeface="B Nazanin" pitchFamily="2" charset="-78"/>
                      </a:endParaRPr>
                    </a:p>
                  </a:txBody>
                  <a:tcPr/>
                </a:tc>
                <a:extLst>
                  <a:ext uri="{0D108BD9-81ED-4DB2-BD59-A6C34878D82A}">
                    <a16:rowId xmlns:a16="http://schemas.microsoft.com/office/drawing/2014/main" val="10001"/>
                  </a:ext>
                </a:extLst>
              </a:tr>
              <a:tr h="370840">
                <a:tc>
                  <a:txBody>
                    <a:bodyPr/>
                    <a:lstStyle/>
                    <a:p>
                      <a:r>
                        <a:rPr kumimoji="0" lang="fa-IR" sz="1400" b="0" kern="1200" dirty="0" smtClean="0">
                          <a:solidFill>
                            <a:schemeClr val="tx2">
                              <a:lumMod val="50000"/>
                            </a:schemeClr>
                          </a:solidFill>
                          <a:effectLst/>
                          <a:latin typeface="+mj-lt"/>
                          <a:ea typeface="+mj-ea"/>
                          <a:cs typeface="B Nazanin" pitchFamily="2" charset="-78"/>
                        </a:rPr>
                        <a:t>بالا رفتن فشارخون، حمله قلبی</a:t>
                      </a:r>
                      <a:endParaRPr kumimoji="0" lang="en-US" sz="1400" b="0" kern="1200" dirty="0">
                        <a:solidFill>
                          <a:schemeClr val="tx2">
                            <a:lumMod val="50000"/>
                          </a:schemeClr>
                        </a:solidFill>
                        <a:effectLst/>
                        <a:latin typeface="+mj-lt"/>
                        <a:ea typeface="+mj-ea"/>
                        <a:cs typeface="B Nazanin" pitchFamily="2" charset="-78"/>
                      </a:endParaRPr>
                    </a:p>
                  </a:txBody>
                  <a:tcPr/>
                </a:tc>
                <a:tc>
                  <a:txBody>
                    <a:bodyPr/>
                    <a:lstStyle/>
                    <a:p>
                      <a:r>
                        <a:rPr kumimoji="0" lang="fa-IR" sz="1400" b="0" kern="1200" dirty="0" smtClean="0">
                          <a:solidFill>
                            <a:schemeClr val="tx2">
                              <a:lumMod val="50000"/>
                            </a:schemeClr>
                          </a:solidFill>
                          <a:effectLst/>
                          <a:latin typeface="+mj-lt"/>
                          <a:ea typeface="+mj-ea"/>
                          <a:cs typeface="B Nazanin" pitchFamily="2" charset="-78"/>
                        </a:rPr>
                        <a:t>سیستم</a:t>
                      </a:r>
                      <a:r>
                        <a:rPr kumimoji="0" lang="fa-IR" sz="1400" b="0" kern="1200" baseline="0" dirty="0" smtClean="0">
                          <a:solidFill>
                            <a:schemeClr val="tx2">
                              <a:lumMod val="50000"/>
                            </a:schemeClr>
                          </a:solidFill>
                          <a:effectLst/>
                          <a:latin typeface="+mj-lt"/>
                          <a:ea typeface="+mj-ea"/>
                          <a:cs typeface="B Nazanin" pitchFamily="2" charset="-78"/>
                        </a:rPr>
                        <a:t> قلبی عروقی</a:t>
                      </a:r>
                      <a:endParaRPr kumimoji="0" lang="en-US" sz="1400" b="0" kern="1200" dirty="0">
                        <a:solidFill>
                          <a:schemeClr val="tx2">
                            <a:lumMod val="50000"/>
                          </a:schemeClr>
                        </a:solidFill>
                        <a:effectLst/>
                        <a:latin typeface="+mj-lt"/>
                        <a:ea typeface="+mj-ea"/>
                        <a:cs typeface="B Nazanin" pitchFamily="2" charset="-78"/>
                      </a:endParaRPr>
                    </a:p>
                  </a:txBody>
                  <a:tcPr/>
                </a:tc>
                <a:extLst>
                  <a:ext uri="{0D108BD9-81ED-4DB2-BD59-A6C34878D82A}">
                    <a16:rowId xmlns:a16="http://schemas.microsoft.com/office/drawing/2014/main" val="10002"/>
                  </a:ext>
                </a:extLst>
              </a:tr>
              <a:tr h="370840">
                <a:tc>
                  <a:txBody>
                    <a:bodyPr/>
                    <a:lstStyle/>
                    <a:p>
                      <a:r>
                        <a:rPr kumimoji="0" lang="fa-IR" sz="1400" b="0" kern="1200" dirty="0" smtClean="0">
                          <a:solidFill>
                            <a:schemeClr val="tx2">
                              <a:lumMod val="50000"/>
                            </a:schemeClr>
                          </a:solidFill>
                          <a:effectLst/>
                          <a:latin typeface="+mj-lt"/>
                          <a:ea typeface="+mj-ea"/>
                          <a:cs typeface="B Nazanin" pitchFamily="2" charset="-78"/>
                        </a:rPr>
                        <a:t>سردرد ،</a:t>
                      </a:r>
                      <a:r>
                        <a:rPr kumimoji="0" lang="fa-IR" sz="1400" b="0" kern="1200" baseline="0" dirty="0" smtClean="0">
                          <a:solidFill>
                            <a:schemeClr val="tx2">
                              <a:lumMod val="50000"/>
                            </a:schemeClr>
                          </a:solidFill>
                          <a:effectLst/>
                          <a:latin typeface="+mj-lt"/>
                          <a:ea typeface="+mj-ea"/>
                          <a:cs typeface="B Nazanin" pitchFamily="2" charset="-78"/>
                        </a:rPr>
                        <a:t> درد گردن و شانه</a:t>
                      </a:r>
                      <a:endParaRPr kumimoji="0" lang="en-US" sz="1400" b="0" kern="1200" dirty="0">
                        <a:solidFill>
                          <a:schemeClr val="tx2">
                            <a:lumMod val="50000"/>
                          </a:schemeClr>
                        </a:solidFill>
                        <a:effectLst/>
                        <a:latin typeface="+mj-lt"/>
                        <a:ea typeface="+mj-ea"/>
                        <a:cs typeface="B Nazanin" pitchFamily="2" charset="-78"/>
                      </a:endParaRPr>
                    </a:p>
                  </a:txBody>
                  <a:tcPr/>
                </a:tc>
                <a:tc>
                  <a:txBody>
                    <a:bodyPr/>
                    <a:lstStyle/>
                    <a:p>
                      <a:r>
                        <a:rPr kumimoji="0" lang="fa-IR" sz="1400" b="0" kern="1200" dirty="0" smtClean="0">
                          <a:solidFill>
                            <a:schemeClr val="tx2">
                              <a:lumMod val="50000"/>
                            </a:schemeClr>
                          </a:solidFill>
                          <a:effectLst/>
                          <a:latin typeface="+mj-lt"/>
                          <a:ea typeface="+mj-ea"/>
                          <a:cs typeface="B Nazanin" pitchFamily="2" charset="-78"/>
                        </a:rPr>
                        <a:t>سیستم عضلانی</a:t>
                      </a:r>
                      <a:endParaRPr kumimoji="0" lang="en-US" sz="1400" b="0" kern="1200" dirty="0">
                        <a:solidFill>
                          <a:schemeClr val="tx2">
                            <a:lumMod val="50000"/>
                          </a:schemeClr>
                        </a:solidFill>
                        <a:effectLst/>
                        <a:latin typeface="+mj-lt"/>
                        <a:ea typeface="+mj-ea"/>
                        <a:cs typeface="B Nazanin" pitchFamily="2" charset="-78"/>
                      </a:endParaRPr>
                    </a:p>
                  </a:txBody>
                  <a:tcPr/>
                </a:tc>
                <a:extLst>
                  <a:ext uri="{0D108BD9-81ED-4DB2-BD59-A6C34878D82A}">
                    <a16:rowId xmlns:a16="http://schemas.microsoft.com/office/drawing/2014/main" val="10003"/>
                  </a:ext>
                </a:extLst>
              </a:tr>
              <a:tr h="370840">
                <a:tc>
                  <a:txBody>
                    <a:bodyPr/>
                    <a:lstStyle/>
                    <a:p>
                      <a:r>
                        <a:rPr kumimoji="0" lang="fa-IR" sz="1400" b="0" kern="1200" dirty="0" smtClean="0">
                          <a:solidFill>
                            <a:schemeClr val="tx2">
                              <a:lumMod val="50000"/>
                            </a:schemeClr>
                          </a:solidFill>
                          <a:effectLst/>
                          <a:latin typeface="+mj-lt"/>
                          <a:ea typeface="+mj-ea"/>
                          <a:cs typeface="B Nazanin" pitchFamily="2" charset="-78"/>
                        </a:rPr>
                        <a:t>سخت شدن تنفس بخصوص برای مبتلایان به بیماری</a:t>
                      </a:r>
                      <a:r>
                        <a:rPr kumimoji="0" lang="fa-IR" sz="1400" b="0" kern="1200" baseline="0" dirty="0" smtClean="0">
                          <a:solidFill>
                            <a:schemeClr val="tx2">
                              <a:lumMod val="50000"/>
                            </a:schemeClr>
                          </a:solidFill>
                          <a:effectLst/>
                          <a:latin typeface="+mj-lt"/>
                          <a:ea typeface="+mj-ea"/>
                          <a:cs typeface="B Nazanin" pitchFamily="2" charset="-78"/>
                        </a:rPr>
                        <a:t> های ریوی</a:t>
                      </a:r>
                      <a:endParaRPr kumimoji="0" lang="en-US" sz="1400" b="0" kern="1200" dirty="0">
                        <a:solidFill>
                          <a:schemeClr val="tx2">
                            <a:lumMod val="50000"/>
                          </a:schemeClr>
                        </a:solidFill>
                        <a:effectLst/>
                        <a:latin typeface="+mj-lt"/>
                        <a:ea typeface="+mj-ea"/>
                        <a:cs typeface="B Nazanin" pitchFamily="2" charset="-78"/>
                      </a:endParaRPr>
                    </a:p>
                  </a:txBody>
                  <a:tcPr/>
                </a:tc>
                <a:tc>
                  <a:txBody>
                    <a:bodyPr/>
                    <a:lstStyle/>
                    <a:p>
                      <a:r>
                        <a:rPr kumimoji="0" lang="fa-IR" sz="1400" b="0" kern="1200" dirty="0" smtClean="0">
                          <a:solidFill>
                            <a:schemeClr val="tx2">
                              <a:lumMod val="50000"/>
                            </a:schemeClr>
                          </a:solidFill>
                          <a:effectLst/>
                          <a:latin typeface="+mj-lt"/>
                          <a:ea typeface="+mj-ea"/>
                          <a:cs typeface="B Nazanin" pitchFamily="2" charset="-78"/>
                        </a:rPr>
                        <a:t>سیستم تنفس</a:t>
                      </a:r>
                      <a:endParaRPr kumimoji="0" lang="en-US" sz="1400" b="0" kern="1200" dirty="0">
                        <a:solidFill>
                          <a:schemeClr val="tx2">
                            <a:lumMod val="50000"/>
                          </a:schemeClr>
                        </a:solidFill>
                        <a:effectLst/>
                        <a:latin typeface="+mj-lt"/>
                        <a:ea typeface="+mj-ea"/>
                        <a:cs typeface="B Nazanin" pitchFamily="2" charset="-78"/>
                      </a:endParaRPr>
                    </a:p>
                  </a:txBody>
                  <a:tcPr/>
                </a:tc>
                <a:extLst>
                  <a:ext uri="{0D108BD9-81ED-4DB2-BD59-A6C34878D82A}">
                    <a16:rowId xmlns:a16="http://schemas.microsoft.com/office/drawing/2014/main" val="10004"/>
                  </a:ext>
                </a:extLst>
              </a:tr>
              <a:tr h="370840">
                <a:tc>
                  <a:txBody>
                    <a:bodyPr/>
                    <a:lstStyle/>
                    <a:p>
                      <a:r>
                        <a:rPr kumimoji="0" lang="fa-IR" sz="1400" b="0" kern="1200" dirty="0" smtClean="0">
                          <a:solidFill>
                            <a:schemeClr val="tx2">
                              <a:lumMod val="50000"/>
                            </a:schemeClr>
                          </a:solidFill>
                          <a:effectLst/>
                          <a:latin typeface="+mj-lt"/>
                          <a:ea typeface="+mj-ea"/>
                          <a:cs typeface="B Nazanin" pitchFamily="2" charset="-78"/>
                        </a:rPr>
                        <a:t>افزایش سطح قند خون و بدتر شدن دیابت</a:t>
                      </a:r>
                      <a:r>
                        <a:rPr kumimoji="0" lang="fa-IR" sz="1400" b="0" kern="1200" baseline="0" dirty="0" smtClean="0">
                          <a:solidFill>
                            <a:schemeClr val="tx2">
                              <a:lumMod val="50000"/>
                            </a:schemeClr>
                          </a:solidFill>
                          <a:effectLst/>
                          <a:latin typeface="+mj-lt"/>
                          <a:ea typeface="+mj-ea"/>
                          <a:cs typeface="B Nazanin" pitchFamily="2" charset="-78"/>
                        </a:rPr>
                        <a:t> نوع 2</a:t>
                      </a:r>
                      <a:endParaRPr kumimoji="0" lang="en-US" sz="1400" b="0" kern="1200" dirty="0">
                        <a:solidFill>
                          <a:schemeClr val="tx2">
                            <a:lumMod val="50000"/>
                          </a:schemeClr>
                        </a:solidFill>
                        <a:effectLst/>
                        <a:latin typeface="+mj-lt"/>
                        <a:ea typeface="+mj-ea"/>
                        <a:cs typeface="B Nazanin" pitchFamily="2" charset="-78"/>
                      </a:endParaRPr>
                    </a:p>
                  </a:txBody>
                  <a:tcPr/>
                </a:tc>
                <a:tc>
                  <a:txBody>
                    <a:bodyPr/>
                    <a:lstStyle/>
                    <a:p>
                      <a:r>
                        <a:rPr kumimoji="0" lang="fa-IR" sz="1400" b="0" kern="1200" dirty="0" smtClean="0">
                          <a:solidFill>
                            <a:schemeClr val="tx2">
                              <a:lumMod val="50000"/>
                            </a:schemeClr>
                          </a:solidFill>
                          <a:effectLst/>
                          <a:latin typeface="+mj-lt"/>
                          <a:ea typeface="+mj-ea"/>
                          <a:cs typeface="B Nazanin" pitchFamily="2" charset="-78"/>
                        </a:rPr>
                        <a:t>سیستم آندوکرین</a:t>
                      </a:r>
                      <a:endParaRPr kumimoji="0" lang="en-US" sz="1400" b="0" kern="1200" dirty="0">
                        <a:solidFill>
                          <a:schemeClr val="tx2">
                            <a:lumMod val="50000"/>
                          </a:schemeClr>
                        </a:solidFill>
                        <a:effectLst/>
                        <a:latin typeface="+mj-lt"/>
                        <a:ea typeface="+mj-ea"/>
                        <a:cs typeface="B Nazanin" pitchFamily="2" charset="-78"/>
                      </a:endParaRPr>
                    </a:p>
                  </a:txBody>
                  <a:tcPr/>
                </a:tc>
                <a:extLst>
                  <a:ext uri="{0D108BD9-81ED-4DB2-BD59-A6C34878D82A}">
                    <a16:rowId xmlns:a16="http://schemas.microsoft.com/office/drawing/2014/main" val="10005"/>
                  </a:ext>
                </a:extLst>
              </a:tr>
              <a:tr h="370840">
                <a:tc>
                  <a:txBody>
                    <a:bodyPr/>
                    <a:lstStyle/>
                    <a:p>
                      <a:r>
                        <a:rPr kumimoji="0" lang="fa-IR" sz="1400" b="0" kern="1200" dirty="0" smtClean="0">
                          <a:solidFill>
                            <a:schemeClr val="tx2">
                              <a:lumMod val="50000"/>
                            </a:schemeClr>
                          </a:solidFill>
                          <a:effectLst/>
                          <a:latin typeface="+mj-lt"/>
                          <a:ea typeface="+mj-ea"/>
                          <a:cs typeface="B Nazanin" pitchFamily="2" charset="-78"/>
                        </a:rPr>
                        <a:t>اختلال در هضم و جذب غذا، اسهال،</a:t>
                      </a:r>
                      <a:r>
                        <a:rPr kumimoji="0" lang="fa-IR" sz="1400" b="0" kern="1200" baseline="0" dirty="0" smtClean="0">
                          <a:solidFill>
                            <a:schemeClr val="tx2">
                              <a:lumMod val="50000"/>
                            </a:schemeClr>
                          </a:solidFill>
                          <a:effectLst/>
                          <a:latin typeface="+mj-lt"/>
                          <a:ea typeface="+mj-ea"/>
                          <a:cs typeface="B Nazanin" pitchFamily="2" charset="-78"/>
                        </a:rPr>
                        <a:t> یبوست، زخم معده و درد های شدید معده</a:t>
                      </a:r>
                      <a:endParaRPr kumimoji="0" lang="en-US" sz="1400" b="0" kern="1200" dirty="0">
                        <a:solidFill>
                          <a:schemeClr val="tx2">
                            <a:lumMod val="50000"/>
                          </a:schemeClr>
                        </a:solidFill>
                        <a:effectLst/>
                        <a:latin typeface="+mj-lt"/>
                        <a:ea typeface="+mj-ea"/>
                        <a:cs typeface="B Nazanin" pitchFamily="2" charset="-78"/>
                      </a:endParaRPr>
                    </a:p>
                  </a:txBody>
                  <a:tcPr/>
                </a:tc>
                <a:tc>
                  <a:txBody>
                    <a:bodyPr/>
                    <a:lstStyle/>
                    <a:p>
                      <a:r>
                        <a:rPr kumimoji="0" lang="fa-IR" sz="1400" b="0" kern="1200" dirty="0" smtClean="0">
                          <a:solidFill>
                            <a:schemeClr val="tx2">
                              <a:lumMod val="50000"/>
                            </a:schemeClr>
                          </a:solidFill>
                          <a:effectLst/>
                          <a:latin typeface="+mj-lt"/>
                          <a:ea typeface="+mj-ea"/>
                          <a:cs typeface="B Nazanin" pitchFamily="2" charset="-78"/>
                        </a:rPr>
                        <a:t>سیستم گوارش</a:t>
                      </a:r>
                      <a:endParaRPr kumimoji="0" lang="en-US" sz="1400" b="0" kern="1200" dirty="0">
                        <a:solidFill>
                          <a:schemeClr val="tx2">
                            <a:lumMod val="50000"/>
                          </a:schemeClr>
                        </a:solidFill>
                        <a:effectLst/>
                        <a:latin typeface="+mj-lt"/>
                        <a:ea typeface="+mj-ea"/>
                        <a:cs typeface="B Nazanin" pitchFamily="2" charset="-78"/>
                      </a:endParaRPr>
                    </a:p>
                  </a:txBody>
                  <a:tcPr/>
                </a:tc>
                <a:extLst>
                  <a:ext uri="{0D108BD9-81ED-4DB2-BD59-A6C34878D82A}">
                    <a16:rowId xmlns:a16="http://schemas.microsoft.com/office/drawing/2014/main" val="10006"/>
                  </a:ext>
                </a:extLst>
              </a:tr>
              <a:tr h="370840">
                <a:tc>
                  <a:txBody>
                    <a:bodyPr/>
                    <a:lstStyle/>
                    <a:p>
                      <a:r>
                        <a:rPr kumimoji="0" lang="fa-IR" sz="1400" b="0" kern="1200" smtClean="0">
                          <a:solidFill>
                            <a:schemeClr val="tx2">
                              <a:lumMod val="50000"/>
                            </a:schemeClr>
                          </a:solidFill>
                          <a:effectLst/>
                          <a:latin typeface="+mj-lt"/>
                          <a:ea typeface="+mj-ea"/>
                          <a:cs typeface="B Nazanin" pitchFamily="2" charset="-78"/>
                        </a:rPr>
                        <a:t>اضطراب، افسردگی، عصبانیت</a:t>
                      </a:r>
                      <a:endParaRPr kumimoji="0" lang="en-US" sz="1400" b="0" kern="1200" dirty="0">
                        <a:solidFill>
                          <a:schemeClr val="tx2">
                            <a:lumMod val="50000"/>
                          </a:schemeClr>
                        </a:solidFill>
                        <a:effectLst/>
                        <a:latin typeface="+mj-lt"/>
                        <a:ea typeface="+mj-ea"/>
                        <a:cs typeface="B Nazanin" pitchFamily="2" charset="-78"/>
                      </a:endParaRPr>
                    </a:p>
                  </a:txBody>
                  <a:tcPr/>
                </a:tc>
                <a:tc>
                  <a:txBody>
                    <a:bodyPr/>
                    <a:lstStyle/>
                    <a:p>
                      <a:r>
                        <a:rPr kumimoji="0" lang="fa-IR" sz="1400" b="0" kern="1200" dirty="0" smtClean="0">
                          <a:solidFill>
                            <a:schemeClr val="tx2">
                              <a:lumMod val="50000"/>
                            </a:schemeClr>
                          </a:solidFill>
                          <a:effectLst/>
                          <a:latin typeface="+mj-lt"/>
                          <a:ea typeface="+mj-ea"/>
                          <a:cs typeface="B Nazanin" pitchFamily="2" charset="-78"/>
                        </a:rPr>
                        <a:t>اعصاب و روان</a:t>
                      </a:r>
                      <a:endParaRPr kumimoji="0" lang="en-US" sz="1400" b="0" kern="1200" dirty="0">
                        <a:solidFill>
                          <a:schemeClr val="tx2">
                            <a:lumMod val="50000"/>
                          </a:schemeClr>
                        </a:solidFill>
                        <a:effectLst/>
                        <a:latin typeface="+mj-lt"/>
                        <a:ea typeface="+mj-ea"/>
                        <a:cs typeface="B Nazanin" pitchFamily="2" charset="-78"/>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022851352"/>
      </p:ext>
    </p:extLst>
  </p:cSld>
  <p:clrMapOvr>
    <a:masterClrMapping/>
  </p:clrMapOvr>
  <p:transition spd="med">
    <p:wedg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552" y="548680"/>
            <a:ext cx="8229600" cy="5760640"/>
          </a:xfrm>
        </p:spPr>
        <p:txBody>
          <a:bodyPr>
            <a:normAutofit fontScale="92500"/>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قدم چهارم- ارزیابی راه حل ها و انتخاب بهترین راه حل</a:t>
            </a:r>
          </a:p>
          <a:p>
            <a:pPr marL="109728" indent="0" algn="just">
              <a:lnSpc>
                <a:spcPct val="150000"/>
              </a:lnSpc>
              <a:buNone/>
            </a:pPr>
            <a:endPar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endParaRPr lang="fa-IR" sz="16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endParaRPr lang="fa-IR" sz="16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r>
              <a:rPr lang="fa-IR" sz="21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1. نظرات و خواسته های هر دو طرف به یک اندازه مهم است.</a:t>
            </a:r>
          </a:p>
          <a:p>
            <a:pPr marL="109728" indent="0" algn="just">
              <a:lnSpc>
                <a:spcPct val="150000"/>
              </a:lnSpc>
              <a:buNone/>
            </a:pPr>
            <a:r>
              <a:rPr lang="fa-IR" sz="21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2. راه حل خوب، راه حلی است که موجب رضایت هر دو طرف شود.</a:t>
            </a:r>
          </a:p>
          <a:p>
            <a:pPr marL="109728" indent="0" algn="just">
              <a:lnSpc>
                <a:spcPct val="150000"/>
              </a:lnSpc>
              <a:buNone/>
            </a:pPr>
            <a:r>
              <a:rPr lang="fa-IR" sz="3300" b="1" dirty="0" smtClean="0">
                <a:solidFill>
                  <a:schemeClr val="tx2">
                    <a:lumMod val="50000"/>
                  </a:schemeClr>
                </a:solidFill>
                <a:effectLst>
                  <a:outerShdw blurRad="31750" dist="25400" dir="5400000" algn="tl" rotWithShape="0">
                    <a:srgbClr val="000000">
                      <a:alpha val="25000"/>
                    </a:srgbClr>
                  </a:outerShdw>
                </a:effectLst>
                <a:cs typeface="B Nazanin" pitchFamily="2" charset="-78"/>
              </a:rPr>
              <a:t>قدم پنجم-  برنامه ریزی و اجرای راه حل</a:t>
            </a:r>
          </a:p>
          <a:p>
            <a:pPr algn="just">
              <a:lnSpc>
                <a:spcPct val="150000"/>
              </a:lnSpc>
              <a:buFont typeface="Wingdings" panose="05000000000000000000" pitchFamily="2" charset="2"/>
              <a:buChar char="v"/>
            </a:pPr>
            <a:r>
              <a:rPr lang="fa-IR" sz="2400" b="1" dirty="0" smtClean="0">
                <a:solidFill>
                  <a:schemeClr val="tx2">
                    <a:lumMod val="50000"/>
                  </a:schemeClr>
                </a:solidFill>
                <a:effectLst>
                  <a:outerShdw blurRad="31750" dist="25400" dir="5400000" algn="tl" rotWithShape="0">
                    <a:srgbClr val="000000">
                      <a:alpha val="25000"/>
                    </a:srgbClr>
                  </a:outerShdw>
                </a:effectLst>
                <a:cs typeface="B Nazanin" pitchFamily="2" charset="-78"/>
              </a:rPr>
              <a:t>مشکلاتی که ممکن است در حل اختلاف پیش بیاید:</a:t>
            </a:r>
          </a:p>
          <a:p>
            <a:pPr algn="just">
              <a:lnSpc>
                <a:spcPct val="150000"/>
              </a:lnSpc>
              <a:buFontTx/>
              <a:buChar char="-"/>
            </a:pPr>
            <a:r>
              <a:rPr lang="fa-IR" sz="2400" b="1" dirty="0" smtClean="0">
                <a:solidFill>
                  <a:schemeClr val="tx2">
                    <a:lumMod val="50000"/>
                  </a:schemeClr>
                </a:solidFill>
                <a:effectLst>
                  <a:outerShdw blurRad="31750" dist="25400" dir="5400000" algn="tl" rotWithShape="0">
                    <a:srgbClr val="000000">
                      <a:alpha val="25000"/>
                    </a:srgbClr>
                  </a:outerShdw>
                </a:effectLst>
                <a:cs typeface="B Nazanin" pitchFamily="2" charset="-78"/>
              </a:rPr>
              <a:t>مشکل یافتن راه حل های موثر</a:t>
            </a:r>
          </a:p>
          <a:p>
            <a:pPr algn="just">
              <a:lnSpc>
                <a:spcPct val="150000"/>
              </a:lnSpc>
              <a:buFontTx/>
              <a:buChar char="-"/>
            </a:pPr>
            <a:r>
              <a:rPr lang="fa-IR" sz="2400" b="1" dirty="0" smtClean="0">
                <a:solidFill>
                  <a:schemeClr val="tx2">
                    <a:lumMod val="50000"/>
                  </a:schemeClr>
                </a:solidFill>
                <a:effectLst>
                  <a:outerShdw blurRad="31750" dist="25400" dir="5400000" algn="tl" rotWithShape="0">
                    <a:srgbClr val="000000">
                      <a:alpha val="25000"/>
                    </a:srgbClr>
                  </a:outerShdw>
                </a:effectLst>
                <a:cs typeface="B Nazanin" pitchFamily="2" charset="-78"/>
              </a:rPr>
              <a:t>خستگی، بیماریف کسالت، کار و مشغله زیاد</a:t>
            </a:r>
          </a:p>
          <a:p>
            <a:pPr algn="just">
              <a:lnSpc>
                <a:spcPct val="150000"/>
              </a:lnSpc>
              <a:buFontTx/>
              <a:buChar char="-"/>
            </a:pPr>
            <a:r>
              <a:rPr lang="fa-IR" sz="2400" b="1" dirty="0" smtClean="0">
                <a:solidFill>
                  <a:schemeClr val="tx2">
                    <a:lumMod val="50000"/>
                  </a:schemeClr>
                </a:solidFill>
                <a:effectLst>
                  <a:outerShdw blurRad="31750" dist="25400" dir="5400000" algn="tl" rotWithShape="0">
                    <a:srgbClr val="000000">
                      <a:alpha val="25000"/>
                    </a:srgbClr>
                  </a:outerShdw>
                </a:effectLst>
                <a:cs typeface="B Nazanin" pitchFamily="2" charset="-78"/>
              </a:rPr>
              <a:t>وقتی هیچ راه حلی وجود ندارد</a:t>
            </a:r>
          </a:p>
          <a:p>
            <a:pPr marL="109728" indent="0" algn="just">
              <a:lnSpc>
                <a:spcPct val="150000"/>
              </a:lnSpc>
              <a:buNone/>
            </a:pPr>
            <a:endParaRPr lang="fa-IR" sz="2400" b="1" dirty="0" smtClean="0">
              <a:solidFill>
                <a:schemeClr val="tx2">
                  <a:lumMod val="50000"/>
                </a:schemeClr>
              </a:solidFill>
              <a:effectLst>
                <a:outerShdw blurRad="31750" dist="25400" dir="5400000" algn="tl" rotWithShape="0">
                  <a:srgbClr val="000000">
                    <a:alpha val="25000"/>
                  </a:srgbClr>
                </a:outerShdw>
              </a:effectLst>
              <a:cs typeface="B Nazanin" pitchFamily="2" charset="-78"/>
            </a:endParaRPr>
          </a:p>
          <a:p>
            <a:pPr marL="109728" indent="0" algn="just">
              <a:lnSpc>
                <a:spcPct val="150000"/>
              </a:lnSpc>
              <a:buNone/>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buFontTx/>
              <a:buChar char="-"/>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60</a:t>
            </a:fld>
            <a:endParaRPr lang="fa-IR">
              <a:solidFill>
                <a:prstClr val="black"/>
              </a:solidFill>
            </a:endParaRPr>
          </a:p>
        </p:txBody>
      </p:sp>
      <p:sp>
        <p:nvSpPr>
          <p:cNvPr id="7" name="Oval 6"/>
          <p:cNvSpPr/>
          <p:nvPr/>
        </p:nvSpPr>
        <p:spPr>
          <a:xfrm>
            <a:off x="2195736" y="1196752"/>
            <a:ext cx="5256584"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150000"/>
              </a:lnSpc>
            </a:pPr>
            <a:r>
              <a:rPr lang="fa-IR" b="1" dirty="0" smtClean="0">
                <a:solidFill>
                  <a:srgbClr val="646B86">
                    <a:lumMod val="50000"/>
                  </a:srgbClr>
                </a:solidFill>
                <a:effectLst>
                  <a:outerShdw blurRad="31750" dist="25400" dir="5400000" algn="tl" rotWithShape="0">
                    <a:srgbClr val="000000">
                      <a:alpha val="25000"/>
                    </a:srgbClr>
                  </a:outerShdw>
                </a:effectLst>
                <a:cs typeface="B Nazanin" pitchFamily="2" charset="-78"/>
              </a:rPr>
              <a:t>قواعد مهم در انتخاب بهترین راه حل</a:t>
            </a:r>
            <a:endParaRPr lang="fa-IR" b="1" dirty="0">
              <a:solidFill>
                <a:prstClr val="white"/>
              </a:solidFill>
              <a:effectLst>
                <a:outerShdw blurRad="31750" dist="25400" dir="5400000" algn="tl" rotWithShape="0">
                  <a:srgbClr val="000000">
                    <a:alpha val="25000"/>
                  </a:srgbClr>
                </a:outerShdw>
              </a:effectLst>
              <a:cs typeface="B Nazanin" pitchFamily="2" charset="-78"/>
            </a:endParaRPr>
          </a:p>
        </p:txBody>
      </p:sp>
    </p:spTree>
    <p:extLst>
      <p:ext uri="{BB962C8B-B14F-4D97-AF65-F5344CB8AC3E}">
        <p14:creationId xmlns:p14="http://schemas.microsoft.com/office/powerpoint/2010/main" val="1383260648"/>
      </p:ext>
    </p:extLst>
  </p:cSld>
  <p:clrMapOvr>
    <a:masterClrMapping/>
  </p:clrMapOvr>
  <p:transition spd="med">
    <p:wedg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ctr"/>
            <a:endParaRPr lang="fa-IR" sz="4000" dirty="0" smtClean="0">
              <a:cs typeface="B Titr" panose="00000700000000000000" pitchFamily="2" charset="-78"/>
            </a:endParaRPr>
          </a:p>
          <a:p>
            <a:pPr algn="ctr"/>
            <a:r>
              <a:rPr lang="fa-IR" sz="4000" dirty="0" smtClean="0">
                <a:cs typeface="B Titr" panose="00000700000000000000" pitchFamily="2" charset="-78"/>
              </a:rPr>
              <a:t>شادکامی ونحوه تجربه آ ن در سالمندان</a:t>
            </a:r>
            <a:endParaRPr lang="en-US" sz="4000" dirty="0">
              <a:cs typeface="B Titr" panose="000007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61</a:t>
            </a:fld>
            <a:endParaRPr lang="fa-IR">
              <a:solidFill>
                <a:prstClr val="black"/>
              </a:solidFill>
            </a:endParaRPr>
          </a:p>
        </p:txBody>
      </p:sp>
      <p:sp>
        <p:nvSpPr>
          <p:cNvPr id="6" name="Title 5"/>
          <p:cNvSpPr>
            <a:spLocks noGrp="1"/>
          </p:cNvSpPr>
          <p:nvPr>
            <p:ph type="title"/>
          </p:nvPr>
        </p:nvSpPr>
        <p:spPr/>
        <p:txBody>
          <a:bodyPr>
            <a:normAutofit/>
          </a:bodyPr>
          <a:lstStyle/>
          <a:p>
            <a:pPr algn="ctr"/>
            <a:r>
              <a:rPr lang="fa-IR" sz="6000" dirty="0" smtClean="0">
                <a:cs typeface="B Titr" panose="00000700000000000000" pitchFamily="2" charset="-78"/>
              </a:rPr>
              <a:t>فصل دوم</a:t>
            </a:r>
            <a:endParaRPr lang="en-US" sz="6000" dirty="0">
              <a:cs typeface="B Titr" panose="00000700000000000000" pitchFamily="2" charset="-78"/>
            </a:endParaRPr>
          </a:p>
        </p:txBody>
      </p:sp>
    </p:spTree>
    <p:extLst>
      <p:ext uri="{BB962C8B-B14F-4D97-AF65-F5344CB8AC3E}">
        <p14:creationId xmlns:p14="http://schemas.microsoft.com/office/powerpoint/2010/main" val="1671938869"/>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marL="109728" indent="0" algn="just">
              <a:lnSpc>
                <a:spcPct val="150000"/>
              </a:lnSpc>
              <a:buNone/>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مقدمه : </a:t>
            </a:r>
          </a:p>
          <a:p>
            <a:pPr marL="109728" indent="0" algn="just">
              <a:lnSpc>
                <a:spcPct val="150000"/>
              </a:lnSpc>
              <a:buNone/>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قبل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این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مفهوم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شادکامی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تکنیک  های کاربردی برای تجربه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کردن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آن بپردازیم، باید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درباره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مفهوم ارزش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بیشتر بدانیم</a:t>
            </a:r>
          </a:p>
          <a:p>
            <a:pPr marL="109728" indent="0" algn="just">
              <a:lnSpc>
                <a:spcPct val="150000"/>
              </a:lnSpc>
              <a:buNone/>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حوزه روان شناسی ارزش را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چنین تعریف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«آن چه از هر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چیز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هر کار دیگری برای ما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خواستنی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ارزش ها یکی از امتیازات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انسان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نسبت به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سایر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موجودات زنده است و می توان آن را «انتخاب یک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خواسته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میان چند خواسته» دانست.</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باید دانست که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اگر فرمان انتخاب ها در دست خودمان باشد و آن ها را بر اساس آن چه برای ما ارزشمند است، انتخاب کنیم، در واقع «مطابق با ارزش هایمان زندگی کرده ایم» و این کار برای ما «شادکامی عمیق و ماندگار» به دنبال خواهد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داشت.پس یکی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بزرگترین ملاک های شادکامی و تجربه شادی عمیق درونی پیوسته، زندگی کردن بر اساس ارزش هاست</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p:txBody>
      </p:sp>
      <p:sp>
        <p:nvSpPr>
          <p:cNvPr id="3" name="Date Placeholder 2"/>
          <p:cNvSpPr>
            <a:spLocks noGrp="1"/>
          </p:cNvSpPr>
          <p:nvPr>
            <p:ph type="dt" sz="half" idx="10"/>
          </p:nvPr>
        </p:nvSpPr>
        <p:spPr>
          <a:xfrm>
            <a:off x="7668344" y="6407944"/>
            <a:ext cx="978928" cy="365760"/>
          </a:xfrm>
        </p:spPr>
        <p:txBody>
          <a:bodyPr/>
          <a:lstStyle/>
          <a:p>
            <a:fld id="{336FEB27-DE34-47B8-8B6C-4DE3265E6936}"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62</a:t>
            </a:fld>
            <a:endParaRPr lang="fa-IR">
              <a:solidFill>
                <a:prstClr val="black"/>
              </a:solidFill>
            </a:endParaRPr>
          </a:p>
        </p:txBody>
      </p:sp>
      <p:sp>
        <p:nvSpPr>
          <p:cNvPr id="6" name="Title 5"/>
          <p:cNvSpPr>
            <a:spLocks noGrp="1"/>
          </p:cNvSpPr>
          <p:nvPr>
            <p:ph type="title"/>
          </p:nvPr>
        </p:nvSpPr>
        <p:spPr/>
        <p:txBody>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شادکامی و نحوه تجربه آن در سالمندان :</a:t>
            </a:r>
            <a:endPar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1832613113"/>
      </p:ext>
    </p:extLst>
  </p:cSld>
  <p:clrMapOvr>
    <a:masterClrMapping/>
  </p:clrMapOvr>
  <p:transition spd="med">
    <p:wedg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88640"/>
            <a:ext cx="8833520" cy="5818651"/>
          </a:xfrm>
        </p:spPr>
        <p:txBody>
          <a:bodyPr/>
          <a:lstStyle/>
          <a:p>
            <a:pPr marL="109728" indent="0">
              <a:buNone/>
            </a:pPr>
            <a:r>
              <a:rPr lang="fa-IR" sz="4000" b="1" dirty="0">
                <a:solidFill>
                  <a:schemeClr val="accent1">
                    <a:lumMod val="75000"/>
                  </a:schemeClr>
                </a:solidFill>
                <a:effectLst>
                  <a:outerShdw blurRad="38100" dist="38100" dir="2700000" algn="tl">
                    <a:srgbClr val="000000">
                      <a:alpha val="43137"/>
                    </a:srgbClr>
                  </a:outerShdw>
                </a:effectLst>
                <a:cs typeface="B Titr" panose="00000700000000000000" pitchFamily="2" charset="-78"/>
              </a:rPr>
              <a:t>شاخصهای اصلی </a:t>
            </a:r>
            <a:r>
              <a:rPr lang="fa-IR" sz="4000" b="1" dirty="0" smtClean="0">
                <a:solidFill>
                  <a:schemeClr val="accent1">
                    <a:lumMod val="75000"/>
                  </a:schemeClr>
                </a:solidFill>
                <a:effectLst>
                  <a:outerShdw blurRad="38100" dist="38100" dir="2700000" algn="tl">
                    <a:srgbClr val="000000">
                      <a:alpha val="43137"/>
                    </a:srgbClr>
                  </a:outerShdw>
                </a:effectLst>
                <a:cs typeface="B Titr" panose="00000700000000000000" pitchFamily="2" charset="-78"/>
              </a:rPr>
              <a:t>ارزش</a:t>
            </a:r>
            <a:r>
              <a:rPr lang="fa-IR" sz="2800" dirty="0">
                <a:solidFill>
                  <a:srgbClr val="FF0000"/>
                </a:solidFill>
                <a:cs typeface="B Titr" panose="00000700000000000000" pitchFamily="2" charset="-78"/>
              </a:rPr>
              <a:t>	</a:t>
            </a:r>
          </a:p>
          <a:p>
            <a:pPr algn="just"/>
            <a:r>
              <a:rPr lang="fa-IR" sz="2000" b="1" dirty="0">
                <a:solidFill>
                  <a:srgbClr val="FF0000"/>
                </a:solidFill>
                <a:effectLst>
                  <a:outerShdw blurRad="38100" dist="38100" dir="2700000" algn="tl">
                    <a:srgbClr val="000000">
                      <a:alpha val="43137"/>
                    </a:srgbClr>
                  </a:outerShdw>
                </a:effectLst>
                <a:cs typeface="B Nazanin" panose="00000400000000000000" pitchFamily="2" charset="-78"/>
              </a:rPr>
              <a:t> </a:t>
            </a:r>
            <a:r>
              <a:rPr lang="fa-IR" sz="2000" dirty="0">
                <a:effectLst>
                  <a:outerShdw blurRad="38100" dist="38100" dir="2700000" algn="tl">
                    <a:srgbClr val="000000">
                      <a:alpha val="43137"/>
                    </a:srgbClr>
                  </a:outerShdw>
                </a:effectLst>
                <a:cs typeface="B Nazanin" panose="00000400000000000000" pitchFamily="2" charset="-78"/>
              </a:rPr>
              <a:t>ارزش، انتخاب آگاهانه و مختارانه ما از بین </a:t>
            </a:r>
            <a:r>
              <a:rPr lang="fa-IR" sz="2000" dirty="0" smtClean="0">
                <a:effectLst>
                  <a:outerShdw blurRad="38100" dist="38100" dir="2700000" algn="tl">
                    <a:srgbClr val="000000">
                      <a:alpha val="43137"/>
                    </a:srgbClr>
                  </a:outerShdw>
                </a:effectLst>
                <a:cs typeface="B Nazanin" panose="00000400000000000000" pitchFamily="2" charset="-78"/>
              </a:rPr>
              <a:t>گزینه های مختلف است . </a:t>
            </a:r>
            <a:endParaRPr lang="fa-IR" sz="2000" dirty="0">
              <a:effectLst>
                <a:outerShdw blurRad="38100" dist="38100" dir="2700000" algn="tl">
                  <a:srgbClr val="000000">
                    <a:alpha val="43137"/>
                  </a:srgbClr>
                </a:outerShdw>
              </a:effectLst>
              <a:cs typeface="B Nazanin" panose="00000400000000000000" pitchFamily="2" charset="-78"/>
            </a:endParaRPr>
          </a:p>
          <a:p>
            <a:pPr algn="just"/>
            <a:r>
              <a:rPr lang="fa-IR" sz="2000" dirty="0">
                <a:effectLst>
                  <a:outerShdw blurRad="38100" dist="38100" dir="2700000" algn="tl">
                    <a:srgbClr val="000000">
                      <a:alpha val="43137"/>
                    </a:srgbClr>
                  </a:outerShdw>
                </a:effectLst>
                <a:cs typeface="B Nazanin" panose="00000400000000000000" pitchFamily="2" charset="-78"/>
              </a:rPr>
              <a:t> ارزش، از جنس رفتار </a:t>
            </a:r>
            <a:r>
              <a:rPr lang="fa-IR" sz="2000" dirty="0" smtClean="0">
                <a:effectLst>
                  <a:outerShdw blurRad="38100" dist="38100" dir="2700000" algn="tl">
                    <a:srgbClr val="000000">
                      <a:alpha val="43137"/>
                    </a:srgbClr>
                  </a:outerShdw>
                </a:effectLst>
                <a:cs typeface="B Nazanin" panose="00000400000000000000" pitchFamily="2" charset="-78"/>
              </a:rPr>
              <a:t>است </a:t>
            </a:r>
            <a:r>
              <a:rPr lang="fa-IR" sz="2000" dirty="0">
                <a:effectLst>
                  <a:outerShdw blurRad="38100" dist="38100" dir="2700000" algn="tl">
                    <a:srgbClr val="000000">
                      <a:alpha val="43137"/>
                    </a:srgbClr>
                  </a:outerShdw>
                </a:effectLst>
                <a:cs typeface="B Nazanin" panose="00000400000000000000" pitchFamily="2" charset="-78"/>
              </a:rPr>
              <a:t>که ما بر </a:t>
            </a:r>
            <a:r>
              <a:rPr lang="fa-IR" sz="2000" dirty="0" smtClean="0">
                <a:effectLst>
                  <a:outerShdw blurRad="38100" dist="38100" dir="2700000" algn="tl">
                    <a:srgbClr val="000000">
                      <a:alpha val="43137"/>
                    </a:srgbClr>
                  </a:outerShdw>
                </a:effectLst>
                <a:cs typeface="B Nazanin" panose="00000400000000000000" pitchFamily="2" charset="-78"/>
              </a:rPr>
              <a:t>اساس </a:t>
            </a:r>
            <a:r>
              <a:rPr lang="fa-IR" sz="2000" dirty="0">
                <a:effectLst>
                  <a:outerShdw blurRad="38100" dist="38100" dir="2700000" algn="tl">
                    <a:srgbClr val="000000">
                      <a:alpha val="43137"/>
                    </a:srgbClr>
                  </a:outerShdw>
                </a:effectLst>
                <a:cs typeface="B Nazanin" panose="00000400000000000000" pitchFamily="2" charset="-78"/>
              </a:rPr>
              <a:t>انتخاب انجام </a:t>
            </a:r>
            <a:r>
              <a:rPr lang="fa-IR" sz="2000" dirty="0" smtClean="0">
                <a:effectLst>
                  <a:outerShdw blurRad="38100" dist="38100" dir="2700000" algn="tl">
                    <a:srgbClr val="000000">
                      <a:alpha val="43137"/>
                    </a:srgbClr>
                  </a:outerShdw>
                </a:effectLst>
                <a:cs typeface="B Nazanin" panose="00000400000000000000" pitchFamily="2" charset="-78"/>
              </a:rPr>
              <a:t>می دهیم، نسبت </a:t>
            </a:r>
            <a:r>
              <a:rPr lang="fa-IR" sz="2000" dirty="0">
                <a:effectLst>
                  <a:outerShdw blurRad="38100" dist="38100" dir="2700000" algn="tl">
                    <a:srgbClr val="000000">
                      <a:alpha val="43137"/>
                    </a:srgbClr>
                  </a:outerShdw>
                </a:effectLst>
                <a:cs typeface="B Nazanin" panose="00000400000000000000" pitchFamily="2" charset="-78"/>
              </a:rPr>
              <a:t>به انجام آن متعهد هستیم و نیت یا شعار نیست </a:t>
            </a:r>
            <a:endParaRPr lang="fa-IR" sz="2000" dirty="0" smtClean="0">
              <a:effectLst>
                <a:outerShdw blurRad="38100" dist="38100" dir="2700000" algn="tl">
                  <a:srgbClr val="000000">
                    <a:alpha val="43137"/>
                  </a:srgbClr>
                </a:outerShdw>
              </a:effectLst>
              <a:cs typeface="B Nazanin" panose="00000400000000000000" pitchFamily="2" charset="-78"/>
            </a:endParaRPr>
          </a:p>
          <a:p>
            <a:pPr algn="just"/>
            <a:r>
              <a:rPr lang="fa-IR" sz="2000" dirty="0">
                <a:effectLst>
                  <a:outerShdw blurRad="38100" dist="38100" dir="2700000" algn="tl">
                    <a:srgbClr val="000000">
                      <a:alpha val="43137"/>
                    </a:srgbClr>
                  </a:outerShdw>
                </a:effectLst>
                <a:cs typeface="B Nazanin" panose="00000400000000000000" pitchFamily="2" charset="-78"/>
              </a:rPr>
              <a:t> در ارزش ها، غر زدن، منت گذاشتن و شرط  گذاشتن نداریم و این رفتارها را به  خاطر تقویت </a:t>
            </a:r>
            <a:r>
              <a:rPr lang="fa-IR" sz="2000" dirty="0" smtClean="0">
                <a:effectLst>
                  <a:outerShdw blurRad="38100" dist="38100" dir="2700000" algn="tl">
                    <a:srgbClr val="000000">
                      <a:alpha val="43137"/>
                    </a:srgbClr>
                  </a:outerShdw>
                </a:effectLst>
                <a:cs typeface="B Nazanin" panose="00000400000000000000" pitchFamily="2" charset="-78"/>
              </a:rPr>
              <a:t>کننده های بیرونی ( مانند </a:t>
            </a:r>
            <a:r>
              <a:rPr lang="fa-IR" sz="2000" dirty="0">
                <a:effectLst>
                  <a:outerShdw blurRad="38100" dist="38100" dir="2700000" algn="tl">
                    <a:srgbClr val="000000">
                      <a:alpha val="43137"/>
                    </a:srgbClr>
                  </a:outerShdw>
                </a:effectLst>
                <a:cs typeface="B Nazanin" panose="00000400000000000000" pitchFamily="2" charset="-78"/>
              </a:rPr>
              <a:t>پول، شهرت، تأیید اجتماعی، مدرک و...) انجام نمی دهیم (هرچند شاید از لحاظ مالی یا جسمی به رفتارها، در تنگنا یا فشار باشیم</a:t>
            </a:r>
            <a:r>
              <a:rPr lang="fa-IR" sz="2000" dirty="0" smtClean="0">
                <a:effectLst>
                  <a:outerShdw blurRad="38100" dist="38100" dir="2700000" algn="tl">
                    <a:srgbClr val="000000">
                      <a:alpha val="43137"/>
                    </a:srgbClr>
                  </a:outerShdw>
                </a:effectLst>
                <a:cs typeface="B Nazanin" panose="00000400000000000000" pitchFamily="2" charset="-78"/>
              </a:rPr>
              <a:t>).</a:t>
            </a:r>
          </a:p>
          <a:p>
            <a:pPr marL="109728" indent="0" algn="just">
              <a:buNone/>
            </a:pPr>
            <a:endParaRPr lang="fa-IR" sz="2000" dirty="0" smtClean="0">
              <a:effectLst>
                <a:outerShdw blurRad="38100" dist="38100" dir="2700000" algn="tl">
                  <a:srgbClr val="000000">
                    <a:alpha val="43137"/>
                  </a:srgbClr>
                </a:outerShdw>
              </a:effectLst>
              <a:cs typeface="B Nazanin" panose="00000400000000000000" pitchFamily="2" charset="-78"/>
            </a:endParaRPr>
          </a:p>
          <a:p>
            <a:pPr algn="just"/>
            <a:r>
              <a:rPr lang="fa-IR" sz="2000" dirty="0">
                <a:effectLst>
                  <a:outerShdw blurRad="38100" dist="38100" dir="2700000" algn="tl">
                    <a:srgbClr val="000000">
                      <a:alpha val="43137"/>
                    </a:srgbClr>
                  </a:outerShdw>
                </a:effectLst>
                <a:cs typeface="B Nazanin" panose="00000400000000000000" pitchFamily="2" charset="-78"/>
              </a:rPr>
              <a:t>احساس خوشحالی و رضایت هنگام انجام رفتار و بعد از آن (حتی بعد از گذشت زمان طولانی) وجود دارد (</a:t>
            </a:r>
            <a:r>
              <a:rPr lang="fa-IR" sz="2000" dirty="0" smtClean="0">
                <a:effectLst>
                  <a:outerShdw blurRad="38100" dist="38100" dir="2700000" algn="tl">
                    <a:srgbClr val="000000">
                      <a:alpha val="43137"/>
                    </a:srgbClr>
                  </a:outerShdw>
                </a:effectLst>
                <a:cs typeface="B Nazanin" panose="00000400000000000000" pitchFamily="2" charset="-78"/>
              </a:rPr>
              <a:t>حتی با </a:t>
            </a:r>
            <a:r>
              <a:rPr lang="fa-IR" sz="2000" dirty="0">
                <a:effectLst>
                  <a:outerShdw blurRad="38100" dist="38100" dir="2700000" algn="tl">
                    <a:srgbClr val="000000">
                      <a:alpha val="43137"/>
                    </a:srgbClr>
                  </a:outerShdw>
                </a:effectLst>
                <a:cs typeface="B Nazanin" panose="00000400000000000000" pitchFamily="2" charset="-78"/>
              </a:rPr>
              <a:t>وجود </a:t>
            </a:r>
            <a:r>
              <a:rPr lang="fa-IR" sz="2000" dirty="0" smtClean="0">
                <a:effectLst>
                  <a:outerShdw blurRad="38100" dist="38100" dir="2700000" algn="tl">
                    <a:srgbClr val="000000">
                      <a:alpha val="43137"/>
                    </a:srgbClr>
                  </a:outerShdw>
                </a:effectLst>
                <a:cs typeface="B Nazanin" panose="00000400000000000000" pitchFamily="2" charset="-78"/>
              </a:rPr>
              <a:t>شرایط ناخوشایند </a:t>
            </a:r>
            <a:r>
              <a:rPr lang="fa-IR" sz="2000" dirty="0">
                <a:effectLst>
                  <a:outerShdw blurRad="38100" dist="38100" dir="2700000" algn="tl">
                    <a:srgbClr val="000000">
                      <a:alpha val="43137"/>
                    </a:srgbClr>
                  </a:outerShdw>
                </a:effectLst>
                <a:cs typeface="B Nazanin" panose="00000400000000000000" pitchFamily="2" charset="-78"/>
              </a:rPr>
              <a:t>مادی و </a:t>
            </a:r>
            <a:r>
              <a:rPr lang="fa-IR" sz="2000" dirty="0" smtClean="0">
                <a:effectLst>
                  <a:outerShdw blurRad="38100" dist="38100" dir="2700000" algn="tl">
                    <a:srgbClr val="000000">
                      <a:alpha val="43137"/>
                    </a:srgbClr>
                  </a:outerShdw>
                </a:effectLst>
                <a:cs typeface="B Nazanin" panose="00000400000000000000" pitchFamily="2" charset="-78"/>
              </a:rPr>
              <a:t>جسمی </a:t>
            </a:r>
            <a:r>
              <a:rPr lang="fa-IR" sz="2000" dirty="0">
                <a:effectLst>
                  <a:outerShdw blurRad="38100" dist="38100" dir="2700000" algn="tl">
                    <a:srgbClr val="000000">
                      <a:alpha val="43137"/>
                    </a:srgbClr>
                  </a:outerShdw>
                </a:effectLst>
                <a:cs typeface="B Nazanin" panose="00000400000000000000" pitchFamily="2" charset="-78"/>
              </a:rPr>
              <a:t>و دریافت واکنش </a:t>
            </a:r>
            <a:r>
              <a:rPr lang="fa-IR" sz="2000" dirty="0" smtClean="0">
                <a:effectLst>
                  <a:outerShdw blurRad="38100" dist="38100" dir="2700000" algn="tl">
                    <a:srgbClr val="000000">
                      <a:alpha val="43137"/>
                    </a:srgbClr>
                  </a:outerShdw>
                </a:effectLst>
                <a:cs typeface="B Nazanin" panose="00000400000000000000" pitchFamily="2" charset="-78"/>
              </a:rPr>
              <a:t>ناخوشایند </a:t>
            </a:r>
            <a:r>
              <a:rPr lang="fa-IR" sz="2000" dirty="0">
                <a:effectLst>
                  <a:outerShdw blurRad="38100" dist="38100" dir="2700000" algn="tl">
                    <a:srgbClr val="000000">
                      <a:alpha val="43137"/>
                    </a:srgbClr>
                  </a:outerShdw>
                </a:effectLst>
                <a:cs typeface="B Nazanin" panose="00000400000000000000" pitchFamily="2" charset="-78"/>
              </a:rPr>
              <a:t>از طرف مقابل، دیگران، اطرافیان و محیط</a:t>
            </a:r>
            <a:r>
              <a:rPr lang="fa-IR" sz="2000" dirty="0" smtClean="0">
                <a:effectLst>
                  <a:outerShdw blurRad="38100" dist="38100" dir="2700000" algn="tl">
                    <a:srgbClr val="000000">
                      <a:alpha val="43137"/>
                    </a:srgbClr>
                  </a:outerShdw>
                </a:effectLst>
                <a:cs typeface="B Nazanin" panose="00000400000000000000" pitchFamily="2" charset="-78"/>
              </a:rPr>
              <a:t>).</a:t>
            </a:r>
          </a:p>
          <a:p>
            <a:pPr algn="just"/>
            <a:endParaRPr lang="fa-IR" sz="2000" dirty="0" smtClean="0">
              <a:effectLst>
                <a:outerShdw blurRad="38100" dist="38100" dir="2700000" algn="tl">
                  <a:srgbClr val="000000">
                    <a:alpha val="43137"/>
                  </a:srgbClr>
                </a:outerShdw>
              </a:effectLst>
              <a:cs typeface="B Nazanin" panose="00000400000000000000" pitchFamily="2" charset="-78"/>
            </a:endParaRPr>
          </a:p>
          <a:p>
            <a:pPr marL="109728" indent="0" algn="just">
              <a:buNone/>
            </a:pPr>
            <a:r>
              <a:rPr lang="fa-IR" sz="2000" dirty="0">
                <a:effectLst>
                  <a:outerShdw blurRad="38100" dist="38100" dir="2700000" algn="tl">
                    <a:srgbClr val="000000">
                      <a:alpha val="43137"/>
                    </a:srgbClr>
                  </a:outerShdw>
                </a:effectLst>
                <a:cs typeface="B Nazanin" panose="00000400000000000000" pitchFamily="2" charset="-78"/>
              </a:rPr>
              <a:t>بر اساس شاخص های بالا، می توان در دوران سالمندی نیز  ارزش ها را کشف کرد، پرورش داد و بر اساس آن ها زندگی کرد.</a:t>
            </a:r>
          </a:p>
          <a:p>
            <a:endParaRPr lang="fa-IR" sz="2400" b="1" dirty="0">
              <a:effectLst>
                <a:outerShdw blurRad="38100" dist="38100" dir="2700000" algn="tl">
                  <a:srgbClr val="000000">
                    <a:alpha val="43137"/>
                  </a:srgbClr>
                </a:outerShdw>
              </a:effectLst>
              <a:cs typeface="B Nazanin" panose="000004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63</a:t>
            </a:fld>
            <a:endParaRPr lang="fa-IR">
              <a:solidFill>
                <a:prstClr val="black"/>
              </a:solidFill>
            </a:endParaRPr>
          </a:p>
        </p:txBody>
      </p:sp>
    </p:spTree>
    <p:extLst>
      <p:ext uri="{BB962C8B-B14F-4D97-AF65-F5344CB8AC3E}">
        <p14:creationId xmlns:p14="http://schemas.microsoft.com/office/powerpoint/2010/main" val="144228430"/>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836713"/>
            <a:ext cx="8905528" cy="5570596"/>
          </a:xfrm>
        </p:spPr>
        <p:txBody>
          <a:bodyPr>
            <a:normAutofit/>
          </a:bodyPr>
          <a:lstStyle/>
          <a:p>
            <a:pPr lvl="0">
              <a:buClr>
                <a:srgbClr val="CEA6BB"/>
              </a:buClr>
            </a:pPr>
            <a:r>
              <a:rPr lang="fa-IR" sz="2000" dirty="0" smtClean="0">
                <a:cs typeface="B Nazanin" panose="00000400000000000000" pitchFamily="2" charset="-78"/>
              </a:rPr>
              <a:t>ارزشها لزوما کارهای مثبت نیستند. </a:t>
            </a:r>
            <a:endParaRPr lang="fa-IR" sz="2000" dirty="0">
              <a:cs typeface="B Nazanin" panose="00000400000000000000" pitchFamily="2" charset="-78"/>
            </a:endParaRPr>
          </a:p>
          <a:p>
            <a:pPr lvl="0">
              <a:buClr>
                <a:srgbClr val="CEA6BB"/>
              </a:buClr>
            </a:pPr>
            <a:r>
              <a:rPr lang="fa-IR" sz="2000" dirty="0">
                <a:cs typeface="B Nazanin" panose="00000400000000000000" pitchFamily="2" charset="-78"/>
              </a:rPr>
              <a:t> به طور کلی دو نوع ارزش داریم: «ارزش های سالم» و «ارزش های ناسالم». ارزش های سالم آن </a:t>
            </a:r>
            <a:r>
              <a:rPr lang="fa-IR" sz="2000" dirty="0" smtClean="0">
                <a:cs typeface="B Nazanin" panose="00000400000000000000" pitchFamily="2" charset="-78"/>
              </a:rPr>
              <a:t>هایی هستند که باعث رشد ، رفاه و سلامتی </a:t>
            </a:r>
            <a:r>
              <a:rPr lang="fa-IR" sz="2000" dirty="0">
                <a:cs typeface="B Nazanin" panose="00000400000000000000" pitchFamily="2" charset="-78"/>
              </a:rPr>
              <a:t>خود فرد و دیگران می </a:t>
            </a:r>
            <a:r>
              <a:rPr lang="fa-IR" sz="2000" dirty="0" smtClean="0">
                <a:cs typeface="B Nazanin" panose="00000400000000000000" pitchFamily="2" charset="-78"/>
              </a:rPr>
              <a:t>شوند </a:t>
            </a:r>
            <a:r>
              <a:rPr lang="fa-IR" sz="2000" dirty="0">
                <a:cs typeface="B Nazanin" panose="00000400000000000000" pitchFamily="2" charset="-78"/>
              </a:rPr>
              <a:t>و ارزش های ناسالم، باعث </a:t>
            </a:r>
            <a:r>
              <a:rPr lang="fa-IR" sz="2000" dirty="0" smtClean="0">
                <a:cs typeface="B Nazanin" panose="00000400000000000000" pitchFamily="2" charset="-78"/>
              </a:rPr>
              <a:t>آسیب </a:t>
            </a:r>
            <a:r>
              <a:rPr lang="fa-IR" sz="2000" dirty="0">
                <a:cs typeface="B Nazanin" panose="00000400000000000000" pitchFamily="2" charset="-78"/>
              </a:rPr>
              <a:t>به خود و دیگران </a:t>
            </a:r>
            <a:r>
              <a:rPr lang="fa-IR" sz="2000" dirty="0" smtClean="0">
                <a:cs typeface="B Nazanin" panose="00000400000000000000" pitchFamily="2" charset="-78"/>
              </a:rPr>
              <a:t>می شوند . شخص </a:t>
            </a:r>
            <a:r>
              <a:rPr lang="fa-IR" sz="2000" dirty="0">
                <a:cs typeface="B Nazanin" panose="00000400000000000000" pitchFamily="2" charset="-78"/>
              </a:rPr>
              <a:t>معتاد مثال ما، همه معیارهای زندگی طبق ارزش ها را دارد، اما به  خاطر </a:t>
            </a:r>
            <a:r>
              <a:rPr lang="fa-IR" sz="2000" dirty="0" smtClean="0">
                <a:cs typeface="B Nazanin" panose="00000400000000000000" pitchFamily="2" charset="-78"/>
              </a:rPr>
              <a:t>آسیبی </a:t>
            </a:r>
            <a:r>
              <a:rPr lang="fa-IR" sz="2000" dirty="0">
                <a:cs typeface="B Nazanin" panose="00000400000000000000" pitchFamily="2" charset="-78"/>
              </a:rPr>
              <a:t>که به خود </a:t>
            </a:r>
            <a:r>
              <a:rPr lang="fa-IR" sz="2000" dirty="0" smtClean="0">
                <a:cs typeface="B Nazanin" panose="00000400000000000000" pitchFamily="2" charset="-78"/>
              </a:rPr>
              <a:t>ودیگران می زند در حال زندگی کردن با ارزشهای </a:t>
            </a:r>
            <a:r>
              <a:rPr lang="fa-IR" sz="2000" dirty="0">
                <a:cs typeface="B Nazanin" panose="00000400000000000000" pitchFamily="2" charset="-78"/>
              </a:rPr>
              <a:t>ناسالم خود است</a:t>
            </a:r>
            <a:r>
              <a:rPr lang="fa-IR" sz="2000" dirty="0" smtClean="0">
                <a:cs typeface="B Nazanin" panose="00000400000000000000" pitchFamily="2" charset="-78"/>
              </a:rPr>
              <a:t>.</a:t>
            </a:r>
          </a:p>
          <a:p>
            <a:pPr marL="109728" lvl="0" indent="0">
              <a:buClr>
                <a:srgbClr val="CEA6BB"/>
              </a:buClr>
              <a:buNone/>
            </a:pPr>
            <a:endParaRPr lang="fa-IR" sz="2000" dirty="0" smtClean="0">
              <a:cs typeface="B Nazanin" panose="00000400000000000000" pitchFamily="2" charset="-78"/>
            </a:endParaRPr>
          </a:p>
          <a:p>
            <a:pPr lvl="0">
              <a:buClr>
                <a:srgbClr val="CEA6BB"/>
              </a:buClr>
            </a:pPr>
            <a:r>
              <a:rPr lang="fa-IR" sz="2000" dirty="0" smtClean="0">
                <a:cs typeface="B Nazanin" panose="00000400000000000000" pitchFamily="2" charset="-78"/>
              </a:rPr>
              <a:t>ارزش یک رفتار است و هیچ ارزشی صرفا در ذهن خلاصه نمی شود. </a:t>
            </a:r>
          </a:p>
          <a:p>
            <a:pPr lvl="0">
              <a:buClr>
                <a:srgbClr val="CEA6BB"/>
              </a:buClr>
            </a:pPr>
            <a:r>
              <a:rPr lang="fa-IR" sz="2000" dirty="0" smtClean="0">
                <a:cs typeface="B Nazanin" panose="00000400000000000000" pitchFamily="2" charset="-78"/>
              </a:rPr>
              <a:t>اگر </a:t>
            </a:r>
            <a:r>
              <a:rPr lang="fa-IR" sz="2000" dirty="0">
                <a:cs typeface="B Nazanin" panose="00000400000000000000" pitchFamily="2" charset="-78"/>
              </a:rPr>
              <a:t>رفتاری ارزشمان باشد؛ به صورت پاسخگرانه </a:t>
            </a:r>
            <a:r>
              <a:rPr lang="fa-IR" sz="2000" dirty="0" smtClean="0">
                <a:cs typeface="B Nazanin" panose="00000400000000000000" pitchFamily="2" charset="-78"/>
              </a:rPr>
              <a:t>(بی اختیار ، بی برنامه ریزی و بی تعلل ) آن را انجام می دهیم : برای </a:t>
            </a:r>
            <a:r>
              <a:rPr lang="fa-IR" sz="2000" dirty="0">
                <a:cs typeface="B Nazanin" panose="00000400000000000000" pitchFamily="2" charset="-78"/>
              </a:rPr>
              <a:t>آن غر نمی زنیم و منت نمی گذاریم. همین </a:t>
            </a:r>
            <a:r>
              <a:rPr lang="fa-IR" sz="2000" dirty="0" smtClean="0">
                <a:cs typeface="B Nazanin" panose="00000400000000000000" pitchFamily="2" charset="-78"/>
              </a:rPr>
              <a:t>غرزدن</a:t>
            </a:r>
            <a:r>
              <a:rPr lang="fa-IR" sz="2000" dirty="0">
                <a:cs typeface="B Nazanin" panose="00000400000000000000" pitchFamily="2" charset="-78"/>
              </a:rPr>
              <a:t>، می تواند ملاکی برای ارزش بودن یا ارزش نبودن رفتاری برای ما باشد</a:t>
            </a:r>
            <a:r>
              <a:rPr lang="fa-IR" sz="2000" dirty="0" smtClean="0">
                <a:cs typeface="B Nazanin" panose="00000400000000000000" pitchFamily="2" charset="-78"/>
              </a:rPr>
              <a:t>.</a:t>
            </a:r>
            <a:endParaRPr lang="fa-IR" sz="2000" dirty="0">
              <a:cs typeface="B Nazanin" panose="00000400000000000000" pitchFamily="2" charset="-78"/>
            </a:endParaRPr>
          </a:p>
          <a:p>
            <a:pPr lvl="0">
              <a:buClr>
                <a:srgbClr val="CEA6BB"/>
              </a:buClr>
            </a:pPr>
            <a:r>
              <a:rPr lang="fa-IR" sz="2000" dirty="0">
                <a:cs typeface="B Nazanin" panose="00000400000000000000" pitchFamily="2" charset="-78"/>
              </a:rPr>
              <a:t> نتیجه و محصول زندگی کردن بر اساس ارزش ها ، «آزادی» و حس عمیق «شادکامی» است. </a:t>
            </a:r>
            <a:endParaRPr lang="fa-IR" sz="2000" dirty="0" smtClean="0">
              <a:cs typeface="B Nazanin" panose="00000400000000000000" pitchFamily="2" charset="-78"/>
            </a:endParaRPr>
          </a:p>
          <a:p>
            <a:pPr marL="109728" lvl="0" indent="0">
              <a:buClr>
                <a:srgbClr val="CEA6BB"/>
              </a:buClr>
              <a:buNone/>
            </a:pPr>
            <a:endParaRPr lang="fa-IR" sz="2000" dirty="0" smtClean="0">
              <a:cs typeface="B Nazanin" panose="00000400000000000000" pitchFamily="2" charset="-78"/>
            </a:endParaRPr>
          </a:p>
          <a:p>
            <a:pPr marL="109728" lvl="0" indent="0">
              <a:buClr>
                <a:srgbClr val="CEA6BB"/>
              </a:buClr>
              <a:buNone/>
            </a:pPr>
            <a:r>
              <a:rPr lang="fa-IR" sz="2000" dirty="0"/>
              <a:t> </a:t>
            </a:r>
            <a:r>
              <a:rPr lang="fa-IR" sz="2000" dirty="0" smtClean="0">
                <a:cs typeface="B Nazanin" panose="00000400000000000000" pitchFamily="2" charset="-78"/>
              </a:rPr>
              <a:t>اکنون به ارزشهایی فکر کنید که </a:t>
            </a:r>
            <a:r>
              <a:rPr lang="fa-IR" sz="2000" dirty="0">
                <a:cs typeface="B Nazanin" panose="00000400000000000000" pitchFamily="2" charset="-78"/>
              </a:rPr>
              <a:t>در طول عمر خود انتخاب کرده اید</a:t>
            </a:r>
            <a:r>
              <a:rPr lang="fa-IR" sz="2000" dirty="0" smtClean="0">
                <a:cs typeface="B Nazanin" panose="00000400000000000000" pitchFamily="2" charset="-78"/>
              </a:rPr>
              <a:t>.</a:t>
            </a:r>
            <a:r>
              <a:rPr lang="fa-IR" sz="2000" dirty="0">
                <a:cs typeface="B Nazanin" panose="00000400000000000000" pitchFamily="2" charset="-78"/>
              </a:rPr>
              <a:t> چقدر از </a:t>
            </a:r>
            <a:r>
              <a:rPr lang="fa-IR" sz="2000" dirty="0" smtClean="0">
                <a:cs typeface="B Nazanin" panose="00000400000000000000" pitchFamily="2" charset="-78"/>
              </a:rPr>
              <a:t>زندگی تان را</a:t>
            </a:r>
            <a:r>
              <a:rPr lang="fa-IR" sz="2000" dirty="0">
                <a:cs typeface="B Nazanin" panose="00000400000000000000" pitchFamily="2" charset="-78"/>
              </a:rPr>
              <a:t>بر اساس ارزش  هایتان</a:t>
            </a:r>
            <a:r>
              <a:rPr lang="fa-IR" sz="2000" dirty="0" smtClean="0">
                <a:cs typeface="B Nazanin" panose="00000400000000000000" pitchFamily="2" charset="-78"/>
              </a:rPr>
              <a:t>، زندگی کرده اید ؟  </a:t>
            </a:r>
            <a:endParaRPr lang="fa-IR" sz="2000" dirty="0">
              <a:cs typeface="B Nazanin" panose="00000400000000000000" pitchFamily="2" charset="-78"/>
            </a:endParaRPr>
          </a:p>
          <a:p>
            <a:pPr marL="109728" lvl="0" indent="0">
              <a:buClr>
                <a:srgbClr val="CEA6BB"/>
              </a:buClr>
              <a:buNone/>
            </a:pPr>
            <a:r>
              <a:rPr lang="fa-IR" sz="2000" dirty="0" smtClean="0">
                <a:cs typeface="B Nazanin" panose="00000400000000000000" pitchFamily="2" charset="-78"/>
              </a:rPr>
              <a:t>چقدر </a:t>
            </a:r>
            <a:r>
              <a:rPr lang="fa-IR" sz="2000" dirty="0">
                <a:cs typeface="B Nazanin" panose="00000400000000000000" pitchFamily="2" charset="-78"/>
              </a:rPr>
              <a:t>می خواهید عمرتان را غرق لذت زندگی در </a:t>
            </a:r>
            <a:r>
              <a:rPr lang="fa-IR" sz="2000" dirty="0" smtClean="0">
                <a:cs typeface="B Nazanin" panose="00000400000000000000" pitchFamily="2" charset="-78"/>
              </a:rPr>
              <a:t>مسیر </a:t>
            </a:r>
            <a:r>
              <a:rPr lang="fa-IR" sz="2000" dirty="0">
                <a:cs typeface="B Nazanin" panose="00000400000000000000" pitchFamily="2" charset="-78"/>
              </a:rPr>
              <a:t>ارزش  هایتان </a:t>
            </a:r>
            <a:r>
              <a:rPr lang="fa-IR" sz="2000" dirty="0" smtClean="0">
                <a:cs typeface="B Nazanin" panose="00000400000000000000" pitchFamily="2" charset="-78"/>
              </a:rPr>
              <a:t>بسازید</a:t>
            </a:r>
            <a:r>
              <a:rPr lang="fa-IR" sz="2000" dirty="0">
                <a:cs typeface="B Nazanin" panose="00000400000000000000" pitchFamily="2" charset="-78"/>
              </a:rPr>
              <a:t>؟ قبل از توضیح درباره تکنیک های ایجاد شادکامی؛ لازم است انواع رفتارها را بشناسیم:</a:t>
            </a:r>
            <a:endParaRPr lang="fa-IR" sz="2000" dirty="0" smtClean="0">
              <a:cs typeface="B Nazanin" panose="00000400000000000000" pitchFamily="2" charset="-78"/>
            </a:endParaRPr>
          </a:p>
          <a:p>
            <a:pPr lvl="0">
              <a:buClr>
                <a:srgbClr val="CEA6BB"/>
              </a:buClr>
            </a:pPr>
            <a:endParaRPr lang="fa-IR" dirty="0" smtClean="0"/>
          </a:p>
          <a:p>
            <a:pPr lvl="0">
              <a:buClr>
                <a:srgbClr val="CEA6BB"/>
              </a:buClr>
            </a:pPr>
            <a:endParaRPr lang="fa-IR" dirty="0" smtClean="0"/>
          </a:p>
          <a:p>
            <a:pPr lvl="0">
              <a:buClr>
                <a:srgbClr val="CEA6BB"/>
              </a:buClr>
            </a:pPr>
            <a:endParaRPr lang="fa-IR" dirty="0" smtClean="0"/>
          </a:p>
          <a:p>
            <a:pPr lvl="0">
              <a:buClr>
                <a:srgbClr val="CEA6BB"/>
              </a:buClr>
            </a:pPr>
            <a:endParaRPr lang="fa-IR" dirty="0" smtClean="0"/>
          </a:p>
          <a:p>
            <a:pPr marL="109728" indent="0">
              <a:buNone/>
            </a:pPr>
            <a:endParaRPr lang="fa-IR" dirty="0" smtClean="0"/>
          </a:p>
          <a:p>
            <a:pPr marL="109728" indent="0">
              <a:buNone/>
            </a:pPr>
            <a:endParaRPr lang="fa-IR"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64</a:t>
            </a:fld>
            <a:endParaRPr lang="fa-IR">
              <a:solidFill>
                <a:prstClr val="black"/>
              </a:solidFill>
            </a:endParaRPr>
          </a:p>
        </p:txBody>
      </p:sp>
      <p:sp>
        <p:nvSpPr>
          <p:cNvPr id="6" name="Title 5"/>
          <p:cNvSpPr>
            <a:spLocks noGrp="1"/>
          </p:cNvSpPr>
          <p:nvPr>
            <p:ph type="title"/>
          </p:nvPr>
        </p:nvSpPr>
        <p:spPr>
          <a:xfrm>
            <a:off x="457200" y="116632"/>
            <a:ext cx="8229600" cy="535451"/>
          </a:xfrm>
          <a:ln>
            <a:solidFill>
              <a:schemeClr val="bg1"/>
            </a:solidFill>
          </a:ln>
        </p:spPr>
        <p:txBody>
          <a:bodyPr>
            <a:normAutofit fontScale="90000"/>
          </a:bodyPr>
          <a:lstStyle/>
          <a:p>
            <a:pPr algn="r"/>
            <a:r>
              <a:rPr lang="fa-IR" sz="4400" dirty="0">
                <a:solidFill>
                  <a:schemeClr val="accent1">
                    <a:lumMod val="75000"/>
                  </a:schemeClr>
                </a:solidFill>
                <a:effectLst>
                  <a:outerShdw blurRad="38100" dist="38100" dir="2700000" algn="tl">
                    <a:srgbClr val="000000">
                      <a:alpha val="43137"/>
                    </a:srgbClr>
                  </a:outerShdw>
                </a:effectLst>
                <a:cs typeface="B Titr" panose="00000700000000000000" pitchFamily="2" charset="-78"/>
              </a:rPr>
              <a:t>کشف</a:t>
            </a:r>
            <a:r>
              <a:rPr lang="fa-IR" dirty="0">
                <a:solidFill>
                  <a:schemeClr val="accent1">
                    <a:lumMod val="75000"/>
                  </a:schemeClr>
                </a:solidFill>
                <a:effectLst>
                  <a:outerShdw blurRad="38100" dist="38100" dir="2700000" algn="tl">
                    <a:srgbClr val="000000">
                      <a:alpha val="43137"/>
                    </a:srgbClr>
                  </a:outerShdw>
                </a:effectLst>
              </a:rPr>
              <a:t> </a:t>
            </a:r>
            <a:r>
              <a:rPr lang="fa-IR" sz="4400" dirty="0">
                <a:solidFill>
                  <a:schemeClr val="accent1">
                    <a:lumMod val="75000"/>
                  </a:schemeClr>
                </a:solidFill>
                <a:effectLst>
                  <a:outerShdw blurRad="38100" dist="38100" dir="2700000" algn="tl">
                    <a:srgbClr val="000000">
                      <a:alpha val="43137"/>
                    </a:srgbClr>
                  </a:outerShdw>
                </a:effectLst>
                <a:cs typeface="B Titr" panose="00000700000000000000" pitchFamily="2" charset="-78"/>
              </a:rPr>
              <a:t>و تشخیص ارزش ها</a:t>
            </a:r>
          </a:p>
        </p:txBody>
      </p:sp>
    </p:spTree>
    <p:extLst>
      <p:ext uri="{BB962C8B-B14F-4D97-AF65-F5344CB8AC3E}">
        <p14:creationId xmlns:p14="http://schemas.microsoft.com/office/powerpoint/2010/main" val="3371044679"/>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669437"/>
            <a:ext cx="9040688" cy="5498589"/>
          </a:xfrm>
        </p:spPr>
        <p:txBody>
          <a:bodyPr>
            <a:normAutofit/>
          </a:bodyPr>
          <a:lstStyle/>
          <a:p>
            <a:pPr marL="109728" indent="0">
              <a:buNone/>
            </a:pPr>
            <a:r>
              <a:rPr lang="fa-IR" sz="2800" dirty="0">
                <a:solidFill>
                  <a:schemeClr val="accent1">
                    <a:lumMod val="75000"/>
                  </a:schemeClr>
                </a:solidFill>
                <a:cs typeface="B Nazanin" panose="00000400000000000000" pitchFamily="2" charset="-78"/>
              </a:rPr>
              <a:t>الف- رفتار </a:t>
            </a:r>
            <a:r>
              <a:rPr lang="fa-IR" sz="2800" dirty="0" smtClean="0">
                <a:solidFill>
                  <a:schemeClr val="accent1">
                    <a:lumMod val="75000"/>
                  </a:schemeClr>
                </a:solidFill>
                <a:cs typeface="B Nazanin" panose="00000400000000000000" pitchFamily="2" charset="-78"/>
              </a:rPr>
              <a:t>پاسخگر:</a:t>
            </a:r>
          </a:p>
          <a:p>
            <a:pPr marL="109728" indent="0" algn="just">
              <a:buNone/>
            </a:pPr>
            <a:r>
              <a:rPr lang="fa-IR" sz="2400" dirty="0" smtClean="0">
                <a:cs typeface="B Nazanin" panose="00000400000000000000" pitchFamily="2" charset="-78"/>
              </a:rPr>
              <a:t>به رفتارهای زنجیره ای و بی اختیار و به </a:t>
            </a:r>
            <a:r>
              <a:rPr lang="fa-IR" sz="2400" dirty="0">
                <a:cs typeface="B Nazanin" panose="00000400000000000000" pitchFamily="2" charset="-78"/>
              </a:rPr>
              <a:t>اصطلاح خودکار، «رفتارهای </a:t>
            </a:r>
            <a:r>
              <a:rPr lang="fa-IR" sz="2400" dirty="0" smtClean="0">
                <a:cs typeface="B Nazanin" panose="00000400000000000000" pitchFamily="2" charset="-78"/>
              </a:rPr>
              <a:t>پاسخگر</a:t>
            </a:r>
            <a:r>
              <a:rPr lang="fa-IR" sz="2400" dirty="0">
                <a:cs typeface="B Nazanin" panose="00000400000000000000" pitchFamily="2" charset="-78"/>
              </a:rPr>
              <a:t>» می گویند. </a:t>
            </a:r>
            <a:r>
              <a:rPr lang="fa-IR" sz="2400" dirty="0" smtClean="0">
                <a:cs typeface="B Nazanin" panose="00000400000000000000" pitchFamily="2" charset="-78"/>
              </a:rPr>
              <a:t>ممکن است این رفتار مطلوب و لذت بخش باشد و بی آنکه در مورد آن فکر کنید آن را انجام می دهید مثل رانندگی پس از چند سال تجربه – گاهی وقتها این رفتار مورد مطلوب نبوده و از بی اختیاری در انجامش رنج کشیده اید </a:t>
            </a:r>
            <a:r>
              <a:rPr lang="fa-IR" sz="2400" dirty="0">
                <a:cs typeface="B Nazanin" panose="00000400000000000000" pitchFamily="2" charset="-78"/>
              </a:rPr>
              <a:t>مثل نگرانی و اضطراب در موقعیتهای کاری یا خانوادگی مهم </a:t>
            </a:r>
            <a:endParaRPr lang="fa-IR" sz="2400" dirty="0" smtClean="0">
              <a:cs typeface="B Nazanin" panose="00000400000000000000" pitchFamily="2" charset="-78"/>
            </a:endParaRPr>
          </a:p>
          <a:p>
            <a:pPr marL="109728" indent="0" algn="just">
              <a:buNone/>
            </a:pPr>
            <a:r>
              <a:rPr lang="fa-IR" sz="2400" dirty="0">
                <a:cs typeface="B Nazanin" panose="00000400000000000000" pitchFamily="2" charset="-78"/>
              </a:rPr>
              <a:t>در روان </a:t>
            </a:r>
            <a:r>
              <a:rPr lang="fa-IR" sz="2400" dirty="0" smtClean="0">
                <a:cs typeface="B Nazanin" panose="00000400000000000000" pitchFamily="2" charset="-78"/>
              </a:rPr>
              <a:t>شناسی به رفتارهای </a:t>
            </a:r>
            <a:r>
              <a:rPr lang="fa-IR" sz="2400" dirty="0">
                <a:cs typeface="B Nazanin" panose="00000400000000000000" pitchFamily="2" charset="-78"/>
              </a:rPr>
              <a:t>زنجیره ای و بی  اختیار </a:t>
            </a:r>
            <a:r>
              <a:rPr lang="fa-IR" sz="2400" dirty="0" smtClean="0">
                <a:cs typeface="B Nazanin" panose="00000400000000000000" pitchFamily="2" charset="-78"/>
              </a:rPr>
              <a:t> و به  </a:t>
            </a:r>
            <a:r>
              <a:rPr lang="fa-IR" sz="2400" dirty="0">
                <a:cs typeface="B Nazanin" panose="00000400000000000000" pitchFamily="2" charset="-78"/>
              </a:rPr>
              <a:t>اصطلاح خودکار، «رفتارهای </a:t>
            </a:r>
            <a:r>
              <a:rPr lang="fa-IR" sz="2400" dirty="0" smtClean="0">
                <a:cs typeface="B Nazanin" panose="00000400000000000000" pitchFamily="2" charset="-78"/>
              </a:rPr>
              <a:t>پاسخگر</a:t>
            </a:r>
            <a:r>
              <a:rPr lang="fa-IR" sz="2400" dirty="0">
                <a:cs typeface="B Nazanin" panose="00000400000000000000" pitchFamily="2" charset="-78"/>
              </a:rPr>
              <a:t>» می گویند. رفتارهای پاسخگر تحت تأثیر </a:t>
            </a:r>
            <a:r>
              <a:rPr lang="fa-IR" sz="2400" dirty="0" smtClean="0">
                <a:cs typeface="B Nazanin" panose="00000400000000000000" pitchFamily="2" charset="-78"/>
              </a:rPr>
              <a:t>محرک </a:t>
            </a:r>
            <a:r>
              <a:rPr lang="fa-IR" sz="2400" dirty="0">
                <a:cs typeface="B Nazanin" panose="00000400000000000000" pitchFamily="2" charset="-78"/>
              </a:rPr>
              <a:t>های قبلی بروز می کنند. </a:t>
            </a:r>
            <a:endParaRPr lang="fa-IR" sz="2400" dirty="0" smtClean="0">
              <a:cs typeface="B Nazanin" panose="00000400000000000000" pitchFamily="2" charset="-78"/>
            </a:endParaRPr>
          </a:p>
          <a:p>
            <a:pPr marL="109728" indent="0" algn="just">
              <a:buNone/>
            </a:pPr>
            <a:endParaRPr lang="fa-IR" sz="2400" dirty="0" smtClean="0">
              <a:cs typeface="B Nazanin" panose="00000400000000000000" pitchFamily="2" charset="-78"/>
            </a:endParaRPr>
          </a:p>
          <a:p>
            <a:pPr marL="109728" indent="0">
              <a:buNone/>
            </a:pPr>
            <a:endParaRPr lang="fa-IR" dirty="0" smtClean="0"/>
          </a:p>
          <a:p>
            <a:pPr marL="109728" indent="0">
              <a:buNone/>
            </a:pPr>
            <a:endParaRPr lang="fa-IR"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65</a:t>
            </a:fld>
            <a:endParaRPr lang="fa-IR">
              <a:solidFill>
                <a:prstClr val="black"/>
              </a:solidFill>
            </a:endParaRPr>
          </a:p>
        </p:txBody>
      </p:sp>
      <p:sp>
        <p:nvSpPr>
          <p:cNvPr id="6" name="Title 5"/>
          <p:cNvSpPr>
            <a:spLocks noGrp="1"/>
          </p:cNvSpPr>
          <p:nvPr>
            <p:ph type="title"/>
          </p:nvPr>
        </p:nvSpPr>
        <p:spPr>
          <a:xfrm>
            <a:off x="457200" y="274638"/>
            <a:ext cx="8229600" cy="418058"/>
          </a:xfrm>
        </p:spPr>
        <p:txBody>
          <a:bodyPr>
            <a:noAutofit/>
          </a:bodyPr>
          <a:lstStyle/>
          <a:p>
            <a:pPr algn="ctr"/>
            <a:r>
              <a:rPr lang="fa-IR" sz="4000" dirty="0" smtClean="0">
                <a:solidFill>
                  <a:schemeClr val="accent1">
                    <a:lumMod val="75000"/>
                  </a:schemeClr>
                </a:solidFill>
                <a:cs typeface="B Titr" panose="00000700000000000000" pitchFamily="2" charset="-78"/>
              </a:rPr>
              <a:t>انواع رفتار</a:t>
            </a:r>
            <a:endParaRPr lang="fa-IR" sz="4000" dirty="0">
              <a:solidFill>
                <a:schemeClr val="accent1">
                  <a:lumMod val="75000"/>
                </a:schemeClr>
              </a:solidFill>
              <a:cs typeface="B Titr" panose="00000700000000000000" pitchFamily="2" charset="-78"/>
            </a:endParaRPr>
          </a:p>
        </p:txBody>
      </p:sp>
    </p:spTree>
    <p:extLst>
      <p:ext uri="{BB962C8B-B14F-4D97-AF65-F5344CB8AC3E}">
        <p14:creationId xmlns:p14="http://schemas.microsoft.com/office/powerpoint/2010/main" val="1245969624"/>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764704"/>
            <a:ext cx="8507288" cy="5242587"/>
          </a:xfrm>
        </p:spPr>
        <p:txBody>
          <a:bodyPr>
            <a:normAutofit/>
          </a:bodyPr>
          <a:lstStyle/>
          <a:p>
            <a:pPr marL="109728" lvl="0" indent="0">
              <a:buClr>
                <a:srgbClr val="CEA6BB"/>
              </a:buClr>
              <a:buNone/>
            </a:pPr>
            <a:r>
              <a:rPr lang="fa-IR" sz="2400" b="1" dirty="0">
                <a:solidFill>
                  <a:srgbClr val="CEA6BB">
                    <a:lumMod val="75000"/>
                  </a:srgbClr>
                </a:solidFill>
                <a:cs typeface="B Nazanin" panose="00000400000000000000" pitchFamily="2" charset="-78"/>
              </a:rPr>
              <a:t>ب- رفتار کنشگر</a:t>
            </a:r>
            <a:r>
              <a:rPr lang="fa-IR" sz="2000" dirty="0">
                <a:solidFill>
                  <a:srgbClr val="CEA6BB">
                    <a:lumMod val="75000"/>
                  </a:srgbClr>
                </a:solidFill>
                <a:effectLst>
                  <a:outerShdw blurRad="38100" dist="38100" dir="2700000" algn="tl">
                    <a:srgbClr val="000000">
                      <a:alpha val="43137"/>
                    </a:srgbClr>
                  </a:outerShdw>
                </a:effectLst>
                <a:cs typeface="B Nazanin" panose="00000400000000000000" pitchFamily="2" charset="-78"/>
              </a:rPr>
              <a:t>:  </a:t>
            </a:r>
            <a:r>
              <a:rPr lang="fa-IR" sz="2000" dirty="0">
                <a:solidFill>
                  <a:prstClr val="black"/>
                </a:solidFill>
                <a:effectLst>
                  <a:outerShdw blurRad="38100" dist="38100" dir="2700000" algn="tl">
                    <a:srgbClr val="000000">
                      <a:alpha val="43137"/>
                    </a:srgbClr>
                  </a:outerShdw>
                </a:effectLst>
                <a:cs typeface="B Nazanin" panose="00000400000000000000" pitchFamily="2" charset="-78"/>
              </a:rPr>
              <a:t>این دسته از رفتارها در مقابل رفتارهای پاسخگر قرار دارند و رفتار های وابسته به «پیامد» هستند. پیامدها، موجب تداوم رفتارهای کنشگر هستند و به  همین دلیل با تأمل همراهند.</a:t>
            </a:r>
          </a:p>
          <a:p>
            <a:pPr marL="109728" indent="0">
              <a:buNone/>
            </a:pPr>
            <a:endParaRPr lang="fa-IR" dirty="0" smtClean="0">
              <a:solidFill>
                <a:schemeClr val="accent1">
                  <a:lumMod val="75000"/>
                </a:schemeClr>
              </a:solidFill>
              <a:cs typeface="B Titr" panose="00000700000000000000" pitchFamily="2" charset="-78"/>
            </a:endParaRPr>
          </a:p>
          <a:p>
            <a:pPr marL="109728" indent="0">
              <a:buNone/>
            </a:pPr>
            <a:r>
              <a:rPr lang="fa-IR" sz="2000" dirty="0" smtClean="0">
                <a:solidFill>
                  <a:schemeClr val="accent1">
                    <a:lumMod val="75000"/>
                  </a:schemeClr>
                </a:solidFill>
                <a:cs typeface="B Titr" panose="00000700000000000000" pitchFamily="2" charset="-78"/>
              </a:rPr>
              <a:t>مثال : </a:t>
            </a:r>
          </a:p>
          <a:p>
            <a:pPr marL="109728" indent="0" algn="just">
              <a:buNone/>
            </a:pPr>
            <a:r>
              <a:rPr lang="fa-IR" sz="2000" dirty="0">
                <a:effectLst>
                  <a:outerShdw blurRad="38100" dist="38100" dir="2700000" algn="tl">
                    <a:srgbClr val="000000">
                      <a:alpha val="43137"/>
                    </a:srgbClr>
                  </a:outerShdw>
                </a:effectLst>
                <a:cs typeface="B Nazanin" panose="00000400000000000000" pitchFamily="2" charset="-78"/>
              </a:rPr>
              <a:t>من می دانم که اگر بعد از تصادفی که پسرم با خودروی من کرده و خسارت زده است او را ببینم، با نحوه </a:t>
            </a:r>
            <a:r>
              <a:rPr lang="fa-IR" sz="2000" dirty="0" smtClean="0">
                <a:effectLst>
                  <a:outerShdw blurRad="38100" dist="38100" dir="2700000" algn="tl">
                    <a:srgbClr val="000000">
                      <a:alpha val="43137"/>
                    </a:srgbClr>
                  </a:outerShdw>
                </a:effectLst>
                <a:cs typeface="B Nazanin" panose="00000400000000000000" pitchFamily="2" charset="-78"/>
              </a:rPr>
              <a:t>برخوردی که  از </a:t>
            </a:r>
            <a:r>
              <a:rPr lang="fa-IR" sz="2000" dirty="0">
                <a:effectLst>
                  <a:outerShdw blurRad="38100" dist="38100" dir="2700000" algn="tl">
                    <a:srgbClr val="000000">
                      <a:alpha val="43137"/>
                    </a:srgbClr>
                  </a:outerShdw>
                </a:effectLst>
                <a:cs typeface="B Nazanin" panose="00000400000000000000" pitchFamily="2" charset="-78"/>
              </a:rPr>
              <a:t>او سراغ </a:t>
            </a:r>
            <a:r>
              <a:rPr lang="fa-IR" sz="2000" dirty="0" smtClean="0">
                <a:effectLst>
                  <a:outerShdw blurRad="38100" dist="38100" dir="2700000" algn="tl">
                    <a:srgbClr val="000000">
                      <a:alpha val="43137"/>
                    </a:srgbClr>
                  </a:outerShdw>
                </a:effectLst>
                <a:cs typeface="B Nazanin" panose="00000400000000000000" pitchFamily="2" charset="-78"/>
              </a:rPr>
              <a:t>دارم حتما </a:t>
            </a:r>
            <a:r>
              <a:rPr lang="fa-IR" sz="2000" dirty="0">
                <a:effectLst>
                  <a:outerShdw blurRad="38100" dist="38100" dir="2700000" algn="tl">
                    <a:srgbClr val="000000">
                      <a:alpha val="43137"/>
                    </a:srgbClr>
                  </a:outerShdw>
                </a:effectLst>
                <a:cs typeface="B Nazanin" panose="00000400000000000000" pitchFamily="2" charset="-78"/>
              </a:rPr>
              <a:t>دعوای سختی خواهیم داشت و کنترل خودم را از دست می دهم. در نتیجه، هم حرمت </a:t>
            </a:r>
            <a:r>
              <a:rPr lang="fa-IR" sz="2000" dirty="0" smtClean="0">
                <a:effectLst>
                  <a:outerShdw blurRad="38100" dist="38100" dir="2700000" algn="tl">
                    <a:srgbClr val="000000">
                      <a:alpha val="43137"/>
                    </a:srgbClr>
                  </a:outerShdw>
                </a:effectLst>
                <a:cs typeface="B Nazanin" panose="00000400000000000000" pitchFamily="2" charset="-78"/>
              </a:rPr>
              <a:t>ها را شکسته ام و هم </a:t>
            </a:r>
            <a:r>
              <a:rPr lang="fa-IR" sz="2000" dirty="0">
                <a:effectLst>
                  <a:outerShdw blurRad="38100" dist="38100" dir="2700000" algn="tl">
                    <a:srgbClr val="000000">
                      <a:alpha val="43137"/>
                    </a:srgbClr>
                  </a:outerShdw>
                </a:effectLst>
                <a:cs typeface="B Nazanin" panose="00000400000000000000" pitchFamily="2" charset="-78"/>
              </a:rPr>
              <a:t>حرفم را نمی توانم </a:t>
            </a:r>
            <a:r>
              <a:rPr lang="fa-IR" sz="2000" dirty="0" smtClean="0">
                <a:effectLst>
                  <a:outerShdw blurRad="38100" dist="38100" dir="2700000" algn="tl">
                    <a:srgbClr val="000000">
                      <a:alpha val="43137"/>
                    </a:srgbClr>
                  </a:outerShdw>
                </a:effectLst>
                <a:cs typeface="B Nazanin" panose="00000400000000000000" pitchFamily="2" charset="-78"/>
              </a:rPr>
              <a:t>درست </a:t>
            </a:r>
            <a:r>
              <a:rPr lang="fa-IR" sz="2000" dirty="0">
                <a:effectLst>
                  <a:outerShdw blurRad="38100" dist="38100" dir="2700000" algn="tl">
                    <a:srgbClr val="000000">
                      <a:alpha val="43137"/>
                    </a:srgbClr>
                  </a:outerShdw>
                </a:effectLst>
                <a:cs typeface="B Nazanin" panose="00000400000000000000" pitchFamily="2" charset="-78"/>
              </a:rPr>
              <a:t>منتقل کنم. برای همین بهتر </a:t>
            </a:r>
            <a:r>
              <a:rPr lang="fa-IR" sz="2000" dirty="0" smtClean="0">
                <a:effectLst>
                  <a:outerShdw blurRad="38100" dist="38100" dir="2700000" algn="tl">
                    <a:srgbClr val="000000">
                      <a:alpha val="43137"/>
                    </a:srgbClr>
                  </a:outerShdw>
                </a:effectLst>
                <a:cs typeface="B Nazanin" panose="00000400000000000000" pitchFamily="2" charset="-78"/>
              </a:rPr>
              <a:t>است </a:t>
            </a:r>
            <a:r>
              <a:rPr lang="fa-IR" sz="2000" dirty="0">
                <a:effectLst>
                  <a:outerShdw blurRad="38100" dist="38100" dir="2700000" algn="tl">
                    <a:srgbClr val="000000">
                      <a:alpha val="43137"/>
                    </a:srgbClr>
                  </a:outerShdw>
                </a:effectLst>
                <a:cs typeface="B Nazanin" panose="00000400000000000000" pitchFamily="2" charset="-78"/>
              </a:rPr>
              <a:t>بگذارم زمان بگذرد. روز اول با </a:t>
            </a:r>
            <a:r>
              <a:rPr lang="fa-IR" sz="2000" dirty="0" smtClean="0">
                <a:effectLst>
                  <a:outerShdw blurRad="38100" dist="38100" dir="2700000" algn="tl">
                    <a:srgbClr val="000000">
                      <a:alpha val="43137"/>
                    </a:srgbClr>
                  </a:outerShdw>
                </a:effectLst>
                <a:cs typeface="B Nazanin" panose="00000400000000000000" pitchFamily="2" charset="-78"/>
              </a:rPr>
              <a:t>او</a:t>
            </a:r>
            <a:r>
              <a:rPr lang="fa-IR" sz="2000" dirty="0">
                <a:effectLst>
                  <a:outerShdw blurRad="38100" dist="38100" dir="2700000" algn="tl">
                    <a:srgbClr val="000000">
                      <a:alpha val="43137"/>
                    </a:srgbClr>
                  </a:outerShdw>
                </a:effectLst>
                <a:cs typeface="B Nazanin" panose="00000400000000000000" pitchFamily="2" charset="-78"/>
              </a:rPr>
              <a:t>صحبت نمی کنم </a:t>
            </a:r>
            <a:r>
              <a:rPr lang="fa-IR" sz="2000" dirty="0" smtClean="0">
                <a:effectLst>
                  <a:outerShdw blurRad="38100" dist="38100" dir="2700000" algn="tl">
                    <a:srgbClr val="000000">
                      <a:alpha val="43137"/>
                    </a:srgbClr>
                  </a:outerShdw>
                </a:effectLst>
                <a:cs typeface="B Nazanin" panose="00000400000000000000" pitchFamily="2" charset="-78"/>
              </a:rPr>
              <a:t> </a:t>
            </a:r>
            <a:r>
              <a:rPr lang="fa-IR" sz="2000" dirty="0">
                <a:effectLst>
                  <a:outerShdw blurRad="38100" dist="38100" dir="2700000" algn="tl">
                    <a:srgbClr val="000000">
                      <a:alpha val="43137"/>
                    </a:srgbClr>
                  </a:outerShdw>
                </a:effectLst>
                <a:cs typeface="B Nazanin" panose="00000400000000000000" pitchFamily="2" charset="-78"/>
              </a:rPr>
              <a:t>و فردا که </a:t>
            </a:r>
            <a:r>
              <a:rPr lang="fa-IR" sz="2000" dirty="0" smtClean="0">
                <a:effectLst>
                  <a:outerShdw blurRad="38100" dist="38100" dir="2700000" algn="tl">
                    <a:srgbClr val="000000">
                      <a:alpha val="43137"/>
                    </a:srgbClr>
                  </a:outerShdw>
                </a:effectLst>
                <a:cs typeface="B Nazanin" panose="00000400000000000000" pitchFamily="2" charset="-78"/>
              </a:rPr>
              <a:t>آرام تر شدم  ، </a:t>
            </a:r>
            <a:r>
              <a:rPr lang="fa-IR" sz="2000" dirty="0">
                <a:effectLst>
                  <a:outerShdw blurRad="38100" dist="38100" dir="2700000" algn="tl">
                    <a:srgbClr val="000000">
                      <a:alpha val="43137"/>
                    </a:srgbClr>
                  </a:outerShdw>
                </a:effectLst>
                <a:cs typeface="B Nazanin" panose="00000400000000000000" pitchFamily="2" charset="-78"/>
              </a:rPr>
              <a:t>در این </a:t>
            </a:r>
            <a:r>
              <a:rPr lang="fa-IR" sz="2000" dirty="0" smtClean="0">
                <a:effectLst>
                  <a:outerShdw blurRad="38100" dist="38100" dir="2700000" algn="tl">
                    <a:srgbClr val="000000">
                      <a:alpha val="43137"/>
                    </a:srgbClr>
                  </a:outerShdw>
                </a:effectLst>
                <a:cs typeface="B Nazanin" panose="00000400000000000000" pitchFamily="2" charset="-78"/>
              </a:rPr>
              <a:t>باره با او حرف </a:t>
            </a:r>
            <a:r>
              <a:rPr lang="fa-IR" sz="2000" dirty="0">
                <a:effectLst>
                  <a:outerShdw blurRad="38100" dist="38100" dir="2700000" algn="tl">
                    <a:srgbClr val="000000">
                      <a:alpha val="43137"/>
                    </a:srgbClr>
                  </a:outerShdw>
                </a:effectLst>
                <a:cs typeface="B Nazanin" panose="00000400000000000000" pitchFamily="2" charset="-78"/>
              </a:rPr>
              <a:t>می زنم. در این مثال من اجازه نداده ام تا رفتار </a:t>
            </a:r>
            <a:r>
              <a:rPr lang="fa-IR" sz="2000" dirty="0" smtClean="0">
                <a:effectLst>
                  <a:outerShdw blurRad="38100" dist="38100" dir="2700000" algn="tl">
                    <a:srgbClr val="000000">
                      <a:alpha val="43137"/>
                    </a:srgbClr>
                  </a:outerShdw>
                </a:effectLst>
                <a:cs typeface="B Nazanin" panose="00000400000000000000" pitchFamily="2" charset="-78"/>
              </a:rPr>
              <a:t>پاسخگر</a:t>
            </a:r>
            <a:r>
              <a:rPr lang="fa-IR" sz="2000" dirty="0">
                <a:effectLst>
                  <a:outerShdw blurRad="38100" dist="38100" dir="2700000" algn="tl">
                    <a:srgbClr val="000000">
                      <a:alpha val="43137"/>
                    </a:srgbClr>
                  </a:outerShdw>
                </a:effectLst>
                <a:cs typeface="B Nazanin" panose="00000400000000000000" pitchFamily="2" charset="-78"/>
              </a:rPr>
              <a:t>ام - که مورد تأیید خودم هم نیست- </a:t>
            </a:r>
            <a:r>
              <a:rPr lang="fa-IR" sz="2000" dirty="0" smtClean="0">
                <a:effectLst>
                  <a:outerShdw blurRad="38100" dist="38100" dir="2700000" algn="tl">
                    <a:srgbClr val="000000">
                      <a:alpha val="43137"/>
                    </a:srgbClr>
                  </a:outerShdw>
                </a:effectLst>
                <a:cs typeface="B Nazanin" panose="00000400000000000000" pitchFamily="2" charset="-78"/>
              </a:rPr>
              <a:t> </a:t>
            </a:r>
            <a:r>
              <a:rPr lang="fa-IR" sz="2000" dirty="0">
                <a:effectLst>
                  <a:outerShdw blurRad="38100" dist="38100" dir="2700000" algn="tl">
                    <a:srgbClr val="000000">
                      <a:alpha val="43137"/>
                    </a:srgbClr>
                  </a:outerShdw>
                </a:effectLst>
                <a:cs typeface="B Nazanin" panose="00000400000000000000" pitchFamily="2" charset="-78"/>
              </a:rPr>
              <a:t>شکل بگیرد و این کار را با انجام یک رفتار کنشگر- که تحت  اختیار خودم است-انجام داده ام</a:t>
            </a:r>
          </a:p>
          <a:p>
            <a:pPr marL="109728" indent="0" algn="just">
              <a:buNone/>
            </a:pPr>
            <a:endParaRPr lang="fa-IR" sz="2000" b="1" dirty="0">
              <a:effectLst>
                <a:outerShdw blurRad="38100" dist="38100" dir="2700000" algn="tl">
                  <a:srgbClr val="000000">
                    <a:alpha val="43137"/>
                  </a:srgbClr>
                </a:outerShdw>
              </a:effectLst>
              <a:cs typeface="B Nazanin" panose="00000400000000000000" pitchFamily="2" charset="-78"/>
            </a:endParaRPr>
          </a:p>
          <a:p>
            <a:pPr marL="109728" indent="0">
              <a:buNone/>
            </a:pPr>
            <a:endParaRPr lang="fa-IR" sz="2400" dirty="0">
              <a:cs typeface="B Nazanin" panose="000004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66</a:t>
            </a:fld>
            <a:endParaRPr lang="fa-IR">
              <a:solidFill>
                <a:prstClr val="black"/>
              </a:solidFill>
            </a:endParaRPr>
          </a:p>
        </p:txBody>
      </p:sp>
    </p:spTree>
    <p:extLst>
      <p:ext uri="{BB962C8B-B14F-4D97-AF65-F5344CB8AC3E}">
        <p14:creationId xmlns:p14="http://schemas.microsoft.com/office/powerpoint/2010/main" val="4284916490"/>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980728"/>
            <a:ext cx="8905528" cy="5426581"/>
          </a:xfrm>
        </p:spPr>
        <p:txBody>
          <a:bodyPr>
            <a:normAutofit/>
          </a:bodyPr>
          <a:lstStyle/>
          <a:p>
            <a:pPr marL="109728" indent="0">
              <a:buNone/>
            </a:pPr>
            <a:r>
              <a:rPr lang="fa-IR" dirty="0">
                <a:solidFill>
                  <a:srgbClr val="FF0000"/>
                </a:solidFill>
              </a:rPr>
              <a:t>نکته دیگری که باید بدانیم، تفاوت بین شادکامی و لذت </a:t>
            </a:r>
            <a:r>
              <a:rPr lang="fa-IR" dirty="0" smtClean="0">
                <a:solidFill>
                  <a:srgbClr val="FF0000"/>
                </a:solidFill>
              </a:rPr>
              <a:t>است</a:t>
            </a:r>
          </a:p>
          <a:p>
            <a:pPr marL="109728" indent="0">
              <a:buNone/>
            </a:pPr>
            <a:r>
              <a:rPr lang="fa-IR" dirty="0"/>
              <a:t> </a:t>
            </a:r>
            <a:r>
              <a:rPr lang="fa-IR" sz="2400" dirty="0">
                <a:solidFill>
                  <a:schemeClr val="accent1">
                    <a:lumMod val="75000"/>
                  </a:schemeClr>
                </a:solidFill>
                <a:cs typeface="B Nazanin" panose="00000400000000000000" pitchFamily="2" charset="-78"/>
              </a:rPr>
              <a:t>«لذت» </a:t>
            </a:r>
            <a:r>
              <a:rPr lang="fa-IR" sz="2400" dirty="0">
                <a:cs typeface="B Nazanin" panose="00000400000000000000" pitchFamily="2" charset="-78"/>
              </a:rPr>
              <a:t>حاصل دریافت چیزی از بیرون </a:t>
            </a:r>
            <a:r>
              <a:rPr lang="fa-IR" sz="2400" dirty="0" smtClean="0">
                <a:cs typeface="B Nazanin" panose="00000400000000000000" pitchFamily="2" charset="-78"/>
              </a:rPr>
              <a:t>است </a:t>
            </a:r>
            <a:r>
              <a:rPr lang="fa-IR" sz="2400" dirty="0">
                <a:cs typeface="B Nazanin" panose="00000400000000000000" pitchFamily="2" charset="-78"/>
              </a:rPr>
              <a:t>و </a:t>
            </a:r>
            <a:r>
              <a:rPr lang="fa-IR" sz="2400" dirty="0" smtClean="0">
                <a:cs typeface="B Nazanin" panose="00000400000000000000" pitchFamily="2" charset="-78"/>
              </a:rPr>
              <a:t>وابسته </a:t>
            </a:r>
            <a:r>
              <a:rPr lang="fa-IR" sz="2400" dirty="0">
                <a:cs typeface="B Nazanin" panose="00000400000000000000" pitchFamily="2" charset="-78"/>
              </a:rPr>
              <a:t>به </a:t>
            </a:r>
            <a:r>
              <a:rPr lang="fa-IR" sz="2400" dirty="0" smtClean="0">
                <a:cs typeface="B Nazanin" panose="00000400000000000000" pitchFamily="2" charset="-78"/>
              </a:rPr>
              <a:t>شرایط </a:t>
            </a:r>
            <a:r>
              <a:rPr lang="fa-IR" sz="2400" dirty="0">
                <a:cs typeface="B Nazanin" panose="00000400000000000000" pitchFamily="2" charset="-78"/>
              </a:rPr>
              <a:t>و محرک های بیرونی است، تحریک کننده فرد و ناپایدار و موقتی است. ضمن آن که افراط در لذت، موجب وابستگی به شرایط ایجاد کننده لذت </a:t>
            </a:r>
            <a:r>
              <a:rPr lang="fa-IR" sz="2400" dirty="0" smtClean="0">
                <a:cs typeface="B Nazanin" panose="00000400000000000000" pitchFamily="2" charset="-78"/>
              </a:rPr>
              <a:t>و</a:t>
            </a:r>
            <a:r>
              <a:rPr lang="fa-IR" sz="2400" dirty="0">
                <a:cs typeface="B Nazanin" panose="00000400000000000000" pitchFamily="2" charset="-78"/>
              </a:rPr>
              <a:t>ایجاد پدیده تحمل می شود و برای ایجاد همان میزان از لذت، نیاز به مقدار بیشتری از محرک و شرایط بیرونی خواهد بود . </a:t>
            </a:r>
            <a:endParaRPr lang="fa-IR" sz="2400" dirty="0" smtClean="0">
              <a:cs typeface="B Nazanin" panose="00000400000000000000" pitchFamily="2" charset="-78"/>
            </a:endParaRPr>
          </a:p>
          <a:p>
            <a:pPr marL="109728" indent="0">
              <a:buNone/>
            </a:pPr>
            <a:r>
              <a:rPr lang="fa-IR" sz="2400" dirty="0" smtClean="0">
                <a:cs typeface="B Nazanin" panose="00000400000000000000" pitchFamily="2" charset="-78"/>
              </a:rPr>
              <a:t> </a:t>
            </a:r>
            <a:endParaRPr lang="fa-IR" sz="2400" dirty="0">
              <a:cs typeface="B Nazanin" panose="00000400000000000000" pitchFamily="2" charset="-78"/>
            </a:endParaRPr>
          </a:p>
          <a:p>
            <a:pPr marL="109728" indent="0">
              <a:buNone/>
            </a:pPr>
            <a:r>
              <a:rPr lang="fa-IR" sz="2400" dirty="0" smtClean="0">
                <a:cs typeface="B Nazanin" panose="00000400000000000000" pitchFamily="2" charset="-78"/>
              </a:rPr>
              <a:t>در </a:t>
            </a:r>
            <a:r>
              <a:rPr lang="fa-IR" sz="2400" dirty="0">
                <a:cs typeface="B Nazanin" panose="00000400000000000000" pitchFamily="2" charset="-78"/>
              </a:rPr>
              <a:t>مقابل، </a:t>
            </a:r>
            <a:r>
              <a:rPr lang="fa-IR" sz="2400" dirty="0">
                <a:solidFill>
                  <a:schemeClr val="accent1">
                    <a:lumMod val="75000"/>
                  </a:schemeClr>
                </a:solidFill>
                <a:cs typeface="B Nazanin" panose="00000400000000000000" pitchFamily="2" charset="-78"/>
              </a:rPr>
              <a:t>«</a:t>
            </a:r>
            <a:r>
              <a:rPr lang="fa-IR" sz="2400" dirty="0" smtClean="0">
                <a:solidFill>
                  <a:schemeClr val="accent1">
                    <a:lumMod val="75000"/>
                  </a:schemeClr>
                </a:solidFill>
                <a:cs typeface="B Nazanin" panose="00000400000000000000" pitchFamily="2" charset="-78"/>
              </a:rPr>
              <a:t>شادکامی</a:t>
            </a:r>
            <a:r>
              <a:rPr lang="fa-IR" sz="2400" dirty="0">
                <a:solidFill>
                  <a:schemeClr val="accent1">
                    <a:lumMod val="75000"/>
                  </a:schemeClr>
                </a:solidFill>
                <a:cs typeface="B Nazanin" panose="00000400000000000000" pitchFamily="2" charset="-78"/>
              </a:rPr>
              <a:t>» </a:t>
            </a:r>
            <a:r>
              <a:rPr lang="fa-IR" sz="2400" dirty="0">
                <a:cs typeface="B Nazanin" panose="00000400000000000000" pitchFamily="2" charset="-78"/>
              </a:rPr>
              <a:t>حاصل </a:t>
            </a:r>
            <a:r>
              <a:rPr lang="fa-IR" sz="2400" dirty="0" smtClean="0">
                <a:cs typeface="B Nazanin" panose="00000400000000000000" pitchFamily="2" charset="-78"/>
              </a:rPr>
              <a:t>کشف</a:t>
            </a:r>
            <a:r>
              <a:rPr lang="fa-IR" sz="2400" dirty="0">
                <a:cs typeface="B Nazanin" panose="00000400000000000000" pitchFamily="2" charset="-78"/>
              </a:rPr>
              <a:t>، درک و تقویت حسی درونی است. وابسته به شرایط و ویژگی </a:t>
            </a:r>
            <a:r>
              <a:rPr lang="fa-IR" sz="2400" dirty="0" smtClean="0">
                <a:cs typeface="B Nazanin" panose="00000400000000000000" pitchFamily="2" charset="-78"/>
              </a:rPr>
              <a:t>های درونی فرد </a:t>
            </a:r>
            <a:r>
              <a:rPr lang="fa-IR" sz="2400" dirty="0">
                <a:cs typeface="B Nazanin" panose="00000400000000000000" pitchFamily="2" charset="-78"/>
              </a:rPr>
              <a:t>است، آرام کننده و رهایی  بخش است، تجربه ای معنوی، بین فردی، بلندمدت و پایدار است. افراط در شادکامی، موجب </a:t>
            </a:r>
            <a:r>
              <a:rPr lang="fa-IR" sz="2400" dirty="0" smtClean="0">
                <a:cs typeface="B Nazanin" panose="00000400000000000000" pitchFamily="2" charset="-78"/>
              </a:rPr>
              <a:t>شعف </a:t>
            </a:r>
            <a:r>
              <a:rPr lang="fa-IR" sz="2400" dirty="0">
                <a:cs typeface="B Nazanin" panose="00000400000000000000" pitchFamily="2" charset="-78"/>
              </a:rPr>
              <a:t>و </a:t>
            </a:r>
            <a:r>
              <a:rPr lang="fa-IR" sz="2400" dirty="0" smtClean="0">
                <a:cs typeface="B Nazanin" panose="00000400000000000000" pitchFamily="2" charset="-78"/>
              </a:rPr>
              <a:t>شگفت </a:t>
            </a:r>
            <a:r>
              <a:rPr lang="fa-IR" sz="2400" dirty="0">
                <a:cs typeface="B Nazanin" panose="00000400000000000000" pitchFamily="2" charset="-78"/>
              </a:rPr>
              <a:t>انگیزی مضاعف می شود. پس می توان گفت که شادکامی توسط خود ما ایجاد می شود.</a:t>
            </a:r>
            <a:endParaRPr lang="fa-IR" sz="2400" dirty="0" smtClean="0">
              <a:cs typeface="B Nazanin" panose="00000400000000000000" pitchFamily="2" charset="-78"/>
            </a:endParaRPr>
          </a:p>
          <a:p>
            <a:pPr marL="109728" indent="0">
              <a:buNone/>
            </a:pPr>
            <a:endParaRPr lang="fa-IR"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67</a:t>
            </a:fld>
            <a:endParaRPr lang="fa-IR">
              <a:solidFill>
                <a:prstClr val="black"/>
              </a:solidFill>
            </a:endParaRPr>
          </a:p>
        </p:txBody>
      </p:sp>
      <p:sp>
        <p:nvSpPr>
          <p:cNvPr id="6" name="Title 5"/>
          <p:cNvSpPr>
            <a:spLocks noGrp="1"/>
          </p:cNvSpPr>
          <p:nvPr>
            <p:ph type="title"/>
          </p:nvPr>
        </p:nvSpPr>
        <p:spPr>
          <a:xfrm>
            <a:off x="457200" y="274638"/>
            <a:ext cx="8229600" cy="562074"/>
          </a:xfrm>
        </p:spPr>
        <p:txBody>
          <a:bodyPr>
            <a:normAutofit fontScale="90000"/>
          </a:bodyPr>
          <a:lstStyle/>
          <a:p>
            <a:pPr algn="ctr"/>
            <a:r>
              <a:rPr lang="fa-IR" sz="2800" dirty="0">
                <a:solidFill>
                  <a:schemeClr val="accent1">
                    <a:lumMod val="75000"/>
                  </a:schemeClr>
                </a:solidFill>
                <a:cs typeface="B Titr" panose="00000700000000000000" pitchFamily="2" charset="-78"/>
              </a:rPr>
              <a:t>شادکامی (درونی) در مقابل لذت (بیرونی)</a:t>
            </a:r>
            <a:r>
              <a:rPr lang="fa-IR" dirty="0"/>
              <a:t> </a:t>
            </a:r>
          </a:p>
        </p:txBody>
      </p:sp>
    </p:spTree>
    <p:extLst>
      <p:ext uri="{BB962C8B-B14F-4D97-AF65-F5344CB8AC3E}">
        <p14:creationId xmlns:p14="http://schemas.microsoft.com/office/powerpoint/2010/main" val="3994201447"/>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833520" cy="5570597"/>
          </a:xfrm>
        </p:spPr>
        <p:txBody>
          <a:bodyPr>
            <a:normAutofit/>
          </a:bodyPr>
          <a:lstStyle/>
          <a:p>
            <a:pPr marL="109728" indent="0">
              <a:buNone/>
            </a:pPr>
            <a:r>
              <a:rPr lang="fa-IR" sz="2000" dirty="0" smtClean="0">
                <a:solidFill>
                  <a:schemeClr val="accent1">
                    <a:lumMod val="75000"/>
                  </a:schemeClr>
                </a:solidFill>
                <a:cs typeface="B Titr" panose="00000700000000000000" pitchFamily="2" charset="-78"/>
              </a:rPr>
              <a:t>1. اصل </a:t>
            </a:r>
            <a:r>
              <a:rPr lang="fa-IR" sz="2000" dirty="0">
                <a:solidFill>
                  <a:schemeClr val="accent1">
                    <a:lumMod val="75000"/>
                  </a:schemeClr>
                </a:solidFill>
                <a:cs typeface="B Titr" panose="00000700000000000000" pitchFamily="2" charset="-78"/>
              </a:rPr>
              <a:t>تعادل خویشتن </a:t>
            </a:r>
            <a:r>
              <a:rPr lang="fa-IR" sz="2000" dirty="0" smtClean="0">
                <a:solidFill>
                  <a:schemeClr val="accent1">
                    <a:lumMod val="75000"/>
                  </a:schemeClr>
                </a:solidFill>
                <a:cs typeface="B Titr" panose="00000700000000000000" pitchFamily="2" charset="-78"/>
              </a:rPr>
              <a:t>دیگری</a:t>
            </a:r>
          </a:p>
          <a:p>
            <a:pPr marL="109728" indent="0" algn="just">
              <a:buNone/>
            </a:pPr>
            <a:r>
              <a:rPr lang="fa-IR" sz="2400" dirty="0" smtClean="0">
                <a:cs typeface="B Nazanin" panose="00000400000000000000" pitchFamily="2" charset="-78"/>
              </a:rPr>
              <a:t>سرمایه </a:t>
            </a:r>
            <a:r>
              <a:rPr lang="fa-IR" sz="2400" dirty="0">
                <a:cs typeface="B Nazanin" panose="00000400000000000000" pitchFamily="2" charset="-78"/>
              </a:rPr>
              <a:t>های ما </a:t>
            </a:r>
            <a:r>
              <a:rPr lang="fa-IR" sz="2400" dirty="0" smtClean="0">
                <a:cs typeface="B Nazanin" panose="00000400000000000000" pitchFamily="2" charset="-78"/>
              </a:rPr>
              <a:t>شامل پول</a:t>
            </a:r>
            <a:r>
              <a:rPr lang="fa-IR" sz="2400" dirty="0">
                <a:cs typeface="B Nazanin" panose="00000400000000000000" pitchFamily="2" charset="-78"/>
              </a:rPr>
              <a:t>، امکانات مادی مختلف، زمان، انرژی </a:t>
            </a:r>
            <a:r>
              <a:rPr lang="fa-IR" sz="2400" dirty="0" smtClean="0">
                <a:cs typeface="B Nazanin" panose="00000400000000000000" pitchFamily="2" charset="-78"/>
              </a:rPr>
              <a:t>جسمانی</a:t>
            </a:r>
            <a:r>
              <a:rPr lang="fa-IR" sz="2400" dirty="0">
                <a:cs typeface="B Nazanin" panose="00000400000000000000" pitchFamily="2" charset="-78"/>
              </a:rPr>
              <a:t>، </a:t>
            </a:r>
            <a:r>
              <a:rPr lang="fa-IR" sz="2400" dirty="0" smtClean="0">
                <a:cs typeface="B Nazanin" panose="00000400000000000000" pitchFamily="2" charset="-78"/>
              </a:rPr>
              <a:t>انرژی </a:t>
            </a:r>
            <a:r>
              <a:rPr lang="fa-IR" sz="2400" dirty="0">
                <a:cs typeface="B Nazanin" panose="00000400000000000000" pitchFamily="2" charset="-78"/>
              </a:rPr>
              <a:t>روانی، اطلاعات و... </a:t>
            </a:r>
            <a:r>
              <a:rPr lang="fa-IR" sz="2400" dirty="0" smtClean="0">
                <a:cs typeface="B Nazanin" panose="00000400000000000000" pitchFamily="2" charset="-78"/>
              </a:rPr>
              <a:t>هستند</a:t>
            </a:r>
            <a:r>
              <a:rPr lang="fa-IR" sz="2400" dirty="0">
                <a:cs typeface="B Nazanin" panose="00000400000000000000" pitchFamily="2" charset="-78"/>
              </a:rPr>
              <a:t>. برقراری تعادل در میزان و نحوه </a:t>
            </a:r>
            <a:r>
              <a:rPr lang="fa-IR" sz="2400" dirty="0" smtClean="0">
                <a:cs typeface="B Nazanin" panose="00000400000000000000" pitchFamily="2" charset="-78"/>
              </a:rPr>
              <a:t>استفاده </a:t>
            </a:r>
            <a:r>
              <a:rPr lang="fa-IR" sz="2400" dirty="0">
                <a:cs typeface="B Nazanin" panose="00000400000000000000" pitchFamily="2" charset="-78"/>
              </a:rPr>
              <a:t>از این </a:t>
            </a:r>
            <a:r>
              <a:rPr lang="fa-IR" sz="2400" dirty="0" smtClean="0">
                <a:cs typeface="B Nazanin" panose="00000400000000000000" pitchFamily="2" charset="-78"/>
              </a:rPr>
              <a:t>سرمایه </a:t>
            </a:r>
            <a:r>
              <a:rPr lang="fa-IR" sz="2400" dirty="0">
                <a:cs typeface="B Nazanin" panose="00000400000000000000" pitchFamily="2" charset="-78"/>
              </a:rPr>
              <a:t>ها، برای کمک و حمایت از خودمان و دیگران، از مهم ترین مهارت های زندگی </a:t>
            </a:r>
            <a:r>
              <a:rPr lang="fa-IR" sz="2400" dirty="0" smtClean="0">
                <a:cs typeface="B Nazanin" panose="00000400000000000000" pitchFamily="2" charset="-78"/>
              </a:rPr>
              <a:t>است</a:t>
            </a:r>
            <a:r>
              <a:rPr lang="fa-IR" sz="2400" dirty="0">
                <a:cs typeface="B Nazanin" panose="00000400000000000000" pitchFamily="2" charset="-78"/>
              </a:rPr>
              <a:t>. با </a:t>
            </a:r>
            <a:r>
              <a:rPr lang="fa-IR" sz="2400" dirty="0" smtClean="0">
                <a:cs typeface="B Nazanin" panose="00000400000000000000" pitchFamily="2" charset="-78"/>
              </a:rPr>
              <a:t>استفاده </a:t>
            </a:r>
            <a:r>
              <a:rPr lang="fa-IR" sz="2400" dirty="0">
                <a:cs typeface="B Nazanin" panose="00000400000000000000" pitchFamily="2" charset="-78"/>
              </a:rPr>
              <a:t>از این </a:t>
            </a:r>
            <a:r>
              <a:rPr lang="fa-IR" sz="2400" dirty="0" smtClean="0">
                <a:cs typeface="B Nazanin" panose="00000400000000000000" pitchFamily="2" charset="-78"/>
              </a:rPr>
              <a:t>سرمایه </a:t>
            </a:r>
            <a:r>
              <a:rPr lang="fa-IR" sz="2400" dirty="0">
                <a:cs typeface="B Nazanin" panose="00000400000000000000" pitchFamily="2" charset="-78"/>
              </a:rPr>
              <a:t>ها، می توانیم ابتدا نیازهای </a:t>
            </a:r>
            <a:r>
              <a:rPr lang="fa-IR" sz="2400" dirty="0" smtClean="0">
                <a:cs typeface="B Nazanin" panose="00000400000000000000" pitchFamily="2" charset="-78"/>
              </a:rPr>
              <a:t>جسمی </a:t>
            </a:r>
            <a:r>
              <a:rPr lang="fa-IR" sz="2400" dirty="0">
                <a:cs typeface="B Nazanin" panose="00000400000000000000" pitchFamily="2" charset="-78"/>
              </a:rPr>
              <a:t>و </a:t>
            </a:r>
            <a:r>
              <a:rPr lang="fa-IR" sz="2400" dirty="0" smtClean="0">
                <a:cs typeface="B Nazanin" panose="00000400000000000000" pitchFamily="2" charset="-78"/>
              </a:rPr>
              <a:t>روانی </a:t>
            </a:r>
            <a:r>
              <a:rPr lang="fa-IR" sz="2400" dirty="0">
                <a:cs typeface="B Nazanin" panose="00000400000000000000" pitchFamily="2" charset="-78"/>
              </a:rPr>
              <a:t>فعلی خودمان را برطرف کنیم تا حس </a:t>
            </a:r>
            <a:r>
              <a:rPr lang="fa-IR" sz="2400" dirty="0" smtClean="0">
                <a:cs typeface="B Nazanin" panose="00000400000000000000" pitchFamily="2" charset="-78"/>
              </a:rPr>
              <a:t>ارزشمندی </a:t>
            </a:r>
            <a:r>
              <a:rPr lang="fa-IR" sz="2400" dirty="0">
                <a:cs typeface="B Nazanin" panose="00000400000000000000" pitchFamily="2" charset="-78"/>
              </a:rPr>
              <a:t>به خود، زندگی و آینده مان پیدا کنیم و باقی مانده این </a:t>
            </a:r>
            <a:r>
              <a:rPr lang="fa-IR" sz="2400" dirty="0" smtClean="0">
                <a:cs typeface="B Nazanin" panose="00000400000000000000" pitchFamily="2" charset="-78"/>
              </a:rPr>
              <a:t>سرمایه </a:t>
            </a:r>
            <a:r>
              <a:rPr lang="fa-IR" sz="2400" dirty="0">
                <a:cs typeface="B Nazanin" panose="00000400000000000000" pitchFamily="2" charset="-78"/>
              </a:rPr>
              <a:t>ها را برای دیگرانی که با آن ها اهداف و ارزش های مشترک، روابط خونی و فامیلی، دوستی و آشنایی داریم، هزینه کنیم و پس از آن، اگر هنوز سرمایه ای داریم، آن را برای برادران نوعی خود (تمام انسان ها) مصرف کنیم. </a:t>
            </a:r>
            <a:endParaRPr lang="fa-IR" sz="2400" dirty="0" smtClean="0">
              <a:cs typeface="B Nazanin" panose="00000400000000000000" pitchFamily="2" charset="-78"/>
            </a:endParaRPr>
          </a:p>
          <a:p>
            <a:pPr marL="109728" indent="0" algn="just">
              <a:buNone/>
            </a:pPr>
            <a:r>
              <a:rPr lang="fa-IR" sz="2000" dirty="0" smtClean="0">
                <a:solidFill>
                  <a:schemeClr val="accent1">
                    <a:lumMod val="75000"/>
                  </a:schemeClr>
                </a:solidFill>
                <a:cs typeface="B Titr" panose="00000700000000000000" pitchFamily="2" charset="-78"/>
              </a:rPr>
              <a:t>2. اصل </a:t>
            </a:r>
            <a:r>
              <a:rPr lang="fa-IR" sz="2000" dirty="0">
                <a:solidFill>
                  <a:schemeClr val="accent1">
                    <a:lumMod val="75000"/>
                  </a:schemeClr>
                </a:solidFill>
                <a:cs typeface="B Titr" panose="00000700000000000000" pitchFamily="2" charset="-78"/>
              </a:rPr>
              <a:t>مراقبت از کانون </a:t>
            </a:r>
            <a:r>
              <a:rPr lang="fa-IR" sz="2000" dirty="0" smtClean="0">
                <a:solidFill>
                  <a:schemeClr val="accent1">
                    <a:lumMod val="75000"/>
                  </a:schemeClr>
                </a:solidFill>
                <a:cs typeface="B Titr" panose="00000700000000000000" pitchFamily="2" charset="-78"/>
              </a:rPr>
              <a:t>توجه</a:t>
            </a:r>
          </a:p>
          <a:p>
            <a:pPr marL="109728" indent="0" algn="just">
              <a:buNone/>
            </a:pPr>
            <a:r>
              <a:rPr lang="fa-IR" sz="2000" dirty="0" smtClean="0">
                <a:cs typeface="B Nazanin" panose="00000400000000000000" pitchFamily="2" charset="-78"/>
              </a:rPr>
              <a:t>وقتی </a:t>
            </a:r>
            <a:r>
              <a:rPr lang="fa-IR" sz="2000" dirty="0">
                <a:cs typeface="B Nazanin" panose="00000400000000000000" pitchFamily="2" charset="-78"/>
              </a:rPr>
              <a:t>حواسمان به چیز خاصی است، «توجه» ما به آن جلب شده است. این توجه، خیلی زود می تواند از بین برود، </a:t>
            </a:r>
            <a:r>
              <a:rPr lang="fa-IR" sz="2000" dirty="0" smtClean="0">
                <a:cs typeface="B Nazanin" panose="00000400000000000000" pitchFamily="2" charset="-78"/>
              </a:rPr>
              <a:t>ولی باید </a:t>
            </a:r>
            <a:r>
              <a:rPr lang="fa-IR" sz="2000" dirty="0">
                <a:cs typeface="B Nazanin" panose="00000400000000000000" pitchFamily="2" charset="-78"/>
              </a:rPr>
              <a:t>به طور مداوم مراقب </a:t>
            </a:r>
            <a:r>
              <a:rPr lang="fa-IR" sz="2000" dirty="0" smtClean="0">
                <a:cs typeface="B Nazanin" panose="00000400000000000000" pitchFamily="2" charset="-78"/>
              </a:rPr>
              <a:t>باشیم </a:t>
            </a:r>
            <a:r>
              <a:rPr lang="fa-IR" sz="2000" dirty="0">
                <a:cs typeface="B Nazanin" panose="00000400000000000000" pitchFamily="2" charset="-78"/>
              </a:rPr>
              <a:t>تا از بین نرود. اگر از «توجه» مراقبت نکنیم و آن را صدا نکنیم، </a:t>
            </a:r>
            <a:r>
              <a:rPr lang="fa-IR" sz="2000" dirty="0" smtClean="0">
                <a:cs typeface="B Nazanin" panose="00000400000000000000" pitchFamily="2" charset="-78"/>
              </a:rPr>
              <a:t>یک جا </a:t>
            </a:r>
            <a:r>
              <a:rPr lang="fa-IR" sz="2000" dirty="0">
                <a:cs typeface="B Nazanin" panose="00000400000000000000" pitchFamily="2" charset="-78"/>
              </a:rPr>
              <a:t>بند نمی </a:t>
            </a:r>
            <a:r>
              <a:rPr lang="fa-IR" sz="2000" dirty="0" smtClean="0">
                <a:cs typeface="B Nazanin" panose="00000400000000000000" pitchFamily="2" charset="-78"/>
              </a:rPr>
              <a:t>شود </a:t>
            </a:r>
            <a:r>
              <a:rPr lang="fa-IR" sz="2000" dirty="0">
                <a:cs typeface="B Nazanin" panose="00000400000000000000" pitchFamily="2" charset="-78"/>
              </a:rPr>
              <a:t>و مدام این طرف و آن طرف </a:t>
            </a:r>
            <a:r>
              <a:rPr lang="fa-IR" sz="2000" dirty="0" smtClean="0">
                <a:cs typeface="B Nazanin" panose="00000400000000000000" pitchFamily="2" charset="-78"/>
              </a:rPr>
              <a:t>می </a:t>
            </a:r>
            <a:r>
              <a:rPr lang="fa-IR" sz="2000" dirty="0">
                <a:cs typeface="B Nazanin" panose="00000400000000000000" pitchFamily="2" charset="-78"/>
              </a:rPr>
              <a:t>رود. باید «توجه» را صدا کنیم تا روی همان حس ها، فکرها </a:t>
            </a:r>
            <a:r>
              <a:rPr lang="fa-IR" sz="2000" dirty="0" smtClean="0">
                <a:cs typeface="B Nazanin" panose="00000400000000000000" pitchFamily="2" charset="-78"/>
              </a:rPr>
              <a:t>و</a:t>
            </a:r>
          </a:p>
          <a:p>
            <a:pPr marL="109728" indent="0" algn="just">
              <a:buNone/>
            </a:pPr>
            <a:r>
              <a:rPr lang="fa-IR" sz="2000" dirty="0">
                <a:cs typeface="B Nazanin" panose="00000400000000000000" pitchFamily="2" charset="-78"/>
              </a:rPr>
              <a:t> ادراکاتی که می خواهیم متمرکز شود. روی همان ها که از درون، ما را غنی می سازند و وجودمان را مهمان همیشگی شادی و آرامش درونی می کنند.</a:t>
            </a: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68</a:t>
            </a:fld>
            <a:endParaRPr lang="fa-IR">
              <a:solidFill>
                <a:prstClr val="black"/>
              </a:solidFill>
            </a:endParaRPr>
          </a:p>
        </p:txBody>
      </p:sp>
      <p:sp>
        <p:nvSpPr>
          <p:cNvPr id="6" name="Title 5"/>
          <p:cNvSpPr>
            <a:spLocks noGrp="1"/>
          </p:cNvSpPr>
          <p:nvPr>
            <p:ph type="title"/>
          </p:nvPr>
        </p:nvSpPr>
        <p:spPr>
          <a:xfrm>
            <a:off x="457200" y="274638"/>
            <a:ext cx="8229600" cy="418058"/>
          </a:xfrm>
        </p:spPr>
        <p:txBody>
          <a:bodyPr>
            <a:normAutofit fontScale="90000"/>
          </a:bodyPr>
          <a:lstStyle/>
          <a:p>
            <a:pPr algn="ctr"/>
            <a:r>
              <a:rPr lang="fa-IR" dirty="0" smtClean="0">
                <a:solidFill>
                  <a:schemeClr val="accent1">
                    <a:lumMod val="75000"/>
                  </a:schemeClr>
                </a:solidFill>
              </a:rPr>
              <a:t>اصول رسیدن به شادکامی </a:t>
            </a:r>
            <a:endParaRPr lang="fa-IR" dirty="0">
              <a:solidFill>
                <a:schemeClr val="accent1">
                  <a:lumMod val="75000"/>
                </a:schemeClr>
              </a:solidFill>
            </a:endParaRPr>
          </a:p>
        </p:txBody>
      </p:sp>
    </p:spTree>
    <p:extLst>
      <p:ext uri="{BB962C8B-B14F-4D97-AF65-F5344CB8AC3E}">
        <p14:creationId xmlns:p14="http://schemas.microsoft.com/office/powerpoint/2010/main" val="3196847719"/>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476672"/>
            <a:ext cx="8507288" cy="5530619"/>
          </a:xfrm>
        </p:spPr>
        <p:txBody>
          <a:bodyPr>
            <a:normAutofit/>
          </a:bodyPr>
          <a:lstStyle/>
          <a:p>
            <a:pPr marL="109728" indent="0">
              <a:buNone/>
            </a:pPr>
            <a:r>
              <a:rPr lang="fa-IR" sz="2400" dirty="0" smtClean="0">
                <a:solidFill>
                  <a:schemeClr val="accent1">
                    <a:lumMod val="75000"/>
                  </a:schemeClr>
                </a:solidFill>
                <a:cs typeface="B Titr" panose="00000700000000000000" pitchFamily="2" charset="-78"/>
              </a:rPr>
              <a:t>3. اصل </a:t>
            </a:r>
            <a:r>
              <a:rPr lang="fa-IR" sz="2400" dirty="0">
                <a:solidFill>
                  <a:schemeClr val="accent1">
                    <a:lumMod val="75000"/>
                  </a:schemeClr>
                </a:solidFill>
                <a:cs typeface="B Titr" panose="00000700000000000000" pitchFamily="2" charset="-78"/>
              </a:rPr>
              <a:t>دارایی- </a:t>
            </a:r>
            <a:r>
              <a:rPr lang="fa-IR" sz="2400" dirty="0" smtClean="0">
                <a:solidFill>
                  <a:schemeClr val="accent1">
                    <a:lumMod val="75000"/>
                  </a:schemeClr>
                </a:solidFill>
                <a:cs typeface="B Titr" panose="00000700000000000000" pitchFamily="2" charset="-78"/>
              </a:rPr>
              <a:t>توانمندی</a:t>
            </a:r>
          </a:p>
          <a:p>
            <a:pPr marL="109728" indent="0">
              <a:buNone/>
            </a:pPr>
            <a:r>
              <a:rPr lang="fa-IR" sz="2400" dirty="0">
                <a:solidFill>
                  <a:schemeClr val="accent1">
                    <a:lumMod val="75000"/>
                  </a:schemeClr>
                </a:solidFill>
                <a:cs typeface="B Titr" panose="00000700000000000000" pitchFamily="2" charset="-78"/>
              </a:rPr>
              <a:t>  </a:t>
            </a:r>
            <a:r>
              <a:rPr lang="fa-IR" sz="2400" dirty="0">
                <a:cs typeface="B Nazanin" panose="00000400000000000000" pitchFamily="2" charset="-78"/>
              </a:rPr>
              <a:t>توجه </a:t>
            </a:r>
            <a:r>
              <a:rPr lang="fa-IR" sz="2400" dirty="0" smtClean="0">
                <a:cs typeface="B Nazanin" panose="00000400000000000000" pitchFamily="2" charset="-78"/>
              </a:rPr>
              <a:t>به </a:t>
            </a:r>
            <a:r>
              <a:rPr lang="fa-IR" sz="2400" dirty="0">
                <a:cs typeface="B Nazanin" panose="00000400000000000000" pitchFamily="2" charset="-78"/>
              </a:rPr>
              <a:t>توانایی ها به جای دارایی ها، خود از راهکارهای شادی بخش در زندگی است</a:t>
            </a:r>
            <a:r>
              <a:rPr lang="fa-IR" sz="2400" dirty="0" smtClean="0">
                <a:cs typeface="B Nazanin" panose="00000400000000000000" pitchFamily="2" charset="-78"/>
              </a:rPr>
              <a:t>.</a:t>
            </a:r>
          </a:p>
          <a:p>
            <a:pPr marL="109728" indent="0">
              <a:buNone/>
            </a:pPr>
            <a:r>
              <a:rPr lang="fa-IR" sz="2400" dirty="0" smtClean="0">
                <a:cs typeface="B Nazanin" panose="00000400000000000000" pitchFamily="2" charset="-78"/>
              </a:rPr>
              <a:t> </a:t>
            </a:r>
          </a:p>
          <a:p>
            <a:pPr marL="109728" indent="0">
              <a:buNone/>
            </a:pPr>
            <a:endParaRPr lang="fa-IR" sz="2400" dirty="0" smtClean="0">
              <a:cs typeface="B Nazanin" panose="00000400000000000000" pitchFamily="2" charset="-78"/>
            </a:endParaRPr>
          </a:p>
          <a:p>
            <a:pPr marL="109728" indent="0">
              <a:buNone/>
            </a:pPr>
            <a:r>
              <a:rPr lang="fa-IR" sz="2400" dirty="0" smtClean="0">
                <a:solidFill>
                  <a:schemeClr val="accent1">
                    <a:lumMod val="75000"/>
                  </a:schemeClr>
                </a:solidFill>
                <a:cs typeface="B Titr" panose="00000700000000000000" pitchFamily="2" charset="-78"/>
              </a:rPr>
              <a:t>4. اصل </a:t>
            </a:r>
            <a:r>
              <a:rPr lang="fa-IR" sz="2400" dirty="0">
                <a:solidFill>
                  <a:schemeClr val="accent1">
                    <a:lumMod val="75000"/>
                  </a:schemeClr>
                </a:solidFill>
                <a:cs typeface="B Titr" panose="00000700000000000000" pitchFamily="2" charset="-78"/>
              </a:rPr>
              <a:t>«علیه خودتان چاقو نکشید</a:t>
            </a:r>
            <a:r>
              <a:rPr lang="fa-IR" sz="2400" dirty="0" smtClean="0">
                <a:solidFill>
                  <a:schemeClr val="accent1">
                    <a:lumMod val="75000"/>
                  </a:schemeClr>
                </a:solidFill>
                <a:cs typeface="B Titr" panose="00000700000000000000" pitchFamily="2" charset="-78"/>
              </a:rPr>
              <a:t>!»</a:t>
            </a:r>
          </a:p>
          <a:p>
            <a:pPr marL="109728" indent="0">
              <a:buNone/>
            </a:pPr>
            <a:r>
              <a:rPr lang="fa-IR" sz="2400" dirty="0">
                <a:cs typeface="B Nazanin" panose="00000400000000000000" pitchFamily="2" charset="-78"/>
              </a:rPr>
              <a:t>زمانی که با «توجه»، «مرور» و «روح  دادن» به </a:t>
            </a:r>
            <a:r>
              <a:rPr lang="fa-IR" sz="2400" dirty="0" smtClean="0">
                <a:cs typeface="B Nazanin" panose="00000400000000000000" pitchFamily="2" charset="-78"/>
              </a:rPr>
              <a:t>تجارب ناخوشایند</a:t>
            </a:r>
            <a:r>
              <a:rPr lang="fa-IR" sz="2400" dirty="0">
                <a:cs typeface="B Nazanin" panose="00000400000000000000" pitchFamily="2" charset="-78"/>
              </a:rPr>
              <a:t>، نگاهمان به </a:t>
            </a:r>
            <a:r>
              <a:rPr lang="fa-IR" sz="2400" dirty="0" smtClean="0">
                <a:cs typeface="B Nazanin" panose="00000400000000000000" pitchFamily="2" charset="-78"/>
              </a:rPr>
              <a:t>ارزشمندی </a:t>
            </a:r>
            <a:r>
              <a:rPr lang="fa-IR" sz="2400" dirty="0">
                <a:cs typeface="B Nazanin" panose="00000400000000000000" pitchFamily="2" charset="-78"/>
              </a:rPr>
              <a:t>«زندگی جاری» و «آینده زندگیمان» منفی و ناامیدکننده می شود، در حال چاقو زدن به روانمان </a:t>
            </a:r>
            <a:r>
              <a:rPr lang="fa-IR" sz="2400" dirty="0" smtClean="0">
                <a:cs typeface="B Nazanin" panose="00000400000000000000" pitchFamily="2" charset="-78"/>
              </a:rPr>
              <a:t>هستیم برای </a:t>
            </a:r>
            <a:r>
              <a:rPr lang="fa-IR" sz="2400" dirty="0">
                <a:cs typeface="B Nazanin" panose="00000400000000000000" pitchFamily="2" charset="-78"/>
              </a:rPr>
              <a:t>زندگی شاد، باید چاقوکشی علیه خودمان را کنار گذاشته و چاقو را زمین </a:t>
            </a:r>
            <a:r>
              <a:rPr lang="fa-IR" sz="2400" dirty="0" smtClean="0">
                <a:cs typeface="B Nazanin" panose="00000400000000000000" pitchFamily="2" charset="-78"/>
              </a:rPr>
              <a:t>بگذاریم</a:t>
            </a:r>
          </a:p>
          <a:p>
            <a:pPr marL="109728" indent="0">
              <a:buNone/>
            </a:pPr>
            <a:endParaRPr lang="fa-IR" sz="2400" dirty="0" smtClean="0">
              <a:solidFill>
                <a:srgbClr val="993366"/>
              </a:solidFill>
              <a:cs typeface="B Titr" panose="00000700000000000000" pitchFamily="2" charset="-78"/>
            </a:endParaRPr>
          </a:p>
          <a:p>
            <a:pPr marL="109728" indent="0">
              <a:buNone/>
            </a:pPr>
            <a:endParaRPr lang="fa-IR" sz="2400" dirty="0">
              <a:solidFill>
                <a:schemeClr val="accent1">
                  <a:lumMod val="75000"/>
                </a:schemeClr>
              </a:solidFill>
              <a:cs typeface="B Titr" panose="000007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69</a:t>
            </a:fld>
            <a:endParaRPr lang="fa-IR">
              <a:solidFill>
                <a:prstClr val="black"/>
              </a:solidFill>
            </a:endParaRPr>
          </a:p>
        </p:txBody>
      </p:sp>
    </p:spTree>
    <p:extLst>
      <p:ext uri="{BB962C8B-B14F-4D97-AF65-F5344CB8AC3E}">
        <p14:creationId xmlns:p14="http://schemas.microsoft.com/office/powerpoint/2010/main" val="170541380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مقابله با فشارهای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روانی</a:t>
            </a:r>
            <a:r>
              <a:rPr lang="en-US"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اقداماتی که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برای برطرف کردن فشار روانی، کاهش شدت آن و یا تحمل این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فشار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انجام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میشود.</a:t>
            </a:r>
          </a:p>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sym typeface="Wingdings 2" panose="05020102010507070707" pitchFamily="18" charset="2"/>
              </a:rPr>
              <a:t>نکته</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کاری که برای کاهش تنش و اضطراب انجام  میگیرد، یک مقابله خوب و اثربخش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نیست</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مثل مصرف مواد مخدر در مرگ عزیزان</a:t>
            </a:r>
          </a:p>
          <a:p>
            <a:pPr algn="just">
              <a:lnSpc>
                <a:spcPct val="150000"/>
              </a:lnSpc>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a:t>
            </a:fld>
            <a:endParaRPr lang="fa-IR">
              <a:solidFill>
                <a:prstClr val="black"/>
              </a:solidFill>
            </a:endParaRPr>
          </a:p>
        </p:txBody>
      </p:sp>
      <p:sp>
        <p:nvSpPr>
          <p:cNvPr id="6" name="Title 5"/>
          <p:cNvSpPr>
            <a:spLocks noGrp="1"/>
          </p:cNvSpPr>
          <p:nvPr>
            <p:ph type="title"/>
          </p:nvPr>
        </p:nvSpPr>
        <p:spPr/>
        <p:txBody>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نحوه مقابله با فشار روانی: </a:t>
            </a:r>
            <a:endParaRPr lang="fa-IR" dirty="0"/>
          </a:p>
        </p:txBody>
      </p:sp>
      <p:sp>
        <p:nvSpPr>
          <p:cNvPr id="7" name="Rectangle 6"/>
          <p:cNvSpPr/>
          <p:nvPr/>
        </p:nvSpPr>
        <p:spPr>
          <a:xfrm>
            <a:off x="2286000" y="3105835"/>
            <a:ext cx="4572000" cy="369332"/>
          </a:xfrm>
          <a:prstGeom prst="rect">
            <a:avLst/>
          </a:prstGeom>
        </p:spPr>
        <p:txBody>
          <a:bodyPr>
            <a:spAutoFit/>
          </a:bodyPr>
          <a:lstStyle/>
          <a:p>
            <a:endParaRPr lang="en-US" dirty="0"/>
          </a:p>
        </p:txBody>
      </p:sp>
    </p:spTree>
    <p:extLst>
      <p:ext uri="{BB962C8B-B14F-4D97-AF65-F5344CB8AC3E}">
        <p14:creationId xmlns:p14="http://schemas.microsoft.com/office/powerpoint/2010/main" val="1154995338"/>
      </p:ext>
    </p:extLst>
  </p:cSld>
  <p:clrMapOvr>
    <a:masterClrMapping/>
  </p:clrMapOvr>
  <p:transition spd="med">
    <p:wedg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404664"/>
            <a:ext cx="8905528" cy="5602627"/>
          </a:xfrm>
        </p:spPr>
        <p:txBody>
          <a:bodyPr>
            <a:normAutofit/>
          </a:bodyPr>
          <a:lstStyle/>
          <a:p>
            <a:pPr marL="109728" lvl="0" indent="0">
              <a:buClr>
                <a:srgbClr val="CEA6BB"/>
              </a:buClr>
              <a:buNone/>
            </a:pPr>
            <a:r>
              <a:rPr lang="fa-IR" sz="2400" dirty="0" smtClean="0">
                <a:solidFill>
                  <a:schemeClr val="accent1">
                    <a:lumMod val="75000"/>
                  </a:schemeClr>
                </a:solidFill>
                <a:cs typeface="B Titr" panose="00000700000000000000" pitchFamily="2" charset="-78"/>
              </a:rPr>
              <a:t>5. اصل </a:t>
            </a:r>
            <a:r>
              <a:rPr lang="fa-IR" sz="2400" dirty="0">
                <a:solidFill>
                  <a:schemeClr val="accent1">
                    <a:lumMod val="75000"/>
                  </a:schemeClr>
                </a:solidFill>
                <a:cs typeface="B Titr" panose="00000700000000000000" pitchFamily="2" charset="-78"/>
              </a:rPr>
              <a:t>«برای خودتان حق نفس کشیدن قائل باشید</a:t>
            </a:r>
            <a:r>
              <a:rPr lang="fa-IR" sz="2400" dirty="0" smtClean="0">
                <a:solidFill>
                  <a:schemeClr val="accent1">
                    <a:lumMod val="75000"/>
                  </a:schemeClr>
                </a:solidFill>
                <a:cs typeface="B Titr" panose="00000700000000000000" pitchFamily="2" charset="-78"/>
              </a:rPr>
              <a:t>!»</a:t>
            </a:r>
          </a:p>
          <a:p>
            <a:pPr marL="109728" lvl="0" indent="0">
              <a:buClr>
                <a:srgbClr val="CEA6BB"/>
              </a:buClr>
              <a:buNone/>
            </a:pPr>
            <a:endParaRPr lang="fa-IR" sz="2400" dirty="0">
              <a:solidFill>
                <a:schemeClr val="accent1">
                  <a:lumMod val="75000"/>
                </a:schemeClr>
              </a:solidFill>
              <a:cs typeface="B Titr" panose="00000700000000000000" pitchFamily="2" charset="-78"/>
            </a:endParaRPr>
          </a:p>
          <a:p>
            <a:pPr marL="109728" indent="0" algn="just">
              <a:buNone/>
            </a:pPr>
            <a:r>
              <a:rPr lang="fa-IR" sz="2400" dirty="0" smtClean="0">
                <a:cs typeface="B Nazanin" panose="00000400000000000000" pitchFamily="2" charset="-78"/>
              </a:rPr>
              <a:t>حق </a:t>
            </a:r>
            <a:r>
              <a:rPr lang="fa-IR" sz="2400" dirty="0">
                <a:cs typeface="B Nazanin" panose="00000400000000000000" pitchFamily="2" charset="-78"/>
              </a:rPr>
              <a:t>بدیهی و اولیه </a:t>
            </a:r>
            <a:r>
              <a:rPr lang="fa-IR" sz="2400" dirty="0" smtClean="0">
                <a:cs typeface="B Nazanin" panose="00000400000000000000" pitchFamily="2" charset="-78"/>
              </a:rPr>
              <a:t>ماست </a:t>
            </a:r>
            <a:r>
              <a:rPr lang="fa-IR" sz="2400" dirty="0">
                <a:cs typeface="B Nazanin" panose="00000400000000000000" pitchFamily="2" charset="-78"/>
              </a:rPr>
              <a:t>که اگر رفتار دیگران برایمان </a:t>
            </a:r>
            <a:r>
              <a:rPr lang="fa-IR" sz="2400" dirty="0" smtClean="0">
                <a:cs typeface="B Nazanin" panose="00000400000000000000" pitchFamily="2" charset="-78"/>
              </a:rPr>
              <a:t>خوشایند نیست</a:t>
            </a:r>
            <a:r>
              <a:rPr lang="fa-IR" sz="2400" dirty="0">
                <a:cs typeface="B Nazanin" panose="00000400000000000000" pitchFamily="2" charset="-78"/>
              </a:rPr>
              <a:t>، </a:t>
            </a:r>
            <a:r>
              <a:rPr lang="fa-IR" sz="2400" dirty="0" smtClean="0">
                <a:cs typeface="B Nazanin" panose="00000400000000000000" pitchFamily="2" charset="-78"/>
              </a:rPr>
              <a:t>دست </a:t>
            </a:r>
            <a:r>
              <a:rPr lang="fa-IR" sz="2400" dirty="0">
                <a:cs typeface="B Nazanin" panose="00000400000000000000" pitchFamily="2" charset="-78"/>
              </a:rPr>
              <a:t>کم از آن رفتار رنج </a:t>
            </a:r>
            <a:r>
              <a:rPr lang="fa-IR" sz="2400" dirty="0" smtClean="0">
                <a:cs typeface="B Nazanin" panose="00000400000000000000" pitchFamily="2" charset="-78"/>
              </a:rPr>
              <a:t>نکشیم </a:t>
            </a:r>
            <a:r>
              <a:rPr lang="fa-IR" sz="2400" dirty="0">
                <a:cs typeface="B Nazanin" panose="00000400000000000000" pitchFamily="2" charset="-78"/>
              </a:rPr>
              <a:t>و آزرده خاطر </a:t>
            </a:r>
            <a:r>
              <a:rPr lang="fa-IR" sz="2400" dirty="0" smtClean="0">
                <a:cs typeface="B Nazanin" panose="00000400000000000000" pitchFamily="2" charset="-78"/>
              </a:rPr>
              <a:t>نشویم</a:t>
            </a:r>
            <a:r>
              <a:rPr lang="fa-IR" sz="2400" dirty="0">
                <a:cs typeface="B Nazanin" panose="00000400000000000000" pitchFamily="2" charset="-78"/>
              </a:rPr>
              <a:t>. این حق تنفس روان شناختی </a:t>
            </a:r>
            <a:r>
              <a:rPr lang="fa-IR" sz="2400" dirty="0" smtClean="0">
                <a:cs typeface="B Nazanin" panose="00000400000000000000" pitchFamily="2" charset="-78"/>
              </a:rPr>
              <a:t>ماست </a:t>
            </a:r>
            <a:r>
              <a:rPr lang="fa-IR" sz="2400" dirty="0">
                <a:cs typeface="B Nazanin" panose="00000400000000000000" pitchFamily="2" charset="-78"/>
              </a:rPr>
              <a:t>و مانند حق نفس کشیدن، برایمان حیاتی و بدیهی است. «</a:t>
            </a:r>
            <a:r>
              <a:rPr lang="fa-IR" sz="2400" dirty="0" smtClean="0">
                <a:cs typeface="B Nazanin" panose="00000400000000000000" pitchFamily="2" charset="-78"/>
              </a:rPr>
              <a:t>شر رساندن</a:t>
            </a:r>
            <a:r>
              <a:rPr lang="fa-IR" sz="2400" dirty="0">
                <a:cs typeface="B Nazanin" panose="00000400000000000000" pitchFamily="2" charset="-78"/>
              </a:rPr>
              <a:t>» طرف مقابل ما، تحت کنترل خودش </a:t>
            </a:r>
            <a:r>
              <a:rPr lang="fa-IR" sz="2400" dirty="0" smtClean="0">
                <a:cs typeface="B Nazanin" panose="00000400000000000000" pitchFamily="2" charset="-78"/>
              </a:rPr>
              <a:t>است </a:t>
            </a:r>
            <a:r>
              <a:rPr lang="fa-IR" sz="2400" dirty="0">
                <a:cs typeface="B Nazanin" panose="00000400000000000000" pitchFamily="2" charset="-78"/>
              </a:rPr>
              <a:t>و «</a:t>
            </a:r>
            <a:r>
              <a:rPr lang="fa-IR" sz="2400" dirty="0" smtClean="0">
                <a:cs typeface="B Nazanin" panose="00000400000000000000" pitchFamily="2" charset="-78"/>
              </a:rPr>
              <a:t>شر </a:t>
            </a:r>
            <a:r>
              <a:rPr lang="fa-IR" sz="2400" dirty="0">
                <a:cs typeface="B Nazanin" panose="00000400000000000000" pitchFamily="2" charset="-78"/>
              </a:rPr>
              <a:t>ندیدن» ما هم تحت کنترل خودمان </a:t>
            </a:r>
            <a:r>
              <a:rPr lang="fa-IR" sz="2400" dirty="0" smtClean="0">
                <a:cs typeface="B Nazanin" panose="00000400000000000000" pitchFamily="2" charset="-78"/>
              </a:rPr>
              <a:t>است</a:t>
            </a:r>
            <a:r>
              <a:rPr lang="fa-IR" sz="2400" dirty="0">
                <a:cs typeface="B Nazanin" panose="00000400000000000000" pitchFamily="2" charset="-78"/>
              </a:rPr>
              <a:t>. این </a:t>
            </a:r>
            <a:r>
              <a:rPr lang="fa-IR" sz="2400" dirty="0" smtClean="0">
                <a:cs typeface="B Nazanin" panose="00000400000000000000" pitchFamily="2" charset="-78"/>
              </a:rPr>
              <a:t>مسئله </a:t>
            </a:r>
            <a:r>
              <a:rPr lang="fa-IR" sz="2400" dirty="0">
                <a:cs typeface="B Nazanin" panose="00000400000000000000" pitchFamily="2" charset="-78"/>
              </a:rPr>
              <a:t>بدین معنا </a:t>
            </a:r>
            <a:r>
              <a:rPr lang="fa-IR" sz="2400" dirty="0" smtClean="0">
                <a:cs typeface="B Nazanin" panose="00000400000000000000" pitchFamily="2" charset="-78"/>
              </a:rPr>
              <a:t>نیست </a:t>
            </a:r>
            <a:r>
              <a:rPr lang="fa-IR" sz="2400" dirty="0">
                <a:cs typeface="B Nazanin" panose="00000400000000000000" pitchFamily="2" charset="-78"/>
              </a:rPr>
              <a:t>که کاری برای تغییر موقعیت </a:t>
            </a:r>
            <a:r>
              <a:rPr lang="fa-IR" sz="2400" dirty="0" smtClean="0">
                <a:cs typeface="B Nazanin" panose="00000400000000000000" pitchFamily="2" charset="-78"/>
              </a:rPr>
              <a:t>خودمان </a:t>
            </a:r>
            <a:r>
              <a:rPr lang="fa-IR" sz="2400" dirty="0">
                <a:cs typeface="B Nazanin" panose="00000400000000000000" pitchFamily="2" charset="-78"/>
              </a:rPr>
              <a:t>یا دیگران انجام ندهیم، </a:t>
            </a:r>
            <a:r>
              <a:rPr lang="fa-IR" sz="2400" dirty="0" smtClean="0">
                <a:cs typeface="B Nazanin" panose="00000400000000000000" pitchFamily="2" charset="-78"/>
              </a:rPr>
              <a:t>ما </a:t>
            </a:r>
            <a:r>
              <a:rPr lang="fa-IR" sz="2400" dirty="0">
                <a:cs typeface="B Nazanin" panose="00000400000000000000" pitchFamily="2" charset="-78"/>
              </a:rPr>
              <a:t>در حد توان و با توجه </a:t>
            </a:r>
            <a:r>
              <a:rPr lang="fa-IR" sz="2400" dirty="0" smtClean="0">
                <a:cs typeface="B Nazanin" panose="00000400000000000000" pitchFamily="2" charset="-78"/>
              </a:rPr>
              <a:t>به اهداف </a:t>
            </a:r>
            <a:r>
              <a:rPr lang="fa-IR" sz="2400" dirty="0">
                <a:cs typeface="B Nazanin" panose="00000400000000000000" pitchFamily="2" charset="-78"/>
              </a:rPr>
              <a:t>و ارزش </a:t>
            </a:r>
            <a:r>
              <a:rPr lang="fa-IR" sz="2400" dirty="0" smtClean="0">
                <a:cs typeface="B Nazanin" panose="00000400000000000000" pitchFamily="2" charset="-78"/>
              </a:rPr>
              <a:t>هایمان </a:t>
            </a:r>
            <a:r>
              <a:rPr lang="fa-IR" sz="2400" dirty="0">
                <a:cs typeface="B Nazanin" panose="00000400000000000000" pitchFamily="2" charset="-78"/>
              </a:rPr>
              <a:t>در زندگی، می توانیم برای این </a:t>
            </a:r>
            <a:r>
              <a:rPr lang="fa-IR" sz="2400" dirty="0" smtClean="0">
                <a:cs typeface="B Nazanin" panose="00000400000000000000" pitchFamily="2" charset="-78"/>
              </a:rPr>
              <a:t>مسئله اقداماتی </a:t>
            </a:r>
            <a:r>
              <a:rPr lang="fa-IR" sz="2400" dirty="0">
                <a:cs typeface="B Nazanin" panose="00000400000000000000" pitchFamily="2" charset="-78"/>
              </a:rPr>
              <a:t>انجام دهیم. اما تأکید </a:t>
            </a:r>
            <a:r>
              <a:rPr lang="fa-IR" sz="2400" dirty="0" smtClean="0">
                <a:cs typeface="B Nazanin" panose="00000400000000000000" pitchFamily="2" charset="-78"/>
              </a:rPr>
              <a:t>ما </a:t>
            </a:r>
            <a:r>
              <a:rPr lang="fa-IR" sz="2400" dirty="0">
                <a:cs typeface="B Nazanin" panose="00000400000000000000" pitchFamily="2" charset="-78"/>
              </a:rPr>
              <a:t>روی موضوع رنجیده  خاطر </a:t>
            </a:r>
            <a:r>
              <a:rPr lang="fa-IR" sz="2400" dirty="0" smtClean="0">
                <a:cs typeface="B Nazanin" panose="00000400000000000000" pitchFamily="2" charset="-78"/>
              </a:rPr>
              <a:t>شدن است</a:t>
            </a:r>
            <a:r>
              <a:rPr lang="fa-IR" sz="2400" dirty="0">
                <a:cs typeface="B Nazanin" panose="00000400000000000000" pitchFamily="2" charset="-78"/>
              </a:rPr>
              <a:t>. در رنجیده شدن، هیچ اقدامی برای اصلاح  </a:t>
            </a:r>
            <a:r>
              <a:rPr lang="fa-IR" sz="2400" dirty="0" smtClean="0">
                <a:cs typeface="B Nazanin" panose="00000400000000000000" pitchFamily="2" charset="-78"/>
              </a:rPr>
              <a:t>شرایط </a:t>
            </a:r>
            <a:r>
              <a:rPr lang="fa-IR" sz="2400" dirty="0">
                <a:cs typeface="B Nazanin" panose="00000400000000000000" pitchFamily="2" charset="-78"/>
              </a:rPr>
              <a:t>وجود ندارد و فقط تیر آسیب آن، ما را نشانه می گیرد. اگر این حق را برای خودمان قائل نباشیم، با انبوهی از خشم ها، ناامیدی ها، ناتوانی ها و درماندگی ها مواجه خواهیم شد</a:t>
            </a:r>
            <a:r>
              <a:rPr lang="fa-IR" sz="2400" dirty="0" smtClean="0">
                <a:cs typeface="B Nazanin" panose="00000400000000000000" pitchFamily="2" charset="-78"/>
              </a:rPr>
              <a:t>.</a:t>
            </a: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70</a:t>
            </a:fld>
            <a:endParaRPr lang="fa-IR">
              <a:solidFill>
                <a:prstClr val="black"/>
              </a:solidFill>
            </a:endParaRPr>
          </a:p>
        </p:txBody>
      </p:sp>
    </p:spTree>
    <p:extLst>
      <p:ext uri="{BB962C8B-B14F-4D97-AF65-F5344CB8AC3E}">
        <p14:creationId xmlns:p14="http://schemas.microsoft.com/office/powerpoint/2010/main" val="3022039505"/>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620688"/>
            <a:ext cx="8905528" cy="5786621"/>
          </a:xfrm>
        </p:spPr>
        <p:txBody>
          <a:bodyPr/>
          <a:lstStyle/>
          <a:p>
            <a:pPr marL="109728" lvl="0" indent="0" algn="just">
              <a:buClr>
                <a:srgbClr val="CEA6BB"/>
              </a:buClr>
              <a:buNone/>
            </a:pPr>
            <a:r>
              <a:rPr lang="fa-IR" sz="2400" dirty="0" smtClean="0">
                <a:solidFill>
                  <a:srgbClr val="CEA6BB">
                    <a:lumMod val="75000"/>
                  </a:srgbClr>
                </a:solidFill>
                <a:cs typeface="B Titr" panose="00000700000000000000" pitchFamily="2" charset="-78"/>
              </a:rPr>
              <a:t>6. </a:t>
            </a:r>
            <a:r>
              <a:rPr lang="fa-IR" sz="2400" dirty="0">
                <a:solidFill>
                  <a:srgbClr val="CEA6BB">
                    <a:lumMod val="75000"/>
                  </a:srgbClr>
                </a:solidFill>
                <a:cs typeface="B Titr" panose="00000700000000000000" pitchFamily="2" charset="-78"/>
              </a:rPr>
              <a:t>اصل پذیرش همه شرایط و جوانب زندگی</a:t>
            </a:r>
          </a:p>
          <a:p>
            <a:pPr marL="109728" lvl="0" indent="0" algn="just">
              <a:buClr>
                <a:srgbClr val="CEA6BB"/>
              </a:buClr>
              <a:buNone/>
            </a:pPr>
            <a:r>
              <a:rPr lang="fa-IR" sz="2400" dirty="0">
                <a:solidFill>
                  <a:prstClr val="black"/>
                </a:solidFill>
                <a:cs typeface="B Nazanin" panose="00000400000000000000" pitchFamily="2" charset="-78"/>
              </a:rPr>
              <a:t>یکی از گام های اصلی تجربه خرسندی و شادکامی، پذیرش همه شرایط و جوانب زندگی است. بدون این پذیرش، در مسیر تغییر شرایط زندگی برای افزایش شادکامی مان، احتمالاً به خودمان و دیگران آسیب خواهیم زد. برای انجام درست این مهارت، برداشتن سه گام به ترتیب زیر لازم است:</a:t>
            </a:r>
          </a:p>
          <a:p>
            <a:pPr marL="109728" indent="0">
              <a:buNone/>
            </a:pPr>
            <a:endParaRPr lang="fa-IR" dirty="0" smtClean="0"/>
          </a:p>
          <a:p>
            <a:pPr marL="109728" indent="0">
              <a:buNone/>
            </a:pPr>
            <a:r>
              <a:rPr lang="fa-IR" sz="2400" dirty="0">
                <a:solidFill>
                  <a:schemeClr val="accent1">
                    <a:lumMod val="75000"/>
                  </a:schemeClr>
                </a:solidFill>
                <a:cs typeface="B Titr" panose="00000700000000000000" pitchFamily="2" charset="-78"/>
              </a:rPr>
              <a:t>الف- آگاهی از برآیند تصمیم گیری </a:t>
            </a:r>
            <a:r>
              <a:rPr lang="fa-IR" sz="2400" dirty="0" smtClean="0">
                <a:solidFill>
                  <a:schemeClr val="accent1">
                    <a:lumMod val="75000"/>
                  </a:schemeClr>
                </a:solidFill>
                <a:cs typeface="B Titr" panose="00000700000000000000" pitchFamily="2" charset="-78"/>
              </a:rPr>
              <a:t>جمعی</a:t>
            </a:r>
          </a:p>
          <a:p>
            <a:pPr marL="109728" indent="0">
              <a:buNone/>
            </a:pPr>
            <a:r>
              <a:rPr lang="fa-IR" sz="2400" dirty="0">
                <a:solidFill>
                  <a:schemeClr val="accent1">
                    <a:lumMod val="75000"/>
                  </a:schemeClr>
                </a:solidFill>
                <a:cs typeface="B Titr" panose="00000700000000000000" pitchFamily="2" charset="-78"/>
              </a:rPr>
              <a:t>ب- بدون اگر، کاش، باید، </a:t>
            </a:r>
            <a:r>
              <a:rPr lang="fa-IR" sz="2400" dirty="0" smtClean="0">
                <a:solidFill>
                  <a:schemeClr val="accent1">
                    <a:lumMod val="75000"/>
                  </a:schemeClr>
                </a:solidFill>
                <a:cs typeface="B Titr" panose="00000700000000000000" pitchFamily="2" charset="-78"/>
              </a:rPr>
              <a:t>نباید</a:t>
            </a:r>
          </a:p>
          <a:p>
            <a:pPr marL="109728" indent="0">
              <a:buNone/>
            </a:pPr>
            <a:r>
              <a:rPr lang="fa-IR" sz="2400" dirty="0">
                <a:solidFill>
                  <a:schemeClr val="accent1">
                    <a:lumMod val="75000"/>
                  </a:schemeClr>
                </a:solidFill>
                <a:cs typeface="B Titr" panose="00000700000000000000" pitchFamily="2" charset="-78"/>
              </a:rPr>
              <a:t>ج- هضم- رها</a:t>
            </a: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71</a:t>
            </a:fld>
            <a:endParaRPr lang="fa-IR">
              <a:solidFill>
                <a:prstClr val="black"/>
              </a:solidFill>
            </a:endParaRPr>
          </a:p>
        </p:txBody>
      </p:sp>
    </p:spTree>
    <p:extLst>
      <p:ext uri="{BB962C8B-B14F-4D97-AF65-F5344CB8AC3E}">
        <p14:creationId xmlns:p14="http://schemas.microsoft.com/office/powerpoint/2010/main" val="2948176136"/>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620688"/>
            <a:ext cx="8761512" cy="5386603"/>
          </a:xfrm>
        </p:spPr>
        <p:txBody>
          <a:bodyPr/>
          <a:lstStyle/>
          <a:p>
            <a:pPr marL="109728" lvl="0" indent="0">
              <a:buClr>
                <a:srgbClr val="CEA6BB"/>
              </a:buClr>
              <a:buNone/>
            </a:pPr>
            <a:r>
              <a:rPr lang="fa-IR" sz="2400" dirty="0">
                <a:solidFill>
                  <a:srgbClr val="CEA6BB">
                    <a:lumMod val="75000"/>
                  </a:srgbClr>
                </a:solidFill>
                <a:cs typeface="B Titr" panose="00000700000000000000" pitchFamily="2" charset="-78"/>
              </a:rPr>
              <a:t>الف- آگاهی از برآیند تصمیم گیری </a:t>
            </a:r>
            <a:r>
              <a:rPr lang="fa-IR" sz="2400" dirty="0" smtClean="0">
                <a:solidFill>
                  <a:srgbClr val="CEA6BB">
                    <a:lumMod val="75000"/>
                  </a:srgbClr>
                </a:solidFill>
                <a:cs typeface="B Titr" panose="00000700000000000000" pitchFamily="2" charset="-78"/>
              </a:rPr>
              <a:t>جمعی</a:t>
            </a:r>
          </a:p>
          <a:p>
            <a:pPr marL="109728" lvl="0" indent="0">
              <a:buClr>
                <a:srgbClr val="CEA6BB"/>
              </a:buClr>
              <a:buNone/>
            </a:pPr>
            <a:endParaRPr lang="fa-IR" sz="2400" dirty="0" smtClean="0">
              <a:solidFill>
                <a:srgbClr val="CEA6BB">
                  <a:lumMod val="75000"/>
                </a:srgbClr>
              </a:solidFill>
              <a:cs typeface="B Titr" panose="00000700000000000000" pitchFamily="2" charset="-78"/>
            </a:endParaRPr>
          </a:p>
          <a:p>
            <a:pPr marL="109728" lvl="0" indent="0" algn="just">
              <a:buClr>
                <a:srgbClr val="CEA6BB"/>
              </a:buClr>
              <a:buNone/>
            </a:pPr>
            <a:r>
              <a:rPr lang="fa-IR" sz="2400" dirty="0">
                <a:cs typeface="B Nazanin" panose="00000400000000000000" pitchFamily="2" charset="-78"/>
              </a:rPr>
              <a:t>باید بدانیم که تمام </a:t>
            </a:r>
            <a:r>
              <a:rPr lang="fa-IR" sz="2400" dirty="0" smtClean="0">
                <a:cs typeface="B Nazanin" panose="00000400000000000000" pitchFamily="2" charset="-78"/>
              </a:rPr>
              <a:t>شرایط ناخوشایند </a:t>
            </a:r>
            <a:r>
              <a:rPr lang="fa-IR" sz="2400" dirty="0">
                <a:cs typeface="B Nazanin" panose="00000400000000000000" pitchFamily="2" charset="-78"/>
              </a:rPr>
              <a:t>زندگی که تجربه کرده ایم، غیر از این که حاصل انتخاب و رفتارهای خودمان بوده، حاصل تصمیم، انتخاب و رفتار افراد مختلف و متعددی در زندگی ما بوده است؛ پدر، مادر یا معلمی که چنین </a:t>
            </a:r>
            <a:r>
              <a:rPr lang="fa-IR" sz="2400" dirty="0" smtClean="0">
                <a:cs typeface="B Nazanin" panose="00000400000000000000" pitchFamily="2" charset="-78"/>
              </a:rPr>
              <a:t>چیزی </a:t>
            </a:r>
            <a:r>
              <a:rPr lang="fa-IR" sz="2400" dirty="0">
                <a:cs typeface="B Nazanin" panose="00000400000000000000" pitchFamily="2" charset="-78"/>
              </a:rPr>
              <a:t>را </a:t>
            </a:r>
            <a:r>
              <a:rPr lang="fa-IR" sz="2400" dirty="0" smtClean="0">
                <a:cs typeface="B Nazanin" panose="00000400000000000000" pitchFamily="2" charset="-78"/>
              </a:rPr>
              <a:t>به </a:t>
            </a:r>
            <a:r>
              <a:rPr lang="fa-IR" sz="2400" dirty="0">
                <a:cs typeface="B Nazanin" panose="00000400000000000000" pitchFamily="2" charset="-78"/>
              </a:rPr>
              <a:t>ما یاد نداد یا </a:t>
            </a:r>
            <a:r>
              <a:rPr lang="fa-IR" sz="2400" dirty="0" smtClean="0">
                <a:cs typeface="B Nazanin" panose="00000400000000000000" pitchFamily="2" charset="-78"/>
              </a:rPr>
              <a:t>اشتباه </a:t>
            </a:r>
            <a:r>
              <a:rPr lang="fa-IR" sz="2400" dirty="0">
                <a:cs typeface="B Nazanin" panose="00000400000000000000" pitchFamily="2" charset="-78"/>
              </a:rPr>
              <a:t>یاد داد، نظام </a:t>
            </a:r>
            <a:r>
              <a:rPr lang="fa-IR" sz="2400" dirty="0" smtClean="0">
                <a:cs typeface="B Nazanin" panose="00000400000000000000" pitchFamily="2" charset="-78"/>
              </a:rPr>
              <a:t>آموزشی </a:t>
            </a:r>
            <a:r>
              <a:rPr lang="fa-IR" sz="2400" dirty="0">
                <a:cs typeface="B Nazanin" panose="00000400000000000000" pitchFamily="2" charset="-78"/>
              </a:rPr>
              <a:t>که ما را برای این </a:t>
            </a:r>
            <a:r>
              <a:rPr lang="fa-IR" sz="2400" dirty="0" smtClean="0">
                <a:cs typeface="B Nazanin" panose="00000400000000000000" pitchFamily="2" charset="-78"/>
              </a:rPr>
              <a:t>شرایط </a:t>
            </a:r>
            <a:r>
              <a:rPr lang="fa-IR" sz="2400" dirty="0">
                <a:cs typeface="B Nazanin" panose="00000400000000000000" pitchFamily="2" charset="-78"/>
              </a:rPr>
              <a:t>آماده </a:t>
            </a:r>
            <a:r>
              <a:rPr lang="fa-IR" sz="2400" dirty="0" smtClean="0">
                <a:cs typeface="B Nazanin" panose="00000400000000000000" pitchFamily="2" charset="-78"/>
              </a:rPr>
              <a:t>نکرد</a:t>
            </a:r>
            <a:r>
              <a:rPr lang="fa-IR" sz="2400" dirty="0">
                <a:cs typeface="B Nazanin" panose="00000400000000000000" pitchFamily="2" charset="-78"/>
              </a:rPr>
              <a:t>، ضعف در نظام های حمایتی جامعه برای شرایطی که تجربه می کنیم، فرهنگ کلان جامعه که چنین نگرشی به وضعیت ما دارد و... همه در بروز رفتارها و شرایط امروز ما نقش داشته اند. اگر خودمان را تنها دلیل تجربه شرایط ناخوشایند فعلی مان بدانیم، احتمالاً درماندگی، احساس گناه افراطی و خشم نسبت به خود را تجربه خواهیم کرد.</a:t>
            </a:r>
          </a:p>
          <a:p>
            <a:pPr marL="109728" indent="0">
              <a:buNone/>
            </a:pPr>
            <a:endParaRPr lang="fa-IR"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72</a:t>
            </a:fld>
            <a:endParaRPr lang="fa-IR">
              <a:solidFill>
                <a:prstClr val="black"/>
              </a:solidFill>
            </a:endParaRPr>
          </a:p>
        </p:txBody>
      </p:sp>
    </p:spTree>
    <p:extLst>
      <p:ext uri="{BB962C8B-B14F-4D97-AF65-F5344CB8AC3E}">
        <p14:creationId xmlns:p14="http://schemas.microsoft.com/office/powerpoint/2010/main" val="1134331968"/>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692695"/>
            <a:ext cx="8905528" cy="5714613"/>
          </a:xfrm>
        </p:spPr>
        <p:txBody>
          <a:bodyPr>
            <a:normAutofit lnSpcReduction="10000"/>
          </a:bodyPr>
          <a:lstStyle/>
          <a:p>
            <a:pPr marL="109728" indent="0">
              <a:buNone/>
            </a:pPr>
            <a:r>
              <a:rPr lang="fa-IR" sz="2400" dirty="0">
                <a:solidFill>
                  <a:schemeClr val="accent1">
                    <a:lumMod val="75000"/>
                  </a:schemeClr>
                </a:solidFill>
                <a:cs typeface="B Titr" panose="00000700000000000000" pitchFamily="2" charset="-78"/>
              </a:rPr>
              <a:t>ب- بدون اگر، کاش، باید، </a:t>
            </a:r>
            <a:r>
              <a:rPr lang="fa-IR" sz="2400" dirty="0" smtClean="0">
                <a:solidFill>
                  <a:schemeClr val="accent1">
                    <a:lumMod val="75000"/>
                  </a:schemeClr>
                </a:solidFill>
                <a:cs typeface="B Titr" panose="00000700000000000000" pitchFamily="2" charset="-78"/>
              </a:rPr>
              <a:t>نباید</a:t>
            </a:r>
          </a:p>
          <a:p>
            <a:pPr marL="109728" indent="0" algn="just">
              <a:buNone/>
            </a:pPr>
            <a:r>
              <a:rPr lang="fa-IR" sz="2400" dirty="0">
                <a:cs typeface="B Nazanin" panose="00000400000000000000" pitchFamily="2" charset="-78"/>
              </a:rPr>
              <a:t>برای هیچ </a:t>
            </a:r>
            <a:r>
              <a:rPr lang="fa-IR" sz="2400" dirty="0" smtClean="0">
                <a:cs typeface="B Nazanin" panose="00000400000000000000" pitchFamily="2" charset="-78"/>
              </a:rPr>
              <a:t> </a:t>
            </a:r>
            <a:r>
              <a:rPr lang="fa-IR" sz="2400" dirty="0">
                <a:cs typeface="B Nazanin" panose="00000400000000000000" pitchFamily="2" charset="-78"/>
              </a:rPr>
              <a:t>یک از رفتارها و انتخاب های خود و دیگران </a:t>
            </a:r>
            <a:r>
              <a:rPr lang="fa-IR" sz="2400" dirty="0" smtClean="0">
                <a:cs typeface="B Nazanin" panose="00000400000000000000" pitchFamily="2" charset="-78"/>
              </a:rPr>
              <a:t>نباید </a:t>
            </a:r>
            <a:r>
              <a:rPr lang="fa-IR" sz="2400" dirty="0">
                <a:cs typeface="B Nazanin" panose="00000400000000000000" pitchFamily="2" charset="-78"/>
              </a:rPr>
              <a:t>«اگر، کاش، باید، نباید» بیاوریم. </a:t>
            </a:r>
          </a:p>
          <a:p>
            <a:pPr marL="109728" indent="0" algn="just">
              <a:buNone/>
            </a:pPr>
            <a:r>
              <a:rPr lang="fa-IR" sz="2400" dirty="0" smtClean="0">
                <a:cs typeface="B Nazanin" panose="00000400000000000000" pitchFamily="2" charset="-78"/>
              </a:rPr>
              <a:t>برای </a:t>
            </a:r>
            <a:r>
              <a:rPr lang="fa-IR" sz="2400" dirty="0">
                <a:cs typeface="B Nazanin" panose="00000400000000000000" pitchFamily="2" charset="-78"/>
              </a:rPr>
              <a:t>مثال، این نوع </a:t>
            </a:r>
            <a:r>
              <a:rPr lang="fa-IR" sz="2400" dirty="0" smtClean="0">
                <a:cs typeface="B Nazanin" panose="00000400000000000000" pitchFamily="2" charset="-78"/>
              </a:rPr>
              <a:t>ادبیات </a:t>
            </a:r>
            <a:r>
              <a:rPr lang="fa-IR" sz="2400" dirty="0">
                <a:cs typeface="B Nazanin" panose="00000400000000000000" pitchFamily="2" charset="-78"/>
              </a:rPr>
              <a:t>را نباید به کار برد: «اگر </a:t>
            </a:r>
            <a:r>
              <a:rPr lang="fa-IR" sz="2400" dirty="0" smtClean="0">
                <a:cs typeface="B Nazanin" panose="00000400000000000000" pitchFamily="2" charset="-78"/>
              </a:rPr>
              <a:t>به  </a:t>
            </a:r>
            <a:r>
              <a:rPr lang="fa-IR" sz="2400" dirty="0">
                <a:cs typeface="B Nazanin" panose="00000400000000000000" pitchFamily="2" charset="-78"/>
              </a:rPr>
              <a:t>جای واگذاری دارایی ام </a:t>
            </a:r>
            <a:r>
              <a:rPr lang="fa-IR" sz="2400" dirty="0" smtClean="0">
                <a:cs typeface="B Nazanin" panose="00000400000000000000" pitchFamily="2" charset="-78"/>
              </a:rPr>
              <a:t>به </a:t>
            </a:r>
            <a:r>
              <a:rPr lang="fa-IR" sz="2400" dirty="0">
                <a:cs typeface="B Nazanin" panose="00000400000000000000" pitchFamily="2" charset="-78"/>
              </a:rPr>
              <a:t>فرزندانم، همه را برای خودم نگه می </a:t>
            </a:r>
            <a:r>
              <a:rPr lang="fa-IR" sz="2400" dirty="0" smtClean="0">
                <a:cs typeface="B Nazanin" panose="00000400000000000000" pitchFamily="2" charset="-78"/>
              </a:rPr>
              <a:t>داشتم</a:t>
            </a:r>
            <a:r>
              <a:rPr lang="fa-IR" sz="2400" dirty="0">
                <a:cs typeface="B Nazanin" panose="00000400000000000000" pitchFamily="2" charset="-78"/>
              </a:rPr>
              <a:t>»، «کاش هیچ </a:t>
            </a:r>
            <a:r>
              <a:rPr lang="fa-IR" sz="2400" dirty="0" smtClean="0">
                <a:cs typeface="B Nazanin" panose="00000400000000000000" pitchFamily="2" charset="-78"/>
              </a:rPr>
              <a:t>وقت </a:t>
            </a:r>
            <a:r>
              <a:rPr lang="fa-IR" sz="2400" dirty="0">
                <a:cs typeface="B Nazanin" panose="00000400000000000000" pitchFamily="2" charset="-78"/>
              </a:rPr>
              <a:t>به آن جا نمی رفتم»، «باید با او همکاری می </a:t>
            </a:r>
            <a:r>
              <a:rPr lang="fa-IR" sz="2400" dirty="0" smtClean="0">
                <a:cs typeface="B Nazanin" panose="00000400000000000000" pitchFamily="2" charset="-78"/>
              </a:rPr>
              <a:t>کردم</a:t>
            </a:r>
            <a:r>
              <a:rPr lang="fa-IR" sz="2400" dirty="0">
                <a:cs typeface="B Nazanin" panose="00000400000000000000" pitchFamily="2" charset="-78"/>
              </a:rPr>
              <a:t>»، «نباید به من توهین می کرد»، اگر معلم دیگری در مسیر زندگی ام قرار می گرفت» و... </a:t>
            </a:r>
            <a:r>
              <a:rPr lang="fa-IR" sz="2400" dirty="0" smtClean="0">
                <a:cs typeface="B Nazanin" panose="00000400000000000000" pitchFamily="2" charset="-78"/>
              </a:rPr>
              <a:t>.</a:t>
            </a:r>
          </a:p>
          <a:p>
            <a:pPr marL="109728" indent="0" algn="just">
              <a:buNone/>
            </a:pPr>
            <a:r>
              <a:rPr lang="fa-IR" sz="2400" dirty="0">
                <a:solidFill>
                  <a:schemeClr val="accent1">
                    <a:lumMod val="75000"/>
                  </a:schemeClr>
                </a:solidFill>
                <a:cs typeface="B Titr" panose="00000700000000000000" pitchFamily="2" charset="-78"/>
              </a:rPr>
              <a:t>ج- هضم- </a:t>
            </a:r>
            <a:r>
              <a:rPr lang="fa-IR" sz="2400" dirty="0" smtClean="0">
                <a:solidFill>
                  <a:schemeClr val="accent1">
                    <a:lumMod val="75000"/>
                  </a:schemeClr>
                </a:solidFill>
                <a:cs typeface="B Titr" panose="00000700000000000000" pitchFamily="2" charset="-78"/>
              </a:rPr>
              <a:t>رها</a:t>
            </a:r>
          </a:p>
          <a:p>
            <a:pPr marL="109728" indent="0" algn="just">
              <a:buNone/>
            </a:pPr>
            <a:r>
              <a:rPr lang="fa-IR" sz="2400" dirty="0">
                <a:cs typeface="B Nazanin" panose="00000400000000000000" pitchFamily="2" charset="-78"/>
              </a:rPr>
              <a:t>در بخشی از تجارب و شرایط ناخوشایند زندگی، چیزی برای استفاده و ارتقای رضایت از زندگی فعلی مان وجود ندارد </a:t>
            </a:r>
            <a:r>
              <a:rPr lang="fa-IR" sz="2400" dirty="0" smtClean="0">
                <a:cs typeface="B Nazanin" panose="00000400000000000000" pitchFamily="2" charset="-78"/>
              </a:rPr>
              <a:t>یا </a:t>
            </a:r>
            <a:r>
              <a:rPr lang="fa-IR" sz="2400" dirty="0">
                <a:cs typeface="B Nazanin" panose="00000400000000000000" pitchFamily="2" charset="-78"/>
              </a:rPr>
              <a:t>ما نمی توانیم چیزی از آن ها </a:t>
            </a:r>
            <a:r>
              <a:rPr lang="fa-IR" sz="2400" dirty="0" smtClean="0">
                <a:cs typeface="B Nazanin" panose="00000400000000000000" pitchFamily="2" charset="-78"/>
              </a:rPr>
              <a:t>استخراج </a:t>
            </a:r>
            <a:r>
              <a:rPr lang="fa-IR" sz="2400" dirty="0">
                <a:cs typeface="B Nazanin" panose="00000400000000000000" pitchFamily="2" charset="-78"/>
              </a:rPr>
              <a:t>کنیم. این بخش، همان </a:t>
            </a:r>
            <a:r>
              <a:rPr lang="fa-IR" sz="2400" dirty="0" smtClean="0">
                <a:cs typeface="B Nazanin" panose="00000400000000000000" pitchFamily="2" charset="-78"/>
              </a:rPr>
              <a:t>بخشی است </a:t>
            </a:r>
            <a:r>
              <a:rPr lang="fa-IR" sz="2400" dirty="0">
                <a:cs typeface="B Nazanin" panose="00000400000000000000" pitchFamily="2" charset="-78"/>
              </a:rPr>
              <a:t>که باید آن را رها </a:t>
            </a:r>
            <a:r>
              <a:rPr lang="fa-IR" sz="2400" dirty="0" smtClean="0">
                <a:cs typeface="B Nazanin" panose="00000400000000000000" pitchFamily="2" charset="-78"/>
              </a:rPr>
              <a:t>کنیم</a:t>
            </a:r>
            <a:r>
              <a:rPr lang="fa-IR" sz="2400" dirty="0">
                <a:cs typeface="B Nazanin" panose="00000400000000000000" pitchFamily="2" charset="-78"/>
              </a:rPr>
              <a:t>. برای ارتقای رضایت مان از زندگی، باید تجارب ناخوشایندی که استفاده ای برای زندگی امروزمان ندارند، را رها کنیم. گذشته ای (تا یک ثانیه پیش) را که خیری برای امروز ما ندارد، باید کنار بگذاریم. </a:t>
            </a:r>
            <a:r>
              <a:rPr lang="fa-IR" sz="2400" dirty="0" smtClean="0">
                <a:cs typeface="B Nazanin" panose="00000400000000000000" pitchFamily="2" charset="-78"/>
              </a:rPr>
              <a:t>درست </a:t>
            </a:r>
            <a:r>
              <a:rPr lang="fa-IR" sz="2400" dirty="0">
                <a:cs typeface="B Nazanin" panose="00000400000000000000" pitchFamily="2" charset="-78"/>
              </a:rPr>
              <a:t>مانند غذاهای </a:t>
            </a:r>
            <a:r>
              <a:rPr lang="fa-IR" sz="2400" dirty="0" smtClean="0">
                <a:cs typeface="B Nazanin" panose="00000400000000000000" pitchFamily="2" charset="-78"/>
              </a:rPr>
              <a:t>نامناسب </a:t>
            </a:r>
            <a:r>
              <a:rPr lang="fa-IR" sz="2400" dirty="0">
                <a:cs typeface="B Nazanin" panose="00000400000000000000" pitchFamily="2" charset="-78"/>
              </a:rPr>
              <a:t>و سنگینی که سر  خوردن را هم از بین می برد. تجارب </a:t>
            </a:r>
            <a:r>
              <a:rPr lang="fa-IR" sz="2400" dirty="0" smtClean="0">
                <a:cs typeface="B Nazanin" panose="00000400000000000000" pitchFamily="2" charset="-78"/>
              </a:rPr>
              <a:t>ناخوشایند </a:t>
            </a:r>
            <a:r>
              <a:rPr lang="fa-IR" sz="2400" dirty="0">
                <a:cs typeface="B Nazanin" panose="00000400000000000000" pitchFamily="2" charset="-78"/>
              </a:rPr>
              <a:t>معده می ماند، برای بدن نیازمندمان خرج نمی </a:t>
            </a:r>
            <a:r>
              <a:rPr lang="fa-IR" sz="2400" dirty="0" smtClean="0">
                <a:cs typeface="B Nazanin" panose="00000400000000000000" pitchFamily="2" charset="-78"/>
              </a:rPr>
              <a:t>شود </a:t>
            </a:r>
            <a:r>
              <a:rPr lang="fa-IR" sz="2400" dirty="0">
                <a:cs typeface="B Nazanin" panose="00000400000000000000" pitchFamily="2" charset="-78"/>
              </a:rPr>
              <a:t>و میل ما به غذا گذشته، اگر سر معده روانی ما بمانند، نه تنها هیچ فایده ای برای زندگی فعلی مان نخواهند داشت، میل ما به زندگی را هم از بین خواهند برد. پس لازم است گذشته ناخوشایند را هضم و باقی مانده بی فایده آن را دفع کنیم! همین</a:t>
            </a: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73</a:t>
            </a:fld>
            <a:endParaRPr lang="fa-IR">
              <a:solidFill>
                <a:prstClr val="black"/>
              </a:solidFill>
            </a:endParaRPr>
          </a:p>
        </p:txBody>
      </p:sp>
    </p:spTree>
    <p:extLst>
      <p:ext uri="{BB962C8B-B14F-4D97-AF65-F5344CB8AC3E}">
        <p14:creationId xmlns:p14="http://schemas.microsoft.com/office/powerpoint/2010/main" val="103135706"/>
      </p:ext>
    </p:extLst>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404664"/>
            <a:ext cx="8640960" cy="6002645"/>
          </a:xfrm>
        </p:spPr>
        <p:txBody>
          <a:bodyPr>
            <a:normAutofit/>
          </a:bodyPr>
          <a:lstStyle/>
          <a:p>
            <a:pPr marL="109728" indent="0">
              <a:buNone/>
            </a:pPr>
            <a:endParaRPr lang="fa-IR" sz="2400" dirty="0" smtClean="0">
              <a:solidFill>
                <a:schemeClr val="accent1">
                  <a:lumMod val="75000"/>
                </a:schemeClr>
              </a:solidFill>
              <a:cs typeface="B Titr" panose="00000700000000000000" pitchFamily="2" charset="-78"/>
            </a:endParaRPr>
          </a:p>
          <a:p>
            <a:pPr marL="109728" indent="0">
              <a:buNone/>
            </a:pPr>
            <a:r>
              <a:rPr lang="fa-IR" sz="2400" dirty="0" smtClean="0">
                <a:solidFill>
                  <a:schemeClr val="accent1">
                    <a:lumMod val="75000"/>
                  </a:schemeClr>
                </a:solidFill>
                <a:cs typeface="B Titr" panose="00000700000000000000" pitchFamily="2" charset="-78"/>
              </a:rPr>
              <a:t>7. اصل </a:t>
            </a:r>
            <a:r>
              <a:rPr lang="fa-IR" sz="2400" dirty="0">
                <a:solidFill>
                  <a:schemeClr val="accent1">
                    <a:lumMod val="75000"/>
                  </a:schemeClr>
                </a:solidFill>
                <a:cs typeface="B Titr" panose="00000700000000000000" pitchFamily="2" charset="-78"/>
              </a:rPr>
              <a:t>پذیرش مالکیت و مسئولیت هیجانات منفی </a:t>
            </a:r>
            <a:r>
              <a:rPr lang="fa-IR" sz="2400" dirty="0" smtClean="0">
                <a:solidFill>
                  <a:schemeClr val="accent1">
                    <a:lumMod val="75000"/>
                  </a:schemeClr>
                </a:solidFill>
                <a:cs typeface="B Titr" panose="00000700000000000000" pitchFamily="2" charset="-78"/>
              </a:rPr>
              <a:t>خود</a:t>
            </a:r>
          </a:p>
          <a:p>
            <a:pPr marL="109728" indent="0">
              <a:buNone/>
            </a:pPr>
            <a:endParaRPr lang="fa-IR" sz="2400" dirty="0" smtClean="0">
              <a:solidFill>
                <a:schemeClr val="accent1">
                  <a:lumMod val="75000"/>
                </a:schemeClr>
              </a:solidFill>
              <a:cs typeface="B Titr" panose="00000700000000000000" pitchFamily="2" charset="-78"/>
            </a:endParaRPr>
          </a:p>
          <a:p>
            <a:pPr marL="109728" indent="0" algn="just">
              <a:buNone/>
            </a:pPr>
            <a:r>
              <a:rPr lang="fa-IR" sz="2400" dirty="0" smtClean="0">
                <a:cs typeface="B Nazanin" panose="00000400000000000000" pitchFamily="2" charset="-78"/>
              </a:rPr>
              <a:t>برای </a:t>
            </a:r>
            <a:r>
              <a:rPr lang="fa-IR" sz="2400" dirty="0">
                <a:cs typeface="B Nazanin" panose="00000400000000000000" pitchFamily="2" charset="-78"/>
              </a:rPr>
              <a:t>تجربه </a:t>
            </a:r>
            <a:r>
              <a:rPr lang="fa-IR" sz="2400" dirty="0" smtClean="0">
                <a:cs typeface="B Nazanin" panose="00000400000000000000" pitchFamily="2" charset="-78"/>
              </a:rPr>
              <a:t>کردن </a:t>
            </a:r>
            <a:r>
              <a:rPr lang="fa-IR" sz="2400" dirty="0">
                <a:cs typeface="B Nazanin" panose="00000400000000000000" pitchFamily="2" charset="-78"/>
              </a:rPr>
              <a:t>یک «زندگی رضایتمند»، هرگز «</a:t>
            </a:r>
            <a:r>
              <a:rPr lang="fa-IR" sz="2400" dirty="0" smtClean="0">
                <a:cs typeface="B Nazanin" panose="00000400000000000000" pitchFamily="2" charset="-78"/>
              </a:rPr>
              <a:t>شادکامی</a:t>
            </a:r>
            <a:r>
              <a:rPr lang="fa-IR" sz="2400" dirty="0">
                <a:cs typeface="B Nazanin" panose="00000400000000000000" pitchFamily="2" charset="-78"/>
              </a:rPr>
              <a:t>» خودمان را به آن چه در اختیارمان </a:t>
            </a:r>
            <a:r>
              <a:rPr lang="fa-IR" sz="2400" dirty="0" smtClean="0">
                <a:cs typeface="B Nazanin" panose="00000400000000000000" pitchFamily="2" charset="-78"/>
              </a:rPr>
              <a:t>نیست </a:t>
            </a:r>
            <a:r>
              <a:rPr lang="fa-IR" sz="2400" dirty="0">
                <a:cs typeface="B Nazanin" panose="00000400000000000000" pitchFamily="2" charset="-78"/>
              </a:rPr>
              <a:t>(رفتار و واکنش دیگران) گره نزنیم! همین الآن شش دانگ این خانه ویرانه </a:t>
            </a:r>
            <a:r>
              <a:rPr lang="fa-IR" sz="2400" dirty="0" smtClean="0">
                <a:cs typeface="B Nazanin" panose="00000400000000000000" pitchFamily="2" charset="-78"/>
              </a:rPr>
              <a:t>( هیجانات منفی ) </a:t>
            </a:r>
            <a:r>
              <a:rPr lang="fa-IR" sz="2400" dirty="0">
                <a:cs typeface="B Nazanin" panose="00000400000000000000" pitchFamily="2" charset="-78"/>
              </a:rPr>
              <a:t>را</a:t>
            </a:r>
            <a:r>
              <a:rPr lang="fa-IR" sz="2400" dirty="0" smtClean="0">
                <a:cs typeface="B Nazanin" panose="00000400000000000000" pitchFamily="2" charset="-78"/>
              </a:rPr>
              <a:t> </a:t>
            </a:r>
            <a:r>
              <a:rPr lang="fa-IR" sz="2400" dirty="0">
                <a:cs typeface="B Nazanin" panose="00000400000000000000" pitchFamily="2" charset="-78"/>
              </a:rPr>
              <a:t>به تاراج </a:t>
            </a:r>
            <a:r>
              <a:rPr lang="fa-IR" sz="2400" dirty="0" smtClean="0">
                <a:cs typeface="B Nazanin" panose="00000400000000000000" pitchFamily="2" charset="-78"/>
              </a:rPr>
              <a:t>بگذارید(رها کنید )؛ </a:t>
            </a:r>
            <a:r>
              <a:rPr lang="fa-IR" sz="2400" dirty="0">
                <a:cs typeface="B Nazanin" panose="00000400000000000000" pitchFamily="2" charset="-78"/>
              </a:rPr>
              <a:t>سود سرشاری نصیبتان خواهد شد</a:t>
            </a:r>
            <a:r>
              <a:rPr lang="fa-IR" sz="2400" dirty="0" smtClean="0">
                <a:cs typeface="B Nazanin" panose="00000400000000000000" pitchFamily="2" charset="-78"/>
              </a:rPr>
              <a:t>!</a:t>
            </a:r>
          </a:p>
          <a:p>
            <a:pPr marL="109728" indent="0" algn="just">
              <a:buNone/>
            </a:pPr>
            <a:endParaRPr lang="fa-IR" sz="2400" dirty="0">
              <a:cs typeface="B Nazanin" panose="00000400000000000000" pitchFamily="2" charset="-78"/>
            </a:endParaRPr>
          </a:p>
          <a:p>
            <a:pPr marL="109728" indent="0" algn="just">
              <a:buNone/>
            </a:pPr>
            <a:r>
              <a:rPr lang="fa-IR" sz="2400" dirty="0">
                <a:solidFill>
                  <a:schemeClr val="accent1">
                    <a:lumMod val="75000"/>
                  </a:schemeClr>
                </a:solidFill>
                <a:cs typeface="B Titr" panose="00000700000000000000" pitchFamily="2" charset="-78"/>
              </a:rPr>
              <a:t>8. اصل تعادل بایدها- خواسته ها </a:t>
            </a:r>
            <a:endParaRPr lang="fa-IR" sz="2400" dirty="0" smtClean="0">
              <a:solidFill>
                <a:schemeClr val="accent1">
                  <a:lumMod val="75000"/>
                </a:schemeClr>
              </a:solidFill>
              <a:cs typeface="B Titr" panose="00000700000000000000" pitchFamily="2" charset="-78"/>
            </a:endParaRPr>
          </a:p>
          <a:p>
            <a:pPr marL="109728" indent="0">
              <a:buNone/>
            </a:pPr>
            <a:endParaRPr lang="fa-IR" sz="2400" dirty="0">
              <a:solidFill>
                <a:schemeClr val="accent1">
                  <a:lumMod val="75000"/>
                </a:schemeClr>
              </a:solidFill>
              <a:cs typeface="B Titr" panose="000007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74</a:t>
            </a:fld>
            <a:endParaRPr lang="fa-IR">
              <a:solidFill>
                <a:prstClr val="black"/>
              </a:solidFill>
            </a:endParaRPr>
          </a:p>
        </p:txBody>
      </p:sp>
    </p:spTree>
    <p:extLst>
      <p:ext uri="{BB962C8B-B14F-4D97-AF65-F5344CB8AC3E}">
        <p14:creationId xmlns:p14="http://schemas.microsoft.com/office/powerpoint/2010/main" val="3146759428"/>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81002"/>
            <a:ext cx="8229600" cy="4726289"/>
          </a:xfrm>
        </p:spPr>
        <p:txBody>
          <a:bodyPr>
            <a:noAutofit/>
          </a:bodyPr>
          <a:lstStyle/>
          <a:p>
            <a:pPr marL="11430" marR="33020" lvl="0" indent="-4445" algn="just" defTabSz="457200">
              <a:lnSpc>
                <a:spcPct val="127000"/>
              </a:lnSpc>
              <a:spcBef>
                <a:spcPts val="0"/>
              </a:spcBef>
              <a:spcAft>
                <a:spcPts val="45"/>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هرچه از عمرمان  میگذرد، «حسرت گذشته» برای کارهایی که دلمان  میخواست انجام بدهیم و ندادیم،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بیشتر  </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میشود .</a:t>
            </a: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 </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سرمایه های ما شامل پول، امکانات مادی مختلف، زمان، انرژی جسمانی، انرژی روانی، اطلاعات و... هستند .برقراری تعادل در میزان و نحوه استفاده از این سرمایه ها، برای کمک و حمایت از خودمان و دیگران، از مهمترین مهار تهای زندگی است. با استفاده از این سرمایه ها ،میتوانیم ابتدا نیازهای جسمی و روانی فعلی خودمان را برطرف کنیم تا حس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ارزشمندی </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به خود، زندگی و آیند ه مان پیدا کنیم و باقی مانده این سرمایه ها را برای دیگرانی که با آن ها اهداف و ارزشهای مشترک، روابط خونی و فامیلی، دوستی و آشنایی داریم، هزینه کنیم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 </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فراموش نکنیم که برای مراقبت مناسب از خود، پیش از آن که خودمان را وقف خدمت به دیگران کنیم، باید نیازهای اصلی جسمانی و روان شناختی خود را برآورده سازیم.</a:t>
            </a:r>
            <a:endParaRPr lang="en-US"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75</a:t>
            </a:fld>
            <a:endParaRPr lang="fa-IR">
              <a:solidFill>
                <a:prstClr val="black"/>
              </a:solidFill>
            </a:endParaRPr>
          </a:p>
        </p:txBody>
      </p:sp>
      <p:sp>
        <p:nvSpPr>
          <p:cNvPr id="6" name="Title 5"/>
          <p:cNvSpPr>
            <a:spLocks noGrp="1"/>
          </p:cNvSpPr>
          <p:nvPr>
            <p:ph type="title"/>
          </p:nvPr>
        </p:nvSpPr>
        <p:spPr>
          <a:xfrm>
            <a:off x="474617" y="138002"/>
            <a:ext cx="8229600" cy="1143000"/>
          </a:xfrm>
        </p:spPr>
        <p:txBody>
          <a:bodyPr/>
          <a:lstStyle/>
          <a:p>
            <a:pPr algn="ctr"/>
            <a:r>
              <a:rPr lang="fa-IR" dirty="0">
                <a:solidFill>
                  <a:srgbClr val="BE2980"/>
                </a:solidFill>
                <a:effectLst/>
                <a:latin typeface="Century Gothic" panose="020B0502020202020204"/>
                <a:ea typeface="Times New Roman" panose="02020603050405020304" pitchFamily="18" charset="0"/>
                <a:cs typeface="B Titr" panose="00000700000000000000" pitchFamily="2" charset="-78"/>
              </a:rPr>
              <a:t>اصل تعادل خویشتن دیگری</a:t>
            </a:r>
            <a:endParaRPr lang="fa-IR" dirty="0"/>
          </a:p>
        </p:txBody>
      </p:sp>
    </p:spTree>
    <p:extLst>
      <p:ext uri="{BB962C8B-B14F-4D97-AF65-F5344CB8AC3E}">
        <p14:creationId xmlns:p14="http://schemas.microsoft.com/office/powerpoint/2010/main" val="1797582107"/>
      </p:ext>
    </p:extLst>
  </p:cSld>
  <p:clrMapOvr>
    <a:masterClrMapping/>
  </p:clrMapOvr>
  <p:transition spd="med">
    <p:wedg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1430" marR="33020" lvl="0" indent="-4445" algn="just" defTabSz="457200">
              <a:lnSpc>
                <a:spcPct val="127000"/>
              </a:lnSpc>
              <a:spcBef>
                <a:spcPts val="0"/>
              </a:spcBef>
              <a:spcAft>
                <a:spcPts val="45"/>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و پس از آن، ا گر هنوز سرمایه ای داریم، آن را برای برادران نوعی خود(تمام انسانها) مصرف کنیم در همه  کمکهایی که به دیگران  میکنیم، به «احساس رضایت قلبی» و «احساس خوشایند درونی» ناشی از این کمک کردن توجه کنیم. ا گر در کمکی، این حس درونی خوب را نداریم، باید در این رابطه تجدید نظر کنیم. فراموش نکنیم که برای مراقبت مناسب از خود، پیش از آن که خودمان را وقف خدمت به دیگران کنیم، باید نیازهای اصلی جسمانی و روان شناختی خود را برآورده سازیم.</a:t>
            </a:r>
            <a:endParaRPr lang="en-US"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336FEB27-DE34-47B8-8B6C-4DE3265E6936}"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76</a:t>
            </a:fld>
            <a:endParaRPr lang="fa-IR">
              <a:solidFill>
                <a:prstClr val="black"/>
              </a:solidFill>
            </a:endParaRPr>
          </a:p>
        </p:txBody>
      </p:sp>
      <p:sp>
        <p:nvSpPr>
          <p:cNvPr id="6" name="Title 5"/>
          <p:cNvSpPr>
            <a:spLocks noGrp="1"/>
          </p:cNvSpPr>
          <p:nvPr>
            <p:ph type="title"/>
          </p:nvPr>
        </p:nvSpPr>
        <p:spPr>
          <a:xfrm>
            <a:off x="506382" y="326815"/>
            <a:ext cx="8229600" cy="1143000"/>
          </a:xfrm>
        </p:spPr>
        <p:txBody>
          <a:bodyPr/>
          <a:lstStyle/>
          <a:p>
            <a:pPr algn="ctr"/>
            <a:r>
              <a:rPr lang="fa-IR" dirty="0">
                <a:solidFill>
                  <a:srgbClr val="BE2980"/>
                </a:solidFill>
                <a:effectLst/>
                <a:latin typeface="Century Gothic" panose="020B0502020202020204"/>
                <a:ea typeface="Times New Roman" panose="02020603050405020304" pitchFamily="18" charset="0"/>
                <a:cs typeface="B Titr" panose="00000700000000000000" pitchFamily="2" charset="-78"/>
              </a:rPr>
              <a:t>اصل تعادل خویشتن دیگری</a:t>
            </a:r>
            <a:endPar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3941274056"/>
      </p:ext>
    </p:extLst>
  </p:cSld>
  <p:clrMapOvr>
    <a:masterClrMapping/>
  </p:clrMapOvr>
  <p:transition spd="med">
    <p:wedg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a:bodyPr>
          <a:lstStyle/>
          <a:p>
            <a:pPr marL="11430" marR="33020" lvl="0" indent="-4445" algn="just" defTabSz="457200">
              <a:lnSpc>
                <a:spcPct val="127000"/>
              </a:lnSpc>
              <a:spcBef>
                <a:spcPts val="0"/>
              </a:spcBef>
              <a:spcAft>
                <a:spcPts val="1155"/>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وقتی حواسمان به چیز خاصی است، «توجه» ما به آن جلب شده است. این توجه، خیلی زود می تواند از بین برود ،و لی باید به طور مداوم مراقب باشیم تا از بین نرود</a:t>
            </a:r>
            <a:r>
              <a:rPr lang="fa-IR" sz="26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 برای مثال، وقتی با خودمان قرار  میگذاریم که تو جهمان به آمو خته ها و احوال درونیمان باشد، ممکن است </a:t>
            </a:r>
          </a:p>
          <a:p>
            <a:pPr marL="11430" marR="33020" lvl="0" indent="-4445" algn="just" defTabSz="457200">
              <a:lnSpc>
                <a:spcPct val="127000"/>
              </a:lnSpc>
              <a:spcBef>
                <a:spcPts val="0"/>
              </a:spcBef>
              <a:spcAft>
                <a:spcPts val="1155"/>
              </a:spcAft>
              <a:buClrTx/>
              <a:buSzTx/>
              <a:buNone/>
            </a:pPr>
            <a:r>
              <a:rPr lang="fa-IR" sz="26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تو جه ما به جایی که  نمیخواهیم، منحرف </a:t>
            </a:r>
            <a:r>
              <a:rPr lang="fa-IR" sz="26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شود</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این جاست که آوار هیجانهای منفی روی سرمان خراب میشوند. به عبارت دیگر، ا گر از «توجه» مراقبت نکنیم و آن را صدا نکنیم ،یک جا بند  نمیشود و مدام این طرف و آن طرف میرود. باید «توجه» را صدا کنیم تا روی همان حسها، فکرها و ادرا کاتی که میخواهیم متمرکز شود. </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77</a:t>
            </a:fld>
            <a:endParaRPr lang="fa-IR">
              <a:solidFill>
                <a:prstClr val="black"/>
              </a:solidFill>
            </a:endParaRPr>
          </a:p>
        </p:txBody>
      </p:sp>
      <p:sp>
        <p:nvSpPr>
          <p:cNvPr id="6" name="Title 5"/>
          <p:cNvSpPr>
            <a:spLocks noGrp="1"/>
          </p:cNvSpPr>
          <p:nvPr>
            <p:ph type="title"/>
          </p:nvPr>
        </p:nvSpPr>
        <p:spPr/>
        <p:txBody>
          <a:bodyPr/>
          <a:lstStyle/>
          <a:p>
            <a:pPr algn="ctr"/>
            <a:r>
              <a:rPr lang="fa-IR" dirty="0">
                <a:solidFill>
                  <a:srgbClr val="BE2980"/>
                </a:solidFill>
                <a:effectLst/>
                <a:latin typeface="Century Gothic" panose="020B0502020202020204"/>
                <a:ea typeface="Times New Roman" panose="02020603050405020304" pitchFamily="18" charset="0"/>
                <a:cs typeface="B Titr" panose="00000700000000000000" pitchFamily="2" charset="-78"/>
              </a:rPr>
              <a:t>اصل مراقبت از کانون توجه</a:t>
            </a:r>
            <a:endParaRPr lang="fa-IR" dirty="0"/>
          </a:p>
        </p:txBody>
      </p:sp>
    </p:spTree>
    <p:extLst>
      <p:ext uri="{BB962C8B-B14F-4D97-AF65-F5344CB8AC3E}">
        <p14:creationId xmlns:p14="http://schemas.microsoft.com/office/powerpoint/2010/main" val="1004365836"/>
      </p:ext>
    </p:extLst>
  </p:cSld>
  <p:clrMapOvr>
    <a:masterClrMapping/>
  </p:clrMapOvr>
  <p:transition spd="med">
    <p:wedg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2202" y="1052736"/>
            <a:ext cx="8229600" cy="4525963"/>
          </a:xfrm>
        </p:spPr>
        <p:txBody>
          <a:bodyPr>
            <a:noAutofit/>
          </a:bodyPr>
          <a:lstStyle/>
          <a:p>
            <a:pPr marL="11430" marR="33020" lvl="0" indent="-4445" defTabSz="457200">
              <a:lnSpc>
                <a:spcPct val="127000"/>
              </a:lnSpc>
              <a:spcBef>
                <a:spcPts val="0"/>
              </a:spcBef>
              <a:spcAft>
                <a:spcPts val="45"/>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وقتی به آنچه در زندگی به دست آورده و از دست داد ه ایم، نگاه  میکنیم، در جمع بند یهای خود از موقعیت ،شرایط، روابط و تصمیمگیریهای مهم زندگی خود در گذشته، (به ویژه در خصوص مواردی که انرژی زیادی گذاشته و سرمایه گذاریهای زیادی کرده ایم، اما به نتیجه مطلوب و موردنظرمان نرسیده ایم)، بیشتر از همه «دارایی »هایمان به  چشممان  میآید، تا «توانایی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هایمان.</a:t>
            </a:r>
            <a:endParaRPr lang="en-US"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78</a:t>
            </a:fld>
            <a:endParaRPr lang="fa-IR">
              <a:solidFill>
                <a:prstClr val="black"/>
              </a:solidFill>
            </a:endParaRPr>
          </a:p>
        </p:txBody>
      </p:sp>
      <p:sp>
        <p:nvSpPr>
          <p:cNvPr id="6" name="Title 5"/>
          <p:cNvSpPr>
            <a:spLocks noGrp="1"/>
          </p:cNvSpPr>
          <p:nvPr>
            <p:ph type="title"/>
          </p:nvPr>
        </p:nvSpPr>
        <p:spPr>
          <a:xfrm>
            <a:off x="457200" y="0"/>
            <a:ext cx="8229600" cy="1052101"/>
          </a:xfrm>
        </p:spPr>
        <p:txBody>
          <a:bodyPr/>
          <a:lstStyle/>
          <a:p>
            <a:pPr algn="ctr"/>
            <a:r>
              <a:rPr lang="fa-IR" dirty="0">
                <a:solidFill>
                  <a:srgbClr val="BE2980"/>
                </a:solidFill>
                <a:effectLst/>
                <a:latin typeface="Century Gothic" panose="020B0502020202020204"/>
                <a:ea typeface="Times New Roman" panose="02020603050405020304" pitchFamily="18" charset="0"/>
                <a:cs typeface="B Titr" panose="00000700000000000000" pitchFamily="2" charset="-78"/>
              </a:rPr>
              <a:t>اصل دارایی-توانمندی</a:t>
            </a:r>
            <a:endParaRPr lang="fa-IR" dirty="0"/>
          </a:p>
        </p:txBody>
      </p:sp>
    </p:spTree>
    <p:extLst>
      <p:ext uri="{BB962C8B-B14F-4D97-AF65-F5344CB8AC3E}">
        <p14:creationId xmlns:p14="http://schemas.microsoft.com/office/powerpoint/2010/main" val="518139588"/>
      </p:ext>
    </p:extLst>
  </p:cSld>
  <p:clrMapOvr>
    <a:masterClrMapping/>
  </p:clrMapOvr>
  <p:transition spd="med">
    <p:wedg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وقتی شرایط بر خلاف همه تصوراتمان پیشرفته یا احساس         میکنیم که از ما سوء استفاده شده، احتمال این که دچار نا کامی، سرخوردگی و ناامیدی شویم، بسیار بیشتر است. این تجارب منفی، زمانی احتمال بروز بیشتری دارندکه این سرمایه گذاریها را «دارایی» خود بدانیم.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دارا ییهایی </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که بدون نتیجه ،آن ها را از دست داده ایم	. در اینحالت دچار «تجربه فقدان »	 میشویم و احساس  میکنیم دیگر انرژی و زمانی هم برای جبران آن ها نداریم. تجارب فقدان، ما را به سمت «اندوه» و «افسردگی »میبر</a:t>
            </a:r>
            <a:r>
              <a:rPr lang="fa-IR" sz="28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د</a:t>
            </a:r>
            <a:endParaRPr lang="en-US" sz="2800"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79</a:t>
            </a:fld>
            <a:endParaRPr lang="fa-IR">
              <a:solidFill>
                <a:prstClr val="black"/>
              </a:solidFill>
            </a:endParaRPr>
          </a:p>
        </p:txBody>
      </p:sp>
      <p:sp>
        <p:nvSpPr>
          <p:cNvPr id="6" name="Title 5"/>
          <p:cNvSpPr>
            <a:spLocks noGrp="1"/>
          </p:cNvSpPr>
          <p:nvPr>
            <p:ph type="title"/>
          </p:nvPr>
        </p:nvSpPr>
        <p:spPr/>
        <p:txBody>
          <a:bodyPr/>
          <a:lstStyle/>
          <a:p>
            <a:pPr algn="ctr"/>
            <a:r>
              <a:rPr lang="fa-IR" dirty="0">
                <a:solidFill>
                  <a:srgbClr val="BE2980"/>
                </a:solidFill>
                <a:effectLst/>
                <a:latin typeface="Century Gothic" panose="020B0502020202020204"/>
                <a:ea typeface="Times New Roman" panose="02020603050405020304" pitchFamily="18" charset="0"/>
                <a:cs typeface="B Titr" panose="00000700000000000000" pitchFamily="2" charset="-78"/>
              </a:rPr>
              <a:t>اصل دارایی-توانمندی</a:t>
            </a:r>
            <a:endParaRPr lang="en-US" dirty="0"/>
          </a:p>
        </p:txBody>
      </p:sp>
    </p:spTree>
    <p:extLst>
      <p:ext uri="{BB962C8B-B14F-4D97-AF65-F5344CB8AC3E}">
        <p14:creationId xmlns:p14="http://schemas.microsoft.com/office/powerpoint/2010/main" val="369199185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استفاده ازروشهای  آرامسازی، یوگا و ورزش	 </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پناه بردن به امور مذهبی و معنوی مورد علاقه	</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صحبت با خانواده و دوستان	 </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کمک گرفتن از دیگران</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حل منطقی مسائل و مشکلات</a:t>
            </a: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8</a:t>
            </a:fld>
            <a:endParaRPr lang="fa-IR"/>
          </a:p>
        </p:txBody>
      </p:sp>
      <p:sp>
        <p:nvSpPr>
          <p:cNvPr id="6" name="Title 5"/>
          <p:cNvSpPr>
            <a:spLocks noGrp="1"/>
          </p:cNvSpPr>
          <p:nvPr>
            <p:ph type="title"/>
          </p:nvPr>
        </p:nvSpPr>
        <p:spPr/>
        <p:txBody>
          <a:bodyPr>
            <a:normAutofit/>
          </a:bodyPr>
          <a:lstStyle/>
          <a:p>
            <a:pPr algn="ct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روشهای درست مقابله با فشار روانی</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4205016347"/>
      </p:ext>
    </p:extLst>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lgn="ctr" defTabSz="457200" rtl="0">
              <a:spcBef>
                <a:spcPts val="0"/>
              </a:spcBef>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 در مقابل، ا گر اثرات این تجربه ها را در دانسته ها، آگاهی ها ، پختگیهای هیجانی و شناختی و رفتاری واحساس قدرت و توانمندی درونیمان ببینیم،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متوجه میشویم که ماچیزی به دست آورده ایم که هیچکس نمی تواند آن رااز ما بگیری.بنابراین توجه به توانایی ها به جای دارایی ها،خود از راهکارهای شادی بخش در زندگی است</a:t>
            </a:r>
            <a:endParaRPr lang="en-US" sz="2400" dirty="0">
              <a:solidFill>
                <a:prstClr val="black"/>
              </a:solidFill>
              <a:latin typeface="Century Gothic" panose="020B0502020202020204"/>
            </a:endParaRPr>
          </a:p>
          <a:p>
            <a:endParaRPr lang="en-US" sz="2400"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80</a:t>
            </a:fld>
            <a:endParaRPr lang="fa-IR">
              <a:solidFill>
                <a:prstClr val="black"/>
              </a:solidFill>
            </a:endParaRPr>
          </a:p>
        </p:txBody>
      </p:sp>
      <p:sp>
        <p:nvSpPr>
          <p:cNvPr id="6" name="Title 5"/>
          <p:cNvSpPr>
            <a:spLocks noGrp="1"/>
          </p:cNvSpPr>
          <p:nvPr>
            <p:ph type="title"/>
          </p:nvPr>
        </p:nvSpPr>
        <p:spPr/>
        <p:txBody>
          <a:bodyPr/>
          <a:lstStyle/>
          <a:p>
            <a:pPr algn="ctr"/>
            <a:r>
              <a:rPr lang="fa-IR" dirty="0">
                <a:solidFill>
                  <a:srgbClr val="BE2980"/>
                </a:solidFill>
                <a:effectLst/>
                <a:latin typeface="Century Gothic" panose="020B0502020202020204"/>
                <a:ea typeface="Times New Roman" panose="02020603050405020304" pitchFamily="18" charset="0"/>
                <a:cs typeface="B Titr" panose="00000700000000000000" pitchFamily="2" charset="-78"/>
              </a:rPr>
              <a:t>اصل دارایی-توانمندی</a:t>
            </a:r>
            <a:endParaRPr lang="en-US" dirty="0"/>
          </a:p>
        </p:txBody>
      </p:sp>
    </p:spTree>
    <p:extLst>
      <p:ext uri="{BB962C8B-B14F-4D97-AF65-F5344CB8AC3E}">
        <p14:creationId xmlns:p14="http://schemas.microsoft.com/office/powerpoint/2010/main" val="3036043722"/>
      </p:ext>
    </p:extLst>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1430" marR="33020" lvl="0" indent="-4445" algn="just" defTabSz="457200">
              <a:lnSpc>
                <a:spcPct val="127000"/>
              </a:lnSpc>
              <a:spcBef>
                <a:spcPts val="0"/>
              </a:spcBef>
              <a:spcAft>
                <a:spcPts val="1190"/>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تمامی تجارب تلخ و ناخوشایند گذشته (تا یک ثانیه قبل)، مردگان یا خاطر ه هایی هستند که  نمیتوانند کو چکترین آسیبی به ما برسانند. این ما هستیم که با «توجه کردن»، «معنا دادن»، «تفسیر و رنگ آمیزی خاص خودمان از آن تجربه ها ،»آن ها را مرور میکنیم و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برای آسیب زدن به خودمان،به این اجساد،روح وقدرت میبخشیم.</a:t>
            </a:r>
            <a:endPar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endParaRPr>
          </a:p>
          <a:p>
            <a:pPr marL="0" lvl="0" indent="0" algn="ctr" defTabSz="457200" rtl="0">
              <a:spcBef>
                <a:spcPts val="0"/>
              </a:spcBef>
              <a:buClrTx/>
              <a:buSzTx/>
              <a:buNone/>
            </a:pP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 برای زندگی شاد، باید چاقوکشی علیه خودمان را کنار گذاشته و چاقو را زمین بگذاریم! این چاقوهای روی میز زندگی (هرچند بزرگ و زیاد)، اشیای ناتوانی هستند و به خاطر گذشتن زمان، قدرتشان را از دست  داده اند. تا زمان ی که ما عروسک گردان آن ها نشویم و به آن ها قدرت و روح ندهیم، زندگیمان سبز و شاد خواهد بود</a:t>
            </a:r>
            <a:endParaRPr lang="en-US" sz="1800" dirty="0">
              <a:solidFill>
                <a:prstClr val="black"/>
              </a:solidFill>
              <a:latin typeface="Century Gothic" panose="020B0502020202020204"/>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81</a:t>
            </a:fld>
            <a:endParaRPr lang="fa-IR">
              <a:solidFill>
                <a:prstClr val="black"/>
              </a:solidFill>
            </a:endParaRPr>
          </a:p>
        </p:txBody>
      </p:sp>
      <p:sp>
        <p:nvSpPr>
          <p:cNvPr id="6" name="Title 5"/>
          <p:cNvSpPr>
            <a:spLocks noGrp="1"/>
          </p:cNvSpPr>
          <p:nvPr>
            <p:ph type="title"/>
          </p:nvPr>
        </p:nvSpPr>
        <p:spPr/>
        <p:txBody>
          <a:bodyPr/>
          <a:lstStyle/>
          <a:p>
            <a:pPr algn="ctr"/>
            <a:r>
              <a:rPr lang="fa-IR" dirty="0">
                <a:solidFill>
                  <a:srgbClr val="BE2980"/>
                </a:solidFill>
                <a:effectLst/>
                <a:latin typeface="Century Gothic" panose="020B0502020202020204"/>
                <a:ea typeface="Times New Roman" panose="02020603050405020304" pitchFamily="18" charset="0"/>
                <a:cs typeface="B Titr" panose="00000700000000000000" pitchFamily="2" charset="-78"/>
              </a:rPr>
              <a:t>اصل «علیه خودتان چاقو نکشید!»</a:t>
            </a:r>
            <a:endParaRPr lang="en-US" dirty="0"/>
          </a:p>
        </p:txBody>
      </p:sp>
    </p:spTree>
    <p:extLst>
      <p:ext uri="{BB962C8B-B14F-4D97-AF65-F5344CB8AC3E}">
        <p14:creationId xmlns:p14="http://schemas.microsoft.com/office/powerpoint/2010/main" val="1734166674"/>
      </p:ext>
    </p:extLst>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1430" marR="33020" lvl="0" indent="-4445" defTabSz="457200">
              <a:lnSpc>
                <a:spcPct val="127000"/>
              </a:lnSpc>
              <a:spcBef>
                <a:spcPts val="0"/>
              </a:spcBef>
              <a:spcAft>
                <a:spcPts val="45"/>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ا کنون این پرسش را از شما  میپرسیم: «آیا برای خودتان نفس کشیدن قائل هستید؟ »این حق بدیهی و اولیه ماست که ا گر رفتار دیگران برایمان خوشایند نیست، دستکم از آن رفتار رنج نکشیم وآزرد ه خاطر نشویم. این حق تنفس روا نشناختی ماست و مانند حق نفس کشیدن، برایمان حیاتی و بدیهی است .</a:t>
            </a:r>
            <a:endParaRPr lang="en-US"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endParaRPr>
          </a:p>
          <a:p>
            <a:pPr marL="12700" marR="31750" lvl="0" indent="-3810" defTabSz="457200">
              <a:lnSpc>
                <a:spcPct val="126000"/>
              </a:lnSpc>
              <a:spcBef>
                <a:spcPts val="0"/>
              </a:spcBef>
              <a:spcAft>
                <a:spcPts val="1175"/>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«شر رساندن» طرف مقابل ما، تحت کنترل خودش است و «شر ندیدن» ما هم تحت کنترل خودمان است. </a:t>
            </a:r>
            <a:endParaRPr lang="en-US"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endParaRPr>
          </a:p>
          <a:p>
            <a:pPr marL="0" lvl="0" indent="0" algn="ctr" defTabSz="457200" rtl="0">
              <a:spcBef>
                <a:spcPts val="0"/>
              </a:spcBef>
              <a:buClrTx/>
              <a:buSzTx/>
              <a:buNone/>
            </a:pPr>
            <a:endParaRPr lang="fa-IR" sz="2400" dirty="0">
              <a:solidFill>
                <a:srgbClr val="181717"/>
              </a:solidFill>
              <a:latin typeface="Century Gothic" panose="020B0502020202020204"/>
              <a:ea typeface="Times New Roman" panose="02020603050405020304" pitchFamily="18" charset="0"/>
              <a:cs typeface="Times New Roman" panose="02020603050405020304" pitchFamily="18" charset="0"/>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82</a:t>
            </a:fld>
            <a:endParaRPr lang="fa-IR">
              <a:solidFill>
                <a:prstClr val="black"/>
              </a:solidFill>
            </a:endParaRPr>
          </a:p>
        </p:txBody>
      </p:sp>
      <p:sp>
        <p:nvSpPr>
          <p:cNvPr id="6" name="Title 5"/>
          <p:cNvSpPr>
            <a:spLocks noGrp="1"/>
          </p:cNvSpPr>
          <p:nvPr>
            <p:ph type="title"/>
          </p:nvPr>
        </p:nvSpPr>
        <p:spPr>
          <a:xfrm>
            <a:off x="611560" y="188639"/>
            <a:ext cx="8532440" cy="1292053"/>
          </a:xfrm>
        </p:spPr>
        <p:txBody>
          <a:bodyPr>
            <a:noAutofit/>
          </a:bodyPr>
          <a:lstStyle/>
          <a:p>
            <a:r>
              <a:rPr lang="fa-IR" dirty="0" smtClean="0">
                <a:solidFill>
                  <a:srgbClr val="BE2980"/>
                </a:solidFill>
                <a:effectLst/>
                <a:latin typeface="Century Gothic" panose="020B0502020202020204"/>
                <a:ea typeface="Times New Roman" panose="02020603050405020304" pitchFamily="18" charset="0"/>
                <a:cs typeface="B Titr" panose="00000700000000000000" pitchFamily="2" charset="-78"/>
              </a:rPr>
              <a:t/>
            </a:r>
            <a:br>
              <a:rPr lang="fa-IR" dirty="0" smtClean="0">
                <a:solidFill>
                  <a:srgbClr val="BE2980"/>
                </a:solidFill>
                <a:effectLst/>
                <a:latin typeface="Century Gothic" panose="020B0502020202020204"/>
                <a:ea typeface="Times New Roman" panose="02020603050405020304" pitchFamily="18" charset="0"/>
                <a:cs typeface="B Titr" panose="00000700000000000000" pitchFamily="2" charset="-78"/>
              </a:rPr>
            </a:br>
            <a:r>
              <a:rPr lang="fa-IR" dirty="0" smtClean="0">
                <a:solidFill>
                  <a:srgbClr val="BE2980"/>
                </a:solidFill>
                <a:effectLst/>
                <a:latin typeface="Century Gothic" panose="020B0502020202020204"/>
                <a:ea typeface="Times New Roman" panose="02020603050405020304" pitchFamily="18" charset="0"/>
                <a:cs typeface="B Titr" panose="00000700000000000000" pitchFamily="2" charset="-78"/>
              </a:rPr>
              <a:t>اصل </a:t>
            </a:r>
            <a:r>
              <a:rPr lang="fa-IR" dirty="0">
                <a:solidFill>
                  <a:srgbClr val="BE2980"/>
                </a:solidFill>
                <a:effectLst/>
                <a:latin typeface="Century Gothic" panose="020B0502020202020204"/>
                <a:ea typeface="Times New Roman" panose="02020603050405020304" pitchFamily="18" charset="0"/>
                <a:cs typeface="B Titr" panose="00000700000000000000" pitchFamily="2" charset="-78"/>
              </a:rPr>
              <a:t>«برای خودتان حق نفس کشیدن قائل باشید! </a:t>
            </a:r>
            <a:r>
              <a:rPr lang="fa-IR" dirty="0">
                <a:solidFill>
                  <a:srgbClr val="BE2980"/>
                </a:solidFill>
                <a:effectLst/>
                <a:latin typeface="Times New Roman" panose="02020603050405020304" pitchFamily="18" charset="0"/>
                <a:ea typeface="Times New Roman" panose="02020603050405020304" pitchFamily="18" charset="0"/>
                <a:cs typeface="Tahoma" panose="020B0604030504040204" pitchFamily="34" charset="0"/>
              </a:rPr>
              <a:t>»</a:t>
            </a:r>
            <a:r>
              <a:rPr lang="en-US" b="0" dirty="0">
                <a:solidFill>
                  <a:srgbClr val="181717"/>
                </a:solidFill>
                <a:effectLst/>
                <a:latin typeface="Times New Roman" panose="02020603050405020304" pitchFamily="18" charset="0"/>
                <a:ea typeface="Times New Roman" panose="02020603050405020304" pitchFamily="18" charset="0"/>
              </a:rPr>
              <a:t/>
            </a:r>
            <a:br>
              <a:rPr lang="en-US" b="0" dirty="0">
                <a:solidFill>
                  <a:srgbClr val="181717"/>
                </a:solidFill>
                <a:effectLst/>
                <a:latin typeface="Times New Roman" panose="02020603050405020304" pitchFamily="18" charset="0"/>
                <a:ea typeface="Times New Roman" panose="02020603050405020304" pitchFamily="18" charset="0"/>
              </a:rPr>
            </a:br>
            <a:endParaRPr lang="en-US" dirty="0"/>
          </a:p>
        </p:txBody>
      </p:sp>
    </p:spTree>
    <p:extLst>
      <p:ext uri="{BB962C8B-B14F-4D97-AF65-F5344CB8AC3E}">
        <p14:creationId xmlns:p14="http://schemas.microsoft.com/office/powerpoint/2010/main" val="1178817383"/>
      </p:ext>
    </p:extLst>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این مسئله بدین معنا نیست که کاری برای تغییر موقعیت خودمان یا دیگران انجام ندهیم، ما در حد توان و با توجه به اهداف و ارزشهایمان در زندگی ، میتوانیم برای این مسئله اقداماتی انجام دهیم. اما تأ کید ما روی موضوع رنجید ه خاطر شدن است. در رنجید ه شدن، هیچ اقدامی برای اصلا ح شرایط وجود ندارد و فقط تیر آسیب آن، ما را نشانه میگیرد. ا گر این حق را برای خودمان قائل نباشیم، با انبوهی از خشم ها، ناامیدی ها، ناتوانی ها و درماندگی ها مواجه خواهیم شد</a:t>
            </a:r>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83</a:t>
            </a:fld>
            <a:endParaRPr lang="fa-IR">
              <a:solidFill>
                <a:prstClr val="black"/>
              </a:solidFill>
            </a:endParaRPr>
          </a:p>
        </p:txBody>
      </p:sp>
      <p:sp>
        <p:nvSpPr>
          <p:cNvPr id="6" name="Title 5"/>
          <p:cNvSpPr>
            <a:spLocks noGrp="1"/>
          </p:cNvSpPr>
          <p:nvPr>
            <p:ph type="title"/>
          </p:nvPr>
        </p:nvSpPr>
        <p:spPr/>
        <p:txBody>
          <a:bodyPr>
            <a:noAutofit/>
          </a:bodyPr>
          <a:lstStyle/>
          <a:p>
            <a:r>
              <a:rPr lang="fa-IR" dirty="0">
                <a:solidFill>
                  <a:srgbClr val="BE2980"/>
                </a:solidFill>
                <a:effectLst/>
                <a:latin typeface="Century Gothic" panose="020B0502020202020204"/>
                <a:ea typeface="Times New Roman" panose="02020603050405020304" pitchFamily="18" charset="0"/>
                <a:cs typeface="B Titr" panose="00000700000000000000" pitchFamily="2" charset="-78"/>
              </a:rPr>
              <a:t>اصل «برای خودتان حق نفس کشیدن قائل باشید! </a:t>
            </a:r>
            <a:r>
              <a:rPr lang="fa-IR" dirty="0">
                <a:solidFill>
                  <a:srgbClr val="BE2980"/>
                </a:solidFill>
                <a:effectLst/>
                <a:latin typeface="Times New Roman" panose="02020603050405020304" pitchFamily="18" charset="0"/>
                <a:ea typeface="Times New Roman" panose="02020603050405020304" pitchFamily="18" charset="0"/>
                <a:cs typeface="Tahoma" panose="020B0604030504040204" pitchFamily="34" charset="0"/>
              </a:rPr>
              <a:t>»</a:t>
            </a:r>
            <a:endParaRPr lang="en-US" dirty="0"/>
          </a:p>
        </p:txBody>
      </p:sp>
    </p:spTree>
    <p:extLst>
      <p:ext uri="{BB962C8B-B14F-4D97-AF65-F5344CB8AC3E}">
        <p14:creationId xmlns:p14="http://schemas.microsoft.com/office/powerpoint/2010/main" val="2925133460"/>
      </p:ext>
    </p:extLst>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defTabSz="457200" rtl="0">
              <a:spcBef>
                <a:spcPts val="0"/>
              </a:spcBef>
              <a:buClrTx/>
              <a:buSzTx/>
              <a:buNone/>
            </a:pP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یکی از گامهای اصلی تجربه خرسندی و شادکامی، پذیرش همه شرایط و جوانب زندگی است. بدون این پذیرش ،در مسیر تغییر شرایط زندگی برای افزایش شادکامیمان، احتمالاً به خودمان و دیگران آسیب خواهیم زد. برای انجام درست این مهارت، برداشتن سه گام به ترتیب زیر لازم است</a:t>
            </a: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84</a:t>
            </a:fld>
            <a:endParaRPr lang="fa-IR">
              <a:solidFill>
                <a:prstClr val="black"/>
              </a:solidFill>
            </a:endParaRPr>
          </a:p>
        </p:txBody>
      </p:sp>
      <p:sp>
        <p:nvSpPr>
          <p:cNvPr id="6" name="Title 5"/>
          <p:cNvSpPr>
            <a:spLocks noGrp="1"/>
          </p:cNvSpPr>
          <p:nvPr>
            <p:ph type="title"/>
          </p:nvPr>
        </p:nvSpPr>
        <p:spPr/>
        <p:txBody>
          <a:bodyPr/>
          <a:lstStyle/>
          <a:p>
            <a:pPr algn="ctr"/>
            <a: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پذیرش همه شرایط و جوانب زندگی</a:t>
            </a:r>
            <a:endParaRPr lang="en-US" dirty="0"/>
          </a:p>
        </p:txBody>
      </p:sp>
    </p:spTree>
    <p:extLst>
      <p:ext uri="{BB962C8B-B14F-4D97-AF65-F5344CB8AC3E}">
        <p14:creationId xmlns:p14="http://schemas.microsoft.com/office/powerpoint/2010/main" val="3245621911"/>
      </p:ext>
    </p:extLst>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defTabSz="457200" rtl="0">
              <a:spcBef>
                <a:spcPts val="0"/>
              </a:spcBef>
              <a:buClrTx/>
              <a:buSzTx/>
              <a:buNone/>
            </a:pPr>
            <a:r>
              <a:rPr lang="fa-IR" sz="2400" b="1" dirty="0">
                <a:solidFill>
                  <a:srgbClr val="E62E65"/>
                </a:solidFill>
                <a:latin typeface="Calibri" panose="020F0502020204030204" pitchFamily="34" charset="0"/>
                <a:ea typeface="Calibri" panose="020F0502020204030204" pitchFamily="34" charset="0"/>
                <a:cs typeface="B Nazanin" panose="00000400000000000000" pitchFamily="2" charset="-78"/>
              </a:rPr>
              <a:t>الف</a:t>
            </a:r>
            <a:r>
              <a:rPr lang="fa-IR" sz="2400" b="1" dirty="0">
                <a:solidFill>
                  <a:srgbClr val="E62E65"/>
                </a:solidFill>
                <a:latin typeface="Century Gothic" panose="020B0502020202020204"/>
                <a:ea typeface="Calibri" panose="020F0502020204030204" pitchFamily="34" charset="0"/>
                <a:cs typeface="B Nazanin" panose="00000400000000000000" pitchFamily="2" charset="-78"/>
              </a:rPr>
              <a:t>- </a:t>
            </a:r>
            <a:r>
              <a:rPr lang="fa-IR" sz="2400" b="1" dirty="0">
                <a:solidFill>
                  <a:srgbClr val="E62E65"/>
                </a:solidFill>
                <a:latin typeface="Calibri" panose="020F0502020204030204" pitchFamily="34" charset="0"/>
                <a:ea typeface="Calibri" panose="020F0502020204030204" pitchFamily="34" charset="0"/>
                <a:cs typeface="B Nazanin" panose="00000400000000000000" pitchFamily="2" charset="-78"/>
              </a:rPr>
              <a:t>آگاهی از برآیند تصمیم گیری جمعی</a:t>
            </a:r>
          </a:p>
          <a:p>
            <a:pPr marL="12700" marR="31750" lvl="0" indent="-3810" defTabSz="457200">
              <a:lnSpc>
                <a:spcPct val="126000"/>
              </a:lnSpc>
              <a:spcBef>
                <a:spcPts val="0"/>
              </a:spcBef>
              <a:spcAft>
                <a:spcPts val="610"/>
              </a:spcAft>
              <a:buClrTx/>
              <a:buSzTx/>
              <a:buNone/>
            </a:pP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باید بدانیم که تمام شرایط ناخوشایند زندگی که تجربه کرد ه ایم، غیر از این که حاصل انتخاب و رفتارهای خودمان بوده، حاصل تصمیم، انتخاب و رفتار افراد مختلف و متعددی در زندگی ما بوده است؛ پدر، مادر یا معلمی که چنین چیزی را به ما یاد نداد یا اشتباه یاد داد، نظام آموزشی که ما را برای این شرایط آماده نکرد، ضعف در نظامهای حمایتی جامعه برای شرایطی که تجربه میکنیم، فرهنگ کلان جامعه که چنین نگرشی به وضعیت ما دارد و... همه در بروز رفتارها و شرایط امروز ما نقش داشته اند. ا گر خودمان را تنها دلیل تجربه شرایط ناخوشایند فعلیمان بدانیم ،احتمالاً درماندگی، احساس گناه افراطی و خشم نسبت به خود را تجربه خواهیم کرد.</a:t>
            </a:r>
            <a:endParaRPr lang="en-US" sz="2400" dirty="0">
              <a:solidFill>
                <a:srgbClr val="181717"/>
              </a:solidFill>
              <a:latin typeface="Century Gothic" panose="020B0502020202020204"/>
              <a:ea typeface="Times New Roman" panose="02020603050405020304" pitchFamily="18" charset="0"/>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85</a:t>
            </a:fld>
            <a:endParaRPr lang="fa-IR">
              <a:solidFill>
                <a:prstClr val="black"/>
              </a:solidFill>
            </a:endParaRPr>
          </a:p>
        </p:txBody>
      </p:sp>
      <p:sp>
        <p:nvSpPr>
          <p:cNvPr id="6" name="Title 5"/>
          <p:cNvSpPr>
            <a:spLocks noGrp="1"/>
          </p:cNvSpPr>
          <p:nvPr>
            <p:ph type="title"/>
          </p:nvPr>
        </p:nvSpPr>
        <p:spPr/>
        <p:txBody>
          <a:bodyPr/>
          <a:lstStyle/>
          <a:p>
            <a:pPr algn="ctr"/>
            <a: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پذیرش همه شرایط و جوانب زندگی</a:t>
            </a:r>
            <a:endParaRPr lang="en-US" dirty="0"/>
          </a:p>
        </p:txBody>
      </p:sp>
    </p:spTree>
    <p:extLst>
      <p:ext uri="{BB962C8B-B14F-4D97-AF65-F5344CB8AC3E}">
        <p14:creationId xmlns:p14="http://schemas.microsoft.com/office/powerpoint/2010/main" val="1231916756"/>
      </p:ext>
    </p:extLst>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marR="59690" lvl="0" indent="0" defTabSz="457200" fontAlgn="base">
              <a:lnSpc>
                <a:spcPct val="107000"/>
              </a:lnSpc>
              <a:spcBef>
                <a:spcPts val="0"/>
              </a:spcBef>
              <a:spcAft>
                <a:spcPts val="260"/>
              </a:spcAft>
              <a:buClr>
                <a:srgbClr val="E62E65"/>
              </a:buClr>
              <a:buSzPts val="1400"/>
              <a:buNone/>
            </a:pPr>
            <a:r>
              <a:rPr lang="fa-IR" sz="2400" b="1" dirty="0">
                <a:solidFill>
                  <a:srgbClr val="E62E65"/>
                </a:solidFill>
                <a:uFill>
                  <a:solidFill>
                    <a:srgbClr val="000000"/>
                  </a:solidFill>
                </a:uFill>
                <a:latin typeface="Calibri" panose="020F0502020204030204" pitchFamily="34" charset="0"/>
                <a:ea typeface="Calibri" panose="020F0502020204030204" pitchFamily="34" charset="0"/>
                <a:cs typeface="B Nazanin" panose="00000400000000000000" pitchFamily="2" charset="-78"/>
              </a:rPr>
              <a:t>ب-بدون اگر، کاش، باید، نباید</a:t>
            </a:r>
            <a:endParaRPr lang="en-US" sz="2400" dirty="0">
              <a:solidFill>
                <a:srgbClr val="181717"/>
              </a:solidFill>
              <a:uFill>
                <a:solidFill>
                  <a:srgbClr val="000000"/>
                </a:solidFill>
              </a:uFill>
              <a:latin typeface="Calibri" panose="020F0502020204030204" pitchFamily="34" charset="0"/>
              <a:ea typeface="Calibri" panose="020F0502020204030204" pitchFamily="34" charset="0"/>
              <a:cs typeface="B Nazanin" panose="00000400000000000000" pitchFamily="2" charset="-78"/>
            </a:endParaRPr>
          </a:p>
          <a:p>
            <a:pPr marL="11430" marR="33020" indent="-4445" algn="just" defTabSz="457200">
              <a:lnSpc>
                <a:spcPct val="127000"/>
              </a:lnSpc>
              <a:spcBef>
                <a:spcPts val="0"/>
              </a:spcBef>
              <a:spcAft>
                <a:spcPts val="590"/>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برای هیچیک از رفتارها و انتخابهای خود و دیگران -که در مرحله قبل مرور کردیم- نباید «ا گر، کاش، باید، نباید »بیاوریم. برای مثال، این نوع ادبیات را نباید به کار برد: «ا گر به جای وا گذاری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داراییام </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به فرزندانم، همه را برای خودم نگه  میداشتم»، «کاش هیچ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وقت به آنجانمیرفتم</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400" dirty="0"/>
          </a:p>
          <a:p>
            <a:pPr marL="11430" marR="33020" lvl="0" indent="-4445" algn="just" defTabSz="457200">
              <a:lnSpc>
                <a:spcPct val="127000"/>
              </a:lnSpc>
              <a:spcBef>
                <a:spcPts val="0"/>
              </a:spcBef>
              <a:spcAft>
                <a:spcPts val="590"/>
              </a:spcAft>
              <a:buClrTx/>
              <a:buSzTx/>
              <a:buNone/>
            </a:pPr>
            <a:endPar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86</a:t>
            </a:fld>
            <a:endParaRPr lang="fa-IR">
              <a:solidFill>
                <a:prstClr val="black"/>
              </a:solidFill>
            </a:endParaRPr>
          </a:p>
        </p:txBody>
      </p:sp>
      <p:sp>
        <p:nvSpPr>
          <p:cNvPr id="6" name="Title 5"/>
          <p:cNvSpPr>
            <a:spLocks noGrp="1"/>
          </p:cNvSpPr>
          <p:nvPr>
            <p:ph type="title"/>
          </p:nvPr>
        </p:nvSpPr>
        <p:spPr/>
        <p:txBody>
          <a:bodyPr/>
          <a:lstStyle/>
          <a:p>
            <a:pPr algn="ctr"/>
            <a: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پذیرش همه شرایط و جوانب زندگی</a:t>
            </a:r>
            <a:endParaRPr lang="en-US" dirty="0"/>
          </a:p>
        </p:txBody>
      </p:sp>
    </p:spTree>
    <p:extLst>
      <p:ext uri="{BB962C8B-B14F-4D97-AF65-F5344CB8AC3E}">
        <p14:creationId xmlns:p14="http://schemas.microsoft.com/office/powerpoint/2010/main" val="612135925"/>
      </p:ext>
    </p:extLst>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marR="59690" lvl="0" indent="0" defTabSz="457200" fontAlgn="base">
              <a:lnSpc>
                <a:spcPct val="107000"/>
              </a:lnSpc>
              <a:spcBef>
                <a:spcPts val="0"/>
              </a:spcBef>
              <a:spcAft>
                <a:spcPts val="260"/>
              </a:spcAft>
              <a:buClr>
                <a:srgbClr val="E62E65"/>
              </a:buClr>
              <a:buSzPts val="1400"/>
              <a:buNone/>
            </a:pPr>
            <a:r>
              <a:rPr lang="fa-IR" sz="2400" b="1" dirty="0">
                <a:solidFill>
                  <a:srgbClr val="E62E65"/>
                </a:solidFill>
                <a:uFill>
                  <a:solidFill>
                    <a:srgbClr val="000000"/>
                  </a:solidFill>
                </a:uFill>
                <a:latin typeface="Calibri" panose="020F0502020204030204" pitchFamily="34" charset="0"/>
                <a:ea typeface="Calibri" panose="020F0502020204030204" pitchFamily="34" charset="0"/>
                <a:cs typeface="B Nazanin" panose="00000400000000000000" pitchFamily="2" charset="-78"/>
              </a:rPr>
              <a:t>ج-هضم- رها</a:t>
            </a:r>
          </a:p>
          <a:p>
            <a:pPr marL="0" marR="59690" lvl="0" indent="0" defTabSz="457200" fontAlgn="base">
              <a:lnSpc>
                <a:spcPct val="107000"/>
              </a:lnSpc>
              <a:spcBef>
                <a:spcPts val="0"/>
              </a:spcBef>
              <a:spcAft>
                <a:spcPts val="260"/>
              </a:spcAft>
              <a:buClr>
                <a:srgbClr val="E62E65"/>
              </a:buClr>
              <a:buSzPts val="1400"/>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وقتی غذا میخوریم، بدن ما آن را هضم  میکند. در هضم، غذا تبدیل به چیزی میشود که از آن در ورز ش کردن ،کار کردن، پیگیری علایق و تجارب لذ تبخش و... استفاده میکنیم. به عبارتی، ما از غذا «ارزش افزوده» تولید  میکنیم. ارزشی که با آن بتوانیم لذت بیش تری ببریم</a:t>
            </a:r>
          </a:p>
          <a:p>
            <a:pPr marL="0" marR="59690" lvl="0" indent="0" defTabSz="457200" fontAlgn="base">
              <a:lnSpc>
                <a:spcPct val="107000"/>
              </a:lnSpc>
              <a:spcBef>
                <a:spcPts val="0"/>
              </a:spcBef>
              <a:spcAft>
                <a:spcPts val="260"/>
              </a:spcAft>
              <a:buClr>
                <a:srgbClr val="E62E65"/>
              </a:buClr>
              <a:buSzPts val="1400"/>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	در بخشی از تجارب و شرایط ناخوشایند زندگی، چیزی برای استفاده و ارتقای رضایت از زندگی فعلی مان وجود نداردیا ما  نمیتوانیم چیزی از آن ها استخراج کنیم. این بخش، همان بخشی است که باید آن را رها کنیم. برای ارتقای رضایت مان از زندگی، باید تجارب ناخوشایندی که استفاده ای برای زندگی امروزمان ندارند، را رها کنیم. گذشت های (تایک ثانیه پیش) را که خیری برای امروز ما ندارد، باید کنار بگذاریم. </a:t>
            </a:r>
            <a:endParaRPr lang="en-US"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87</a:t>
            </a:fld>
            <a:endParaRPr lang="fa-IR">
              <a:solidFill>
                <a:prstClr val="black"/>
              </a:solidFill>
            </a:endParaRPr>
          </a:p>
        </p:txBody>
      </p:sp>
      <p:sp>
        <p:nvSpPr>
          <p:cNvPr id="6" name="Title 5"/>
          <p:cNvSpPr>
            <a:spLocks noGrp="1"/>
          </p:cNvSpPr>
          <p:nvPr>
            <p:ph type="title"/>
          </p:nvPr>
        </p:nvSpPr>
        <p:spPr/>
        <p:txBody>
          <a:bodyPr/>
          <a:lstStyle/>
          <a:p>
            <a: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پذیرش همه شرایط و جوانب زندگی</a:t>
            </a:r>
            <a:endParaRPr lang="en-US" dirty="0"/>
          </a:p>
        </p:txBody>
      </p:sp>
    </p:spTree>
    <p:extLst>
      <p:ext uri="{BB962C8B-B14F-4D97-AF65-F5344CB8AC3E}">
        <p14:creationId xmlns:p14="http://schemas.microsoft.com/office/powerpoint/2010/main" val="3241975966"/>
      </p:ext>
    </p:extLst>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1430" marR="33020" lvl="0" indent="-4445" algn="just" defTabSz="457200">
              <a:lnSpc>
                <a:spcPct val="127000"/>
              </a:lnSpc>
              <a:spcBef>
                <a:spcPts val="0"/>
              </a:spcBef>
              <a:spcAft>
                <a:spcPts val="45"/>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هرچه سن بالاتر  میرود، به دلیل کاهش منابع جسمی، مالی و... احتمالاً برای دسترسی به اهداف و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خوا </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سته هایمان، نا کامی و هیجانات منفی (مانند خشم ، غم و نگرانی) بیشتری را تجربه خواهیم کرد. نا کامی در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دسترسی </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به اهداف و خوا سته ها و کنار آمدن با پیامدهای آن؛ یعنی تجربه هیجانات منفی متعدد، یکی از چالشهای برخورداری از زندگی شادکام و رضایتمند است. ا صلیترین ابزار مدیریت این هیجانات و افزایش شادکامی، آ گاهی به این مسئله است که بخش قابل توجهی از عوامل تجربه این </a:t>
            </a:r>
            <a:endPar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endParaRPr>
          </a:p>
          <a:p>
            <a:pPr marL="11430" marR="33020" lvl="0" indent="-4445" algn="just" defTabSz="457200">
              <a:lnSpc>
                <a:spcPct val="127000"/>
              </a:lnSpc>
              <a:spcBef>
                <a:spcPts val="0"/>
              </a:spcBef>
              <a:spcAft>
                <a:spcPts val="45"/>
              </a:spcAft>
              <a:buClrTx/>
              <a:buSzTx/>
              <a:buNone/>
            </a:pP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نا </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کامی، در اختیار و کنترل ما نیست و «انتخاب و تصمیم دیگران» و «شرایط کلی محیطی که در آن زندگی  میکنیم» نیز در آن دخیل است. اما </a:t>
            </a:r>
          </a:p>
          <a:p>
            <a:pPr marL="11430" marR="33020" lvl="0" indent="-4445" algn="just" defTabSz="457200">
              <a:lnSpc>
                <a:spcPct val="127000"/>
              </a:lnSpc>
              <a:spcBef>
                <a:spcPts val="0"/>
              </a:spcBef>
              <a:spcAft>
                <a:spcPts val="45"/>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«وا کنش هیجانی» که به این نا کامی نشان  میدهیم ،کاملاً در کنترل و اختیار ماست.</a:t>
            </a:r>
            <a:endParaRPr lang="en-US"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88</a:t>
            </a:fld>
            <a:endParaRPr lang="fa-IR">
              <a:solidFill>
                <a:prstClr val="black"/>
              </a:solidFill>
            </a:endParaRPr>
          </a:p>
        </p:txBody>
      </p:sp>
      <p:sp>
        <p:nvSpPr>
          <p:cNvPr id="6" name="Title 5"/>
          <p:cNvSpPr>
            <a:spLocks noGrp="1"/>
          </p:cNvSpPr>
          <p:nvPr>
            <p:ph type="title"/>
          </p:nvPr>
        </p:nvSpPr>
        <p:spPr/>
        <p:txBody>
          <a:bodyPr>
            <a:noAutofit/>
          </a:bodyPr>
          <a:lstStyle/>
          <a:p>
            <a: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پذیرش مالکیت و </a:t>
            </a:r>
            <a:r>
              <a:rPr lang="fa-IR" dirty="0" smtClean="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مسئولیت هیجانات منفی خود</a:t>
            </a:r>
            <a:endParaRPr lang="en-US" dirty="0"/>
          </a:p>
        </p:txBody>
      </p:sp>
    </p:spTree>
    <p:extLst>
      <p:ext uri="{BB962C8B-B14F-4D97-AF65-F5344CB8AC3E}">
        <p14:creationId xmlns:p14="http://schemas.microsoft.com/office/powerpoint/2010/main" val="1470366943"/>
      </p:ext>
    </p:extLst>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83432" y="846138"/>
            <a:ext cx="8229600" cy="4525963"/>
          </a:xfrm>
        </p:spPr>
        <p:txBody>
          <a:bodyPr>
            <a:noAutofit/>
          </a:bodyPr>
          <a:lstStyle/>
          <a:p>
            <a:pPr marL="11430" marR="33020" lvl="0" indent="-4445" algn="just" defTabSz="457200">
              <a:lnSpc>
                <a:spcPct val="127000"/>
              </a:lnSpc>
              <a:spcBef>
                <a:spcPts val="0"/>
              </a:spcBef>
              <a:spcAft>
                <a:spcPts val="45"/>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زندگی روزمره شامل مجمو عه ای از وظایف و عملکردهای مربوط به  نقشهای مختلف ماست؛  نقشهایی به عنوان فرزند، همسر، خواهر و برادر، وظایف مربوط به خانه، شغل و حرفه و ... . به این موارد «بایدهای زندگی» گفته میشود .در آن سوی ترازوی تعادل، «خواسته های زندگی» قرار دارند. منظور از خواسته ها، تجاربی است که برایمان لذتبخش ،رها یی بخش، آرا مشبخش و </a:t>
            </a:r>
          </a:p>
          <a:p>
            <a:pPr marL="11430" marR="33020" lvl="0" indent="-4445" algn="just" defTabSz="457200">
              <a:lnSpc>
                <a:spcPct val="127000"/>
              </a:lnSpc>
              <a:spcBef>
                <a:spcPts val="0"/>
              </a:spcBef>
              <a:spcAft>
                <a:spcPts val="45"/>
              </a:spcAft>
              <a:buClrTx/>
              <a:buSzTx/>
              <a:buNone/>
            </a:pP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اطمینان بخش بوده و موجب قوت قلب و اطمینا ن خاطر است. زمان گذاشتن برای برخورداری از چنین تجاربی در طی روز و ایجاد تعادل بین بایدها و خواسته ها، یکی از اصول شادکامی است </a:t>
            </a:r>
            <a:r>
              <a:rPr lang="fa-IR" sz="2400" dirty="0" smtClean="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89</a:t>
            </a:fld>
            <a:endParaRPr lang="fa-IR">
              <a:solidFill>
                <a:prstClr val="black"/>
              </a:solidFill>
            </a:endParaRPr>
          </a:p>
        </p:txBody>
      </p:sp>
      <p:sp>
        <p:nvSpPr>
          <p:cNvPr id="6" name="Title 5"/>
          <p:cNvSpPr>
            <a:spLocks noGrp="1"/>
          </p:cNvSpPr>
          <p:nvPr>
            <p:ph type="title"/>
          </p:nvPr>
        </p:nvSpPr>
        <p:spPr>
          <a:xfrm>
            <a:off x="457200" y="0"/>
            <a:ext cx="8229600" cy="980728"/>
          </a:xfrm>
        </p:spPr>
        <p:txBody>
          <a:bodyPr>
            <a:normAutofit fontScale="90000"/>
          </a:bodyPr>
          <a:lstStyle/>
          <a:p>
            <a:pPr algn="ctr"/>
            <a:r>
              <a:rPr lang="fa-IR" sz="4600" dirty="0" smtClean="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تعادل بایدها- خواسته ها</a:t>
            </a:r>
            <a:r>
              <a:rPr lang="en-US" sz="3200" b="0" dirty="0">
                <a:solidFill>
                  <a:srgbClr val="181717"/>
                </a:solidFill>
                <a:effectLst/>
                <a:latin typeface="Times New Roman" panose="02020603050405020304" pitchFamily="18" charset="0"/>
                <a:ea typeface="Times New Roman" panose="02020603050405020304" pitchFamily="18" charset="0"/>
              </a:rPr>
              <a:t/>
            </a:r>
            <a:br>
              <a:rPr lang="en-US" sz="3200" b="0" dirty="0">
                <a:solidFill>
                  <a:srgbClr val="181717"/>
                </a:solidFill>
                <a:effectLst/>
                <a:latin typeface="Times New Roman" panose="02020603050405020304" pitchFamily="18" charset="0"/>
                <a:ea typeface="Times New Roman" panose="02020603050405020304" pitchFamily="18" charset="0"/>
              </a:rPr>
            </a:br>
            <a:endParaRPr lang="en-US" dirty="0"/>
          </a:p>
        </p:txBody>
      </p:sp>
    </p:spTree>
    <p:extLst>
      <p:ext uri="{BB962C8B-B14F-4D97-AF65-F5344CB8AC3E}">
        <p14:creationId xmlns:p14="http://schemas.microsoft.com/office/powerpoint/2010/main" val="137819268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مصرف الکل و مواد 	 </a:t>
            </a:r>
          </a:p>
          <a:p>
            <a:pPr>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پرخاشگری</a:t>
            </a:r>
          </a:p>
          <a:p>
            <a:pPr>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فکر نکردن به عامل مولد فشار روانی</a:t>
            </a:r>
          </a:p>
          <a:p>
            <a:pPr>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ناامیدی و انفعال	 </a:t>
            </a:r>
          </a:p>
          <a:p>
            <a:pPr>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کناره گیری و انزوا</a:t>
            </a: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9</a:t>
            </a:fld>
            <a:endParaRPr lang="fa-IR"/>
          </a:p>
        </p:txBody>
      </p:sp>
      <p:sp>
        <p:nvSpPr>
          <p:cNvPr id="6" name="Title 5"/>
          <p:cNvSpPr>
            <a:spLocks noGrp="1"/>
          </p:cNvSpPr>
          <p:nvPr>
            <p:ph type="title"/>
          </p:nvPr>
        </p:nvSpPr>
        <p:spPr/>
        <p:txBody>
          <a:bodyPr>
            <a:normAutofit/>
          </a:bodyPr>
          <a:lstStyle/>
          <a:p>
            <a:pPr algn="ct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روشهای نادرست مقابله با فشار روانی</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168655237"/>
      </p:ext>
    </p:extLst>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defTabSz="457200" rtl="0">
              <a:spcBef>
                <a:spcPts val="0"/>
              </a:spcBef>
              <a:buClrTx/>
              <a:buSzTx/>
              <a:buNone/>
            </a:pP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غنای درون یعنی مراقبت خردمندانه، دوستانه، دلسوزانه و همه جانبه از خود ،طوریکه باعث احساس عمیق آرامش ،نشاط، تمرکز، مهربانی و هشیاری شود و با این تجر به ها، آمادگی برای مواجهه با چا لشهای روزانه زندگی کسب شود .</a:t>
            </a:r>
          </a:p>
          <a:p>
            <a:pPr marL="0" lvl="0" indent="0" defTabSz="457200">
              <a:lnSpc>
                <a:spcPct val="127000"/>
              </a:lnSpc>
              <a:spcBef>
                <a:spcPts val="0"/>
              </a:spcBef>
              <a:spcAft>
                <a:spcPts val="45"/>
              </a:spcAft>
              <a:buClrTx/>
              <a:buSzTx/>
              <a:buNone/>
              <a:tabLst>
                <a:tab pos="273685" algn="ctr"/>
                <a:tab pos="782955" algn="ctr"/>
                <a:tab pos="1631315" algn="ctr"/>
                <a:tab pos="4090035" algn="ctr"/>
              </a:tabLst>
            </a:pP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در ا	 ینجا منظور و	 قت گذاشتن، تلا	ش کردن و اندیشیدن به چیزی است که نیرو و انرژی روزانه برایمان ایجاد کند.</a:t>
            </a:r>
            <a:endParaRPr lang="en-US" sz="2400" dirty="0">
              <a:solidFill>
                <a:srgbClr val="181717"/>
              </a:solidFill>
              <a:latin typeface="Century Gothic" panose="020B0502020202020204"/>
              <a:ea typeface="Times New Roman" panose="02020603050405020304" pitchFamily="18" charset="0"/>
              <a:cs typeface="B Nazanin" panose="00000400000000000000" pitchFamily="2" charset="-78"/>
            </a:endParaRPr>
          </a:p>
          <a:p>
            <a:pPr marL="0" lvl="0" indent="0" defTabSz="457200" rtl="0">
              <a:spcBef>
                <a:spcPts val="0"/>
              </a:spcBef>
              <a:buClrTx/>
              <a:buSzTx/>
              <a:buNone/>
            </a:pP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	استراحت کافی، مراقبت از جسم خویش، ورزش منظم، نیایش و مرور اهداف و برنامه ریزیها، برخی اقدامات برای بهره مندی از غنای درون است. غنای درون، ایجاد فضایی برای خویشتن در زندگی و پدیدآوردن فرصت تنها ماندن ،به منظور افزایش انرژی است. چنین درون غنی، توانایی و صلاحیت ارائه کمک خیرخواهانه، شادمان کننده و سالم را در ارتباط با دیگران دارد. </a:t>
            </a:r>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90</a:t>
            </a:fld>
            <a:endParaRPr lang="fa-IR">
              <a:solidFill>
                <a:prstClr val="black"/>
              </a:solidFill>
            </a:endParaRPr>
          </a:p>
        </p:txBody>
      </p:sp>
      <p:sp>
        <p:nvSpPr>
          <p:cNvPr id="6" name="Title 5"/>
          <p:cNvSpPr>
            <a:spLocks noGrp="1"/>
          </p:cNvSpPr>
          <p:nvPr>
            <p:ph type="title"/>
          </p:nvPr>
        </p:nvSpPr>
        <p:spPr>
          <a:xfrm>
            <a:off x="1547664" y="274638"/>
            <a:ext cx="7344816" cy="1143000"/>
          </a:xfrm>
        </p:spPr>
        <p:txBody>
          <a:bodyPr>
            <a:noAutofit/>
          </a:bodyPr>
          <a:lstStyle/>
          <a:p>
            <a: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غنای درون (فرصتی برای احیای خویشتن)</a:t>
            </a:r>
            <a:endParaRPr lang="en-US" dirty="0"/>
          </a:p>
        </p:txBody>
      </p:sp>
    </p:spTree>
    <p:extLst>
      <p:ext uri="{BB962C8B-B14F-4D97-AF65-F5344CB8AC3E}">
        <p14:creationId xmlns:p14="http://schemas.microsoft.com/office/powerpoint/2010/main" val="3581444893"/>
      </p:ext>
    </p:extLst>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defTabSz="457200" rtl="0">
              <a:spcBef>
                <a:spcPts val="0"/>
              </a:spcBef>
              <a:buClrTx/>
              <a:buSzTx/>
              <a:buNone/>
            </a:pP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 نقطه مقابل غنای درون، غرق شدن در مسئولیتها و برنامه های کاری است. غنابخشیدن به درون، باعث ایجاد شادمانی، آرامش و </a:t>
            </a:r>
            <a:r>
              <a:rPr lang="fa-IR" sz="2400" dirty="0" smtClean="0">
                <a:solidFill>
                  <a:srgbClr val="181717"/>
                </a:solidFill>
                <a:latin typeface="Century Gothic" panose="020B0502020202020204"/>
                <a:ea typeface="Times New Roman" panose="02020603050405020304" pitchFamily="18" charset="0"/>
                <a:cs typeface="B Nazanin" panose="00000400000000000000" pitchFamily="2" charset="-78"/>
              </a:rPr>
              <a:t>اولویتهای </a:t>
            </a: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رضایت مندی و خرسندی </a:t>
            </a:r>
            <a:r>
              <a:rPr lang="fa-IR" sz="2400" dirty="0" smtClean="0">
                <a:solidFill>
                  <a:srgbClr val="181717"/>
                </a:solidFill>
                <a:latin typeface="Century Gothic" panose="020B0502020202020204"/>
                <a:ea typeface="Times New Roman" panose="02020603050405020304" pitchFamily="18" charset="0"/>
                <a:cs typeface="B Nazanin" panose="00000400000000000000" pitchFamily="2" charset="-78"/>
              </a:rPr>
              <a:t>میشود </a:t>
            </a: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 کارهایی را که برای تجربه غنای درونی ضروری است، به بعد موکول نکنید و برای ایجاد تجربه غنای درونی، منتظر فرصت خالی نباشید. با شکار لحظه ها، فرصتهای هرچند کوتاه را ایجاد کنید. حاصل غنای درون برای ما این است که حتی ا گر شرایط زند گیمان دچار تغییرات بنیادی شود نیز زندگی برایمان قابل تحمل و مطلو بتر خواهد شد </a:t>
            </a:r>
            <a:endParaRPr lang="en-US" sz="2400" dirty="0">
              <a:solidFill>
                <a:srgbClr val="181717"/>
              </a:solidFill>
              <a:latin typeface="Century Gothic" panose="020B0502020202020204"/>
              <a:ea typeface="Times New Roman" panose="02020603050405020304" pitchFamily="18" charset="0"/>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91</a:t>
            </a:fld>
            <a:endParaRPr lang="fa-IR">
              <a:solidFill>
                <a:prstClr val="black"/>
              </a:solidFill>
            </a:endParaRPr>
          </a:p>
        </p:txBody>
      </p:sp>
      <p:sp>
        <p:nvSpPr>
          <p:cNvPr id="6" name="Title 5"/>
          <p:cNvSpPr>
            <a:spLocks noGrp="1"/>
          </p:cNvSpPr>
          <p:nvPr>
            <p:ph type="title"/>
          </p:nvPr>
        </p:nvSpPr>
        <p:spPr>
          <a:xfrm>
            <a:off x="457200" y="274638"/>
            <a:ext cx="8363272" cy="1143000"/>
          </a:xfrm>
        </p:spPr>
        <p:txBody>
          <a:bodyPr>
            <a:noAutofit/>
          </a:bodyPr>
          <a:lstStyle/>
          <a:p>
            <a:r>
              <a:rPr lang="fa-IR" dirty="0" smtClean="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درون (فرصتی برای احیای خویشتن)</a:t>
            </a:r>
            <a:endParaRPr lang="en-US" dirty="0"/>
          </a:p>
        </p:txBody>
      </p:sp>
    </p:spTree>
    <p:extLst>
      <p:ext uri="{BB962C8B-B14F-4D97-AF65-F5344CB8AC3E}">
        <p14:creationId xmlns:p14="http://schemas.microsoft.com/office/powerpoint/2010/main" val="1591224655"/>
      </p:ext>
    </p:extLst>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 و قتهایی که با شرایط و موقعیتی مواجه  میشوید که احساس  میکنید برای آن لحظه آماده نیستید، یا بر روی خود و شرا یط کنترل ندارید، نسبت به موقعیت فعلی یا آینده ابهام دارید، احساس آشفتگی ، بیقراری و  به همریختگی دارید، همه این تجارب، زنگ هشداری است که متوجه شوید نیازمند شکار و  غنی کردن این لحظه از زندگی خود هستید. در این هنگام لازم است فرصتی را به خود اختصاص دهید؛ برای چند دقیقه تنها، در مکانی کاملاً آرام و بدون سروصدا قرار بگیرید و سعی کنید با یک تمرین  آرام سازی، تنفس آ گاهانه یا هر کار دیگری، خودتان را کمی آرام کنید و این چهار گام را بردارید</a:t>
            </a:r>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92</a:t>
            </a:fld>
            <a:endParaRPr lang="fa-IR">
              <a:solidFill>
                <a:prstClr val="black"/>
              </a:solidFill>
            </a:endParaRPr>
          </a:p>
        </p:txBody>
      </p:sp>
      <p:sp>
        <p:nvSpPr>
          <p:cNvPr id="6" name="Title 5"/>
          <p:cNvSpPr>
            <a:spLocks noGrp="1"/>
          </p:cNvSpPr>
          <p:nvPr>
            <p:ph type="title"/>
          </p:nvPr>
        </p:nvSpPr>
        <p:spPr/>
        <p:txBody>
          <a:bodyPr/>
          <a:lstStyle/>
          <a:p>
            <a:pPr algn="ctr"/>
            <a:r>
              <a:rPr lang="fa-IR" dirty="0" smtClean="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غنای زمان</a:t>
            </a:r>
            <a:endParaRPr lang="en-US" dirty="0"/>
          </a:p>
        </p:txBody>
      </p:sp>
    </p:spTree>
    <p:extLst>
      <p:ext uri="{BB962C8B-B14F-4D97-AF65-F5344CB8AC3E}">
        <p14:creationId xmlns:p14="http://schemas.microsoft.com/office/powerpoint/2010/main" val="2270365529"/>
      </p:ext>
    </p:extLst>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defTabSz="457200" rtl="0">
              <a:spcBef>
                <a:spcPts val="0"/>
              </a:spcBef>
              <a:buClrTx/>
              <a:buSzTx/>
              <a:buNone/>
            </a:pPr>
            <a:r>
              <a:rPr lang="fa-IR" sz="2400" b="1" dirty="0">
                <a:solidFill>
                  <a:srgbClr val="BE2980"/>
                </a:solidFill>
                <a:latin typeface="Century Gothic" panose="020B0502020202020204"/>
                <a:ea typeface="Times New Roman" panose="02020603050405020304" pitchFamily="18" charset="0"/>
                <a:cs typeface="B Nazanin" panose="00000400000000000000" pitchFamily="2" charset="-78"/>
              </a:rPr>
              <a:t>گام اول</a:t>
            </a: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  ما در بیشتر اوقات فقط یک نوع احساس و هیجان را تجربه  نمیکنیم، بلکه ترکیبی از هیجانات مختلف و گاه متفاوت، همراه با غلبه یک هیجان را تجربه م یکنیم. نوع و میزان هر یک از هیجانات این لحظه را به دقت لمس کنید، به آن ها آ گاه شوید و آن ها را با خود در میان بگذارید. مثلاً بگویید: عصبانیام و نگران، دلم شور م یزند، احساس پشیمانی و گناه دارم و.  ... </a:t>
            </a:r>
          </a:p>
          <a:p>
            <a:pPr marL="0" lvl="0" indent="0" defTabSz="457200" rtl="0">
              <a:spcBef>
                <a:spcPts val="0"/>
              </a:spcBef>
              <a:buClrTx/>
              <a:buSzTx/>
              <a:buNone/>
            </a:pPr>
            <a:endParaRPr lang="fa-IR" sz="2400" dirty="0">
              <a:solidFill>
                <a:srgbClr val="181717"/>
              </a:solidFill>
              <a:latin typeface="Century Gothic" panose="020B0502020202020204"/>
              <a:cs typeface="B Nazanin" panose="00000400000000000000" pitchFamily="2" charset="-78"/>
            </a:endParaRPr>
          </a:p>
          <a:p>
            <a:pPr marL="0" lvl="0" indent="0" defTabSz="457200" rtl="0">
              <a:spcBef>
                <a:spcPts val="0"/>
              </a:spcBef>
              <a:buClrTx/>
              <a:buSzTx/>
              <a:buNone/>
            </a:pPr>
            <a:r>
              <a:rPr lang="fa-IR" sz="2400" b="1" dirty="0">
                <a:solidFill>
                  <a:srgbClr val="BE2980"/>
                </a:solidFill>
                <a:latin typeface="Century Gothic" panose="020B0502020202020204"/>
                <a:ea typeface="Times New Roman" panose="02020603050405020304" pitchFamily="18" charset="0"/>
                <a:cs typeface="B Nazanin" panose="00000400000000000000" pitchFamily="2" charset="-78"/>
              </a:rPr>
              <a:t>گام دوم:</a:t>
            </a: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 نگاهی گذرا (سه تا چهار ثانیه) برچشمانداز، افق و مقصد نهایی خوددر 	 	 زمینه ای که دچار آشفتگی هستید، بیندازید؛ مانند نگا ه کردن کلی از کوهپایه ای که در آن قرار دارید به سمت قله کوهی که قصد رسیدن به آن را	    خیلی سریع جلوچشمتان بیاورید درباره مسئله هایی که احساس پشیمانی داریدچه کاری میتوانید انجام دهید؟</a:t>
            </a:r>
            <a:endParaRPr lang="fa-IR" sz="2400" dirty="0">
              <a:solidFill>
                <a:prstClr val="black"/>
              </a:solidFill>
              <a:latin typeface="Century Gothic" panose="020B0502020202020204"/>
              <a:cs typeface="B Nazanin" panose="00000400000000000000" pitchFamily="2" charset="-78"/>
            </a:endParaRPr>
          </a:p>
          <a:p>
            <a:pPr marL="0" lvl="0" indent="0" defTabSz="457200" rtl="0">
              <a:spcBef>
                <a:spcPts val="0"/>
              </a:spcBef>
              <a:buClrTx/>
              <a:buSzTx/>
              <a:buNone/>
            </a:pPr>
            <a:endParaRPr lang="en-US" sz="2400" dirty="0">
              <a:solidFill>
                <a:prstClr val="black"/>
              </a:solidFill>
              <a:latin typeface="Century Gothic" panose="020B0502020202020204"/>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93</a:t>
            </a:fld>
            <a:endParaRPr lang="fa-IR">
              <a:solidFill>
                <a:prstClr val="black"/>
              </a:solidFill>
            </a:endParaRPr>
          </a:p>
        </p:txBody>
      </p:sp>
      <p:sp>
        <p:nvSpPr>
          <p:cNvPr id="6" name="Title 5"/>
          <p:cNvSpPr>
            <a:spLocks noGrp="1"/>
          </p:cNvSpPr>
          <p:nvPr>
            <p:ph type="title"/>
          </p:nvPr>
        </p:nvSpPr>
        <p:spPr/>
        <p:txBody>
          <a:bodyPr/>
          <a:lstStyle/>
          <a:p>
            <a:pPr algn="ctr"/>
            <a: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غنای زمان</a:t>
            </a:r>
            <a:endParaRPr lang="en-US" dirty="0"/>
          </a:p>
        </p:txBody>
      </p:sp>
    </p:spTree>
    <p:extLst>
      <p:ext uri="{BB962C8B-B14F-4D97-AF65-F5344CB8AC3E}">
        <p14:creationId xmlns:p14="http://schemas.microsoft.com/office/powerpoint/2010/main" val="4077077074"/>
      </p:ext>
    </p:extLst>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552" y="980728"/>
            <a:ext cx="8229600" cy="4525963"/>
          </a:xfrm>
        </p:spPr>
        <p:txBody>
          <a:bodyPr>
            <a:noAutofit/>
          </a:bodyPr>
          <a:lstStyle/>
          <a:p>
            <a:pPr marL="0" marR="33020" lvl="0" indent="0" defTabSz="457200" rtl="0">
              <a:lnSpc>
                <a:spcPct val="127000"/>
              </a:lnSpc>
              <a:spcBef>
                <a:spcPts val="0"/>
              </a:spcBef>
              <a:spcAft>
                <a:spcPts val="45"/>
              </a:spcAft>
              <a:buClrTx/>
              <a:buSzTx/>
              <a:buNone/>
            </a:pPr>
            <a:r>
              <a:rPr lang="fa-IR" sz="2400" b="1" dirty="0">
                <a:solidFill>
                  <a:srgbClr val="BE2980"/>
                </a:solidFill>
                <a:latin typeface="Times New Roman" panose="02020603050405020304" pitchFamily="18" charset="0"/>
                <a:ea typeface="Times New Roman" panose="02020603050405020304" pitchFamily="18" charset="0"/>
                <a:cs typeface="B Nazanin" panose="00000400000000000000" pitchFamily="2" charset="-78"/>
              </a:rPr>
              <a:t>گام سوم: </a:t>
            </a: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نگاهی گذرا و سریع به ارز شهای خود در آن حوزه بیندازید. مثلاً ببینید که ارزش شما این است که خود را اصلاح کنید، با  عیبهایتان خو نگیرید و این احساس گناه، شما را یاری  میکند که در جهت اصلاح آن کاری انجام دهید</a:t>
            </a:r>
          </a:p>
          <a:p>
            <a:pPr marL="0" marR="33020" lvl="0" indent="-107950" defTabSz="457200" rtl="0">
              <a:lnSpc>
                <a:spcPct val="127000"/>
              </a:lnSpc>
              <a:spcBef>
                <a:spcPts val="0"/>
              </a:spcBef>
              <a:spcAft>
                <a:spcPts val="45"/>
              </a:spcAft>
              <a:buClrTx/>
              <a:buSzTx/>
              <a:buNone/>
            </a:pPr>
            <a:r>
              <a:rPr lang="fa-IR" sz="2400" b="1" dirty="0">
                <a:solidFill>
                  <a:srgbClr val="BE2980"/>
                </a:solidFill>
                <a:latin typeface="Times New Roman" panose="02020603050405020304" pitchFamily="18" charset="0"/>
                <a:ea typeface="Times New Roman" panose="02020603050405020304" pitchFamily="18" charset="0"/>
                <a:cs typeface="B Nazanin" panose="00000400000000000000" pitchFamily="2" charset="-78"/>
              </a:rPr>
              <a:t>گام چهارم:</a:t>
            </a:r>
            <a:r>
              <a:rPr lang="fa-IR" sz="2400" dirty="0">
                <a:solidFill>
                  <a:srgbClr val="181717"/>
                </a:solidFill>
                <a:latin typeface="Times New Roman" panose="02020603050405020304" pitchFamily="18" charset="0"/>
                <a:ea typeface="Times New Roman" panose="02020603050405020304" pitchFamily="18" charset="0"/>
                <a:cs typeface="B Nazanin" panose="00000400000000000000" pitchFamily="2" charset="-78"/>
              </a:rPr>
              <a:t> </a:t>
            </a: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در گام آخر مروری کلی بر اقدامات و برنامه هایتان، با تمرکز و تأ کید بر نحوه حل مسائل فعلی داشته باشید. مثلاً لیست کارهایی را که  میتوانید برای اصلاح اشتباهتان انجام دهید، مرور کنید .</a:t>
            </a:r>
            <a:endParaRPr lang="en-US" sz="2400" dirty="0">
              <a:solidFill>
                <a:srgbClr val="181717"/>
              </a:solidFill>
              <a:latin typeface="Century Gothic" panose="020B0502020202020204"/>
              <a:ea typeface="Times New Roman" panose="02020603050405020304" pitchFamily="18" charset="0"/>
              <a:cs typeface="B Nazanin" panose="00000400000000000000" pitchFamily="2" charset="-78"/>
            </a:endParaRPr>
          </a:p>
          <a:p>
            <a:pPr marL="0" marR="33020" lvl="0" indent="108585" defTabSz="457200" rtl="0">
              <a:lnSpc>
                <a:spcPct val="127000"/>
              </a:lnSpc>
              <a:spcBef>
                <a:spcPts val="0"/>
              </a:spcBef>
              <a:spcAft>
                <a:spcPts val="45"/>
              </a:spcAft>
              <a:buClrTx/>
              <a:buSzTx/>
              <a:buNone/>
            </a:pP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مدت زمان این تمرین بین پنج تا سی دقیقه می تواند طول بکشد. این تمرین برای این لازم است که ما بسیار مستعد هستیم در اشباع و احاطه بحرا نها، آشفتگیها و هیجانات منفی ، به سادگی رابطه خود را با  مهمترین چیزهای زندگی و دورنمای آینده خود از دست بدهیم و دست به اقداماتی بزنیم که در درازمدت، برایمان بسیار نامطلوب و ناخوشایند خواهند بود. </a:t>
            </a:r>
            <a:endParaRPr lang="en-US" sz="2400"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94</a:t>
            </a:fld>
            <a:endParaRPr lang="fa-IR">
              <a:solidFill>
                <a:prstClr val="black"/>
              </a:solidFill>
            </a:endParaRPr>
          </a:p>
        </p:txBody>
      </p:sp>
      <p:sp>
        <p:nvSpPr>
          <p:cNvPr id="6" name="Title 5"/>
          <p:cNvSpPr>
            <a:spLocks noGrp="1"/>
          </p:cNvSpPr>
          <p:nvPr>
            <p:ph type="title"/>
          </p:nvPr>
        </p:nvSpPr>
        <p:spPr/>
        <p:txBody>
          <a:bodyPr/>
          <a:lstStyle/>
          <a:p>
            <a:pPr algn="ctr"/>
            <a: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غنای زمان</a:t>
            </a:r>
            <a:endParaRPr lang="en-US" dirty="0"/>
          </a:p>
        </p:txBody>
      </p:sp>
    </p:spTree>
    <p:extLst>
      <p:ext uri="{BB962C8B-B14F-4D97-AF65-F5344CB8AC3E}">
        <p14:creationId xmlns:p14="http://schemas.microsoft.com/office/powerpoint/2010/main" val="447054455"/>
      </p:ext>
    </p:extLst>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marR="33020" lvl="0" indent="0" defTabSz="457200" rtl="0">
              <a:lnSpc>
                <a:spcPct val="127000"/>
              </a:lnSpc>
              <a:spcBef>
                <a:spcPts val="0"/>
              </a:spcBef>
              <a:spcAft>
                <a:spcPts val="45"/>
              </a:spcAft>
              <a:buClrTx/>
              <a:buSzTx/>
              <a:buNone/>
            </a:pPr>
            <a:r>
              <a:rPr lang="fa-IR" sz="2400" dirty="0">
                <a:solidFill>
                  <a:srgbClr val="181717"/>
                </a:solidFill>
                <a:latin typeface="Century Gothic" panose="020B0502020202020204"/>
                <a:ea typeface="Times New Roman" panose="02020603050405020304" pitchFamily="18" charset="0"/>
                <a:cs typeface="B Nazanin" panose="00000400000000000000" pitchFamily="2" charset="-78"/>
              </a:rPr>
              <a:t>درون همه تجر به های خوشایند و ناخوشایند زندگی، دستما یه هایی برای رشد و پختگی وجود دارد. با دیدن، به  رسمیت شناختن و تقویت این  پختگیهای درونی، توسط خودمان ، میتوانیم باعث قوام و گسترش آن ها شویم .هرچه این پختگی، با تقویت ما، مشهودتر و در دستر س تر شود، در چا لشهای جاری زندگی نیز را حتتر به  کمکمان خواهد آمد. «نظارت پختگی فردی» یکی از منابع درونی و اصلی تجربه شادکامی است. این پختگی در سه نظام اصلی «شناخت و باورها»، «احساسات و هیجانات»، و «تمایلات رفتاری» رخ میدهد. تجربه منفعل بودن و دراز کشیدن تمام روز جلوی تلویزیون، ما را به شناخت جدیدی از تجربه منفعل و حتی فعا ل بودن  میرساند </a:t>
            </a:r>
            <a:endParaRPr lang="en-US" sz="2400" dirty="0">
              <a:solidFill>
                <a:srgbClr val="181717"/>
              </a:solidFill>
              <a:latin typeface="Century Gothic" panose="020B0502020202020204"/>
              <a:ea typeface="Times New Roman" panose="02020603050405020304" pitchFamily="18" charset="0"/>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95</a:t>
            </a:fld>
            <a:endParaRPr lang="fa-IR">
              <a:solidFill>
                <a:prstClr val="black"/>
              </a:solidFill>
            </a:endParaRPr>
          </a:p>
        </p:txBody>
      </p:sp>
      <p:sp>
        <p:nvSpPr>
          <p:cNvPr id="6" name="Title 5"/>
          <p:cNvSpPr>
            <a:spLocks noGrp="1"/>
          </p:cNvSpPr>
          <p:nvPr>
            <p:ph type="title"/>
          </p:nvPr>
        </p:nvSpPr>
        <p:spPr/>
        <p:txBody>
          <a:bodyPr/>
          <a:lstStyle/>
          <a:p>
            <a:pPr algn="ctr"/>
            <a: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اصل رشد و پختگی</a:t>
            </a:r>
            <a:endParaRPr lang="en-US" dirty="0"/>
          </a:p>
        </p:txBody>
      </p:sp>
    </p:spTree>
    <p:extLst>
      <p:ext uri="{BB962C8B-B14F-4D97-AF65-F5344CB8AC3E}">
        <p14:creationId xmlns:p14="http://schemas.microsoft.com/office/powerpoint/2010/main" val="1846959482"/>
      </p:ext>
    </p:extLst>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635" marR="887730" lvl="0" indent="-635" defTabSz="457200">
              <a:lnSpc>
                <a:spcPct val="129000"/>
              </a:lnSpc>
              <a:spcBef>
                <a:spcPts val="0"/>
              </a:spcBef>
              <a:buClrTx/>
              <a:buSzTx/>
              <a:buNone/>
            </a:pPr>
            <a:r>
              <a:rPr lang="fa-IR" sz="1400" b="1" dirty="0">
                <a:solidFill>
                  <a:srgbClr val="BE2980"/>
                </a:solidFill>
                <a:latin typeface="Times New Roman" panose="02020603050405020304" pitchFamily="18" charset="0"/>
                <a:ea typeface="Times New Roman" panose="02020603050405020304" pitchFamily="18" charset="0"/>
                <a:cs typeface="Tahoma" panose="020B0604030504040204" pitchFamily="34" charset="0"/>
              </a:rPr>
              <a:t> </a:t>
            </a:r>
            <a:r>
              <a:rPr lang="fa-IR" sz="2600" dirty="0">
                <a:solidFill>
                  <a:srgbClr val="181717"/>
                </a:solidFill>
                <a:latin typeface="Century Gothic" panose="020B0502020202020204"/>
                <a:ea typeface="Times New Roman" panose="02020603050405020304" pitchFamily="18" charset="0"/>
                <a:cs typeface="B Nazanin" panose="00000400000000000000" pitchFamily="2" charset="-78"/>
              </a:rPr>
              <a:t>پایان هر روز و قبل از این که به خواب بروید، پنج دقیقه در یک مکان مشخص بنشینید .</a:t>
            </a:r>
            <a:endParaRPr lang="en-US" sz="2600" dirty="0">
              <a:solidFill>
                <a:srgbClr val="181717"/>
              </a:solidFill>
              <a:latin typeface="Century Gothic" panose="020B0502020202020204"/>
              <a:ea typeface="Times New Roman" panose="02020603050405020304" pitchFamily="18" charset="0"/>
              <a:cs typeface="B Nazanin" panose="00000400000000000000" pitchFamily="2" charset="-78"/>
            </a:endParaRPr>
          </a:p>
          <a:p>
            <a:pPr marL="141605" marR="33020" lvl="0" indent="-6350" defTabSz="457200">
              <a:lnSpc>
                <a:spcPct val="110000"/>
              </a:lnSpc>
              <a:spcBef>
                <a:spcPts val="0"/>
              </a:spcBef>
              <a:spcAft>
                <a:spcPts val="315"/>
              </a:spcAft>
              <a:buClrTx/>
              <a:buSzTx/>
              <a:buNone/>
            </a:pPr>
            <a:r>
              <a:rPr lang="fa-IR" sz="2600" dirty="0">
                <a:solidFill>
                  <a:srgbClr val="181717"/>
                </a:solidFill>
                <a:latin typeface="Century Gothic" panose="020B0502020202020204"/>
                <a:ea typeface="Times New Roman" panose="02020603050405020304" pitchFamily="18" charset="0"/>
                <a:cs typeface="B Nazanin" panose="00000400000000000000" pitchFamily="2" charset="-78"/>
              </a:rPr>
              <a:t>الف: تجارب امروز خود را مرور کنید و به پختگیهای حاصل از آن ها آ گاه شوید .</a:t>
            </a:r>
            <a:endParaRPr lang="en-US" sz="2600" dirty="0">
              <a:solidFill>
                <a:srgbClr val="181717"/>
              </a:solidFill>
              <a:latin typeface="Century Gothic" panose="020B0502020202020204"/>
              <a:ea typeface="Times New Roman" panose="02020603050405020304" pitchFamily="18" charset="0"/>
              <a:cs typeface="B Nazanin" panose="00000400000000000000" pitchFamily="2" charset="-78"/>
            </a:endParaRPr>
          </a:p>
          <a:p>
            <a:pPr marL="6985" marR="33020" lvl="0" indent="107950" defTabSz="457200">
              <a:lnSpc>
                <a:spcPct val="127000"/>
              </a:lnSpc>
              <a:spcBef>
                <a:spcPts val="0"/>
              </a:spcBef>
              <a:spcAft>
                <a:spcPts val="45"/>
              </a:spcAft>
              <a:buClrTx/>
              <a:buSzTx/>
              <a:buNone/>
            </a:pPr>
            <a:r>
              <a:rPr lang="fa-IR" sz="2600" dirty="0">
                <a:solidFill>
                  <a:srgbClr val="181717"/>
                </a:solidFill>
                <a:latin typeface="Century Gothic" panose="020B0502020202020204"/>
                <a:ea typeface="Times New Roman" panose="02020603050405020304" pitchFamily="18" charset="0"/>
                <a:cs typeface="B Nazanin" panose="00000400000000000000" pitchFamily="2" charset="-78"/>
              </a:rPr>
              <a:t>ب: تجارب کل گستره زندگی را مرور و به پختگیهای حاصل از آن ها آ گاه شوید. این تجارب چه قوام و پختگیهایی را در افکار و باورها، هیجانات و تمایلات رفتاری تان ایجاد کرده است؟ از این پختگی در کدام یک از چالشها و شرایط زندگی فردا  میتوانید استفاده کنید که اوضاع و شرایط جاری زندگی را بهتر مدیریت کنید؟</a:t>
            </a:r>
          </a:p>
          <a:p>
            <a:pPr marL="6985" marR="33020" lvl="0" indent="107950" defTabSz="457200">
              <a:lnSpc>
                <a:spcPct val="127000"/>
              </a:lnSpc>
              <a:spcBef>
                <a:spcPts val="0"/>
              </a:spcBef>
              <a:spcAft>
                <a:spcPts val="45"/>
              </a:spcAft>
              <a:buClrTx/>
              <a:buSzTx/>
              <a:buNone/>
            </a:pPr>
            <a:r>
              <a:rPr lang="fa-IR" sz="2600" dirty="0">
                <a:solidFill>
                  <a:srgbClr val="181717"/>
                </a:solidFill>
                <a:latin typeface="Century Gothic" panose="020B0502020202020204"/>
                <a:ea typeface="Times New Roman" panose="02020603050405020304" pitchFamily="18" charset="0"/>
                <a:cs typeface="B Nazanin" panose="00000400000000000000" pitchFamily="2" charset="-78"/>
              </a:rPr>
              <a:t> ناآ گاهی و بی توجهی به این  پختگیها، موجب بر باد رفتن سرما یه های زندگی و عمر </a:t>
            </a:r>
            <a:r>
              <a:rPr lang="fa-IR" sz="2600" dirty="0" smtClean="0">
                <a:solidFill>
                  <a:srgbClr val="181717"/>
                </a:solidFill>
                <a:latin typeface="Century Gothic" panose="020B0502020202020204"/>
                <a:ea typeface="Times New Roman" panose="02020603050405020304" pitchFamily="18" charset="0"/>
                <a:cs typeface="B Nazanin" panose="00000400000000000000" pitchFamily="2" charset="-78"/>
              </a:rPr>
              <a:t>، به </a:t>
            </a:r>
            <a:r>
              <a:rPr lang="fa-IR" sz="2600" dirty="0">
                <a:solidFill>
                  <a:srgbClr val="181717"/>
                </a:solidFill>
                <a:latin typeface="Century Gothic" panose="020B0502020202020204"/>
                <a:ea typeface="Times New Roman" panose="02020603050405020304" pitchFamily="18" charset="0"/>
                <a:cs typeface="B Nazanin" panose="00000400000000000000" pitchFamily="2" charset="-78"/>
              </a:rPr>
              <a:t>ویژه در ارتقای کیفیت شرایط فعلی زند گیمان  میشود .</a:t>
            </a:r>
            <a:endParaRPr lang="en-US" sz="2600" dirty="0">
              <a:solidFill>
                <a:srgbClr val="181717"/>
              </a:solidFill>
              <a:latin typeface="Century Gothic" panose="020B0502020202020204"/>
              <a:ea typeface="Times New Roman" panose="02020603050405020304" pitchFamily="18" charset="0"/>
              <a:cs typeface="B Nazanin" panose="00000400000000000000" pitchFamily="2" charset="-78"/>
            </a:endParaRPr>
          </a:p>
          <a:p>
            <a:pPr marL="33020" marR="33020" lvl="0" indent="-6350" defTabSz="457200">
              <a:lnSpc>
                <a:spcPct val="110000"/>
              </a:lnSpc>
              <a:spcBef>
                <a:spcPts val="0"/>
              </a:spcBef>
              <a:spcAft>
                <a:spcPts val="1445"/>
              </a:spcAft>
              <a:buClrTx/>
              <a:buSzTx/>
              <a:buNone/>
            </a:pPr>
            <a:r>
              <a:rPr lang="fa-IR" sz="2600" dirty="0">
                <a:solidFill>
                  <a:srgbClr val="181717"/>
                </a:solidFill>
                <a:latin typeface="Century Gothic" panose="020B0502020202020204"/>
                <a:ea typeface="Times New Roman" panose="02020603050405020304" pitchFamily="18" charset="0"/>
                <a:cs typeface="B Nazanin" panose="00000400000000000000" pitchFamily="2" charset="-78"/>
              </a:rPr>
              <a:t>مشاهده و توجه به آن ها نیز منجر به تقویت و گسترد ه شدن اثربخشی آن ها در بهبود کیفیت زندگی ما خواهد شد.</a:t>
            </a:r>
            <a:endParaRPr lang="en-US" sz="2600" dirty="0">
              <a:solidFill>
                <a:srgbClr val="181717"/>
              </a:solidFill>
              <a:latin typeface="Century Gothic" panose="020B0502020202020204"/>
              <a:ea typeface="Times New Roman" panose="02020603050405020304" pitchFamily="18" charset="0"/>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96</a:t>
            </a:fld>
            <a:endParaRPr lang="fa-IR">
              <a:solidFill>
                <a:prstClr val="black"/>
              </a:solidFill>
            </a:endParaRPr>
          </a:p>
        </p:txBody>
      </p:sp>
      <p:sp>
        <p:nvSpPr>
          <p:cNvPr id="6" name="Title 5"/>
          <p:cNvSpPr>
            <a:spLocks noGrp="1"/>
          </p:cNvSpPr>
          <p:nvPr>
            <p:ph type="title"/>
          </p:nvPr>
        </p:nvSpPr>
        <p:spPr>
          <a:xfrm>
            <a:off x="600552" y="1080675"/>
            <a:ext cx="8723976" cy="548125"/>
          </a:xfrm>
        </p:spPr>
        <p:txBody>
          <a:bodyPr>
            <a:normAutofit fontScale="90000"/>
          </a:bodyPr>
          <a:lstStyle/>
          <a:p>
            <a:r>
              <a:rPr lang="fa-IR" sz="4600"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تمرین روزانه نظاره پختگی (آ گاهی به فرآیند گسترش و عمق گنجهای درونی در تجارب </a:t>
            </a:r>
            <a: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
            </a:r>
            <a:b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br>
            <a: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t/>
            </a:r>
            <a:br>
              <a:rPr lang="fa-IR" dirty="0">
                <a:solidFill>
                  <a:srgbClr val="BE2980"/>
                </a:solidFill>
                <a:effectLst/>
                <a:latin typeface="Times New Roman" panose="02020603050405020304" pitchFamily="18" charset="0"/>
                <a:ea typeface="Times New Roman" panose="02020603050405020304" pitchFamily="18" charset="0"/>
                <a:cs typeface="B Titr" panose="00000700000000000000" pitchFamily="2" charset="-78"/>
              </a:rPr>
            </a:br>
            <a:endParaRPr lang="en-US" dirty="0"/>
          </a:p>
        </p:txBody>
      </p:sp>
    </p:spTree>
    <p:extLst>
      <p:ext uri="{BB962C8B-B14F-4D97-AF65-F5344CB8AC3E}">
        <p14:creationId xmlns:p14="http://schemas.microsoft.com/office/powerpoint/2010/main" val="1951340722"/>
      </p:ext>
    </p:extLst>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dirty="0" smtClean="0">
                <a:solidFill>
                  <a:srgbClr val="FF0000"/>
                </a:solidFill>
                <a:cs typeface="B Nazanin" panose="00000400000000000000" pitchFamily="2" charset="-78"/>
              </a:rPr>
              <a:t>الف</a:t>
            </a:r>
            <a:r>
              <a:rPr lang="fa-IR" dirty="0" smtClean="0">
                <a:cs typeface="B Nazanin" panose="00000400000000000000" pitchFamily="2" charset="-78"/>
              </a:rPr>
              <a:t>- تخلیه هیجان های منفی مرتبط</a:t>
            </a:r>
          </a:p>
          <a:p>
            <a:r>
              <a:rPr lang="fa-IR" dirty="0" smtClean="0">
                <a:solidFill>
                  <a:srgbClr val="FF0000"/>
                </a:solidFill>
                <a:cs typeface="B Nazanin" panose="00000400000000000000" pitchFamily="2" charset="-78"/>
              </a:rPr>
              <a:t>ب</a:t>
            </a:r>
            <a:r>
              <a:rPr lang="fa-IR" dirty="0" smtClean="0">
                <a:cs typeface="B Nazanin" panose="00000400000000000000" pitchFamily="2" charset="-78"/>
              </a:rPr>
              <a:t>- تعهد به سلامت ،تداوم،گسترش،رشدوحمایت میراث به جا مانده</a:t>
            </a:r>
          </a:p>
          <a:p>
            <a:pPr marL="109728" indent="0">
              <a:buNone/>
            </a:pPr>
            <a:r>
              <a:rPr lang="fa-IR" dirty="0" smtClean="0">
                <a:cs typeface="B Nazanin" panose="00000400000000000000" pitchFamily="2" charset="-78"/>
              </a:rPr>
              <a:t>ما با افراد وچیزهایی که از دست دادیم ،مشترکاتی داشته ایم .پایبندی به این امور مشترک ،یکی از گامهای مهم سوگواری است برای مثال : فقدان همسر-فقدان فرزند-فقدان والدین-فقدانهای مادی ومالی-بازنشستگی</a:t>
            </a:r>
          </a:p>
          <a:p>
            <a:pPr marL="109728" indent="0">
              <a:buNone/>
            </a:pPr>
            <a:r>
              <a:rPr lang="fa-IR" dirty="0" smtClean="0">
                <a:solidFill>
                  <a:srgbClr val="FF0000"/>
                </a:solidFill>
                <a:cs typeface="B Nazanin" panose="00000400000000000000" pitchFamily="2" charset="-78"/>
              </a:rPr>
              <a:t>ج-</a:t>
            </a:r>
            <a:r>
              <a:rPr lang="fa-IR" dirty="0" smtClean="0">
                <a:cs typeface="B Nazanin" panose="00000400000000000000" pitchFamily="2" charset="-78"/>
              </a:rPr>
              <a:t> کسب مهارت وتخصصی عمیق تر یا جدید</a:t>
            </a:r>
            <a:endParaRPr lang="en-US" dirty="0">
              <a:cs typeface="B Nazanin" panose="000004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97</a:t>
            </a:fld>
            <a:endParaRPr lang="fa-IR">
              <a:solidFill>
                <a:prstClr val="black"/>
              </a:solidFill>
            </a:endParaRPr>
          </a:p>
        </p:txBody>
      </p:sp>
      <p:sp>
        <p:nvSpPr>
          <p:cNvPr id="6" name="Title 5"/>
          <p:cNvSpPr>
            <a:spLocks noGrp="1"/>
          </p:cNvSpPr>
          <p:nvPr>
            <p:ph type="title"/>
          </p:nvPr>
        </p:nvSpPr>
        <p:spPr/>
        <p:txBody>
          <a:bodyPr/>
          <a:lstStyle/>
          <a:p>
            <a:pPr algn="ctr"/>
            <a:r>
              <a:rPr lang="fa-IR" dirty="0" smtClean="0">
                <a:cs typeface="B Titr" panose="00000700000000000000" pitchFamily="2" charset="-78"/>
              </a:rPr>
              <a:t>اصل سوگواری کردن در مقابل فقدان ها</a:t>
            </a:r>
            <a:endParaRPr lang="en-US" dirty="0">
              <a:cs typeface="B Titr" panose="00000700000000000000" pitchFamily="2" charset="-78"/>
            </a:endParaRPr>
          </a:p>
        </p:txBody>
      </p:sp>
    </p:spTree>
    <p:extLst>
      <p:ext uri="{BB962C8B-B14F-4D97-AF65-F5344CB8AC3E}">
        <p14:creationId xmlns:p14="http://schemas.microsoft.com/office/powerpoint/2010/main" val="134889796"/>
      </p:ext>
    </p:extLst>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4DF0C649-4562-4287-B9F0-3D49B3EC08BE}" type="slidenum">
              <a:rPr lang="en-US" altLang="en-US">
                <a:solidFill>
                  <a:prstClr val="black"/>
                </a:solidFill>
              </a:rPr>
              <a:pPr>
                <a:defRPr/>
              </a:pPr>
              <a:t>98</a:t>
            </a:fld>
            <a:endParaRPr lang="en-US" altLang="en-US">
              <a:solidFill>
                <a:prstClr val="black"/>
              </a:solidFill>
            </a:endParaRPr>
          </a:p>
        </p:txBody>
      </p:sp>
      <p:sp>
        <p:nvSpPr>
          <p:cNvPr id="78851" name="Rectangle 2"/>
          <p:cNvSpPr>
            <a:spLocks noGrp="1" noChangeArrowheads="1"/>
          </p:cNvSpPr>
          <p:nvPr>
            <p:ph type="title"/>
          </p:nvPr>
        </p:nvSpPr>
        <p:spPr/>
        <p:txBody>
          <a:bodyPr/>
          <a:lstStyle/>
          <a:p>
            <a:pPr eaLnBrk="1" hangingPunct="1"/>
            <a:endParaRPr lang="en-US" dirty="0"/>
          </a:p>
        </p:txBody>
      </p:sp>
      <p:sp>
        <p:nvSpPr>
          <p:cNvPr id="78852" name="Rectangle 3"/>
          <p:cNvSpPr>
            <a:spLocks noGrp="1" noChangeArrowheads="1"/>
          </p:cNvSpPr>
          <p:nvPr>
            <p:ph type="body" idx="1"/>
          </p:nvPr>
        </p:nvSpPr>
        <p:spPr/>
        <p:txBody>
          <a:bodyPr/>
          <a:lstStyle/>
          <a:p>
            <a:pPr eaLnBrk="1" hangingPunct="1"/>
            <a:endParaRPr lang="en-US" dirty="0"/>
          </a:p>
        </p:txBody>
      </p:sp>
      <p:sp>
        <p:nvSpPr>
          <p:cNvPr id="54277" name="Text Box 5"/>
          <p:cNvSpPr txBox="1">
            <a:spLocks noChangeArrowheads="1"/>
          </p:cNvSpPr>
          <p:nvPr/>
        </p:nvSpPr>
        <p:spPr bwMode="auto">
          <a:xfrm>
            <a:off x="0" y="1285860"/>
            <a:ext cx="5364163" cy="2524410"/>
          </a:xfrm>
          <a:prstGeom prst="rect">
            <a:avLst/>
          </a:prstGeom>
          <a:noFill/>
          <a:ln w="9525" algn="ctr">
            <a:noFill/>
            <a:miter lim="800000"/>
            <a:headEnd/>
            <a:tailEnd/>
          </a:ln>
          <a:effectLst/>
        </p:spPr>
        <p:txBody>
          <a:bodyPr lIns="92075" tIns="46038" rIns="92075" bIns="46038">
            <a:spAutoFit/>
          </a:bodyPr>
          <a:lstStyle/>
          <a:p>
            <a:pPr algn="ctr">
              <a:spcBef>
                <a:spcPct val="50000"/>
              </a:spcBef>
              <a:defRPr/>
            </a:pPr>
            <a:r>
              <a:rPr lang="fa-IR" sz="15800" dirty="0">
                <a:solidFill>
                  <a:srgbClr val="FF0066"/>
                </a:solidFill>
                <a:effectLst>
                  <a:outerShdw blurRad="38100" dist="38100" dir="2700000" algn="tl">
                    <a:srgbClr val="C0C0C0"/>
                  </a:outerShdw>
                </a:effectLst>
                <a:latin typeface="IranNastaliq" pitchFamily="18" charset="0"/>
                <a:cs typeface="IranNastaliq" pitchFamily="18" charset="0"/>
              </a:rPr>
              <a:t>در پناه حق</a:t>
            </a:r>
            <a:endParaRPr lang="en-US" sz="15800" dirty="0">
              <a:solidFill>
                <a:srgbClr val="FF0066"/>
              </a:solidFill>
              <a:effectLst>
                <a:outerShdw blurRad="38100" dist="38100" dir="2700000" algn="tl">
                  <a:srgbClr val="C0C0C0"/>
                </a:outerShdw>
              </a:effectLst>
              <a:latin typeface="IranNastaliq" pitchFamily="18" charset="0"/>
              <a:cs typeface="IranNastaliq" pitchFamily="18" charset="0"/>
            </a:endParaRPr>
          </a:p>
        </p:txBody>
      </p:sp>
      <p:sp>
        <p:nvSpPr>
          <p:cNvPr id="10" name="Date Placeholder 9"/>
          <p:cNvSpPr>
            <a:spLocks noGrp="1"/>
          </p:cNvSpPr>
          <p:nvPr>
            <p:ph type="dt" sz="half" idx="10"/>
          </p:nvPr>
        </p:nvSpPr>
        <p:spPr/>
        <p:txBody>
          <a:bodyPr/>
          <a:lstStyle/>
          <a:p>
            <a:fld id="{EA96E98C-032C-4E8D-A57B-3DDCA33FABD4}" type="datetime1">
              <a:rPr lang="en-US" smtClean="0">
                <a:solidFill>
                  <a:prstClr val="black"/>
                </a:solidFill>
              </a:rPr>
              <a:pPr/>
              <a:t>10/16/2023</a:t>
            </a:fld>
            <a:endParaRPr lang="fa-IR">
              <a:solidFill>
                <a:prstClr val="black"/>
              </a:solidFill>
            </a:endParaRPr>
          </a:p>
        </p:txBody>
      </p:sp>
      <p:sp>
        <p:nvSpPr>
          <p:cNvPr id="11" name="Footer Placeholder 10"/>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pic>
        <p:nvPicPr>
          <p:cNvPr id="9" name="Picture 8" descr="http://abzums.ac.ir/Portal/Picture/ShowPicture.aspx?ID=06cbffe7-5f22-41e7-aa57-950b3d26cae7"/>
          <p:cNvPicPr/>
          <p:nvPr/>
        </p:nvPicPr>
        <p:blipFill>
          <a:blip r:embed="rId2"/>
          <a:srcRect/>
          <a:stretch>
            <a:fillRect/>
          </a:stretch>
        </p:blipFill>
        <p:spPr bwMode="auto">
          <a:xfrm>
            <a:off x="22354" y="0"/>
            <a:ext cx="9144000" cy="6858000"/>
          </a:xfrm>
          <a:prstGeom prst="rect">
            <a:avLst/>
          </a:prstGeom>
          <a:noFill/>
          <a:ln w="9525">
            <a:noFill/>
            <a:miter lim="800000"/>
            <a:headEnd/>
            <a:tailEnd/>
          </a:ln>
        </p:spPr>
      </p:pic>
      <p:sp>
        <p:nvSpPr>
          <p:cNvPr id="12" name="Rectangle 11"/>
          <p:cNvSpPr/>
          <p:nvPr/>
        </p:nvSpPr>
        <p:spPr>
          <a:xfrm>
            <a:off x="-1730" y="4872150"/>
            <a:ext cx="4765670" cy="1446550"/>
          </a:xfrm>
          <a:prstGeom prst="rect">
            <a:avLst/>
          </a:prstGeom>
        </p:spPr>
        <p:txBody>
          <a:bodyPr wrap="square">
            <a:spAutoFit/>
          </a:bodyPr>
          <a:lstStyle/>
          <a:p>
            <a:pPr algn="ctr"/>
            <a:r>
              <a:rPr lang="fa-IR" sz="8800" dirty="0">
                <a:solidFill>
                  <a:srgbClr val="002060"/>
                </a:solidFill>
                <a:latin typeface="IranNastaliq" pitchFamily="18" charset="0"/>
                <a:cs typeface="IranNastaliq" pitchFamily="18" charset="0"/>
              </a:rPr>
              <a:t>شاد و سالم باشید</a:t>
            </a:r>
          </a:p>
        </p:txBody>
      </p:sp>
    </p:spTree>
    <p:extLst>
      <p:ext uri="{BB962C8B-B14F-4D97-AF65-F5344CB8AC3E}">
        <p14:creationId xmlns:p14="http://schemas.microsoft.com/office/powerpoint/2010/main" val="3300817646"/>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7">
                                            <p:txEl>
                                              <p:pRg st="0" end="0"/>
                                            </p:txEl>
                                          </p:spTgt>
                                        </p:tgtEl>
                                        <p:attrNameLst>
                                          <p:attrName>style.visibility</p:attrName>
                                        </p:attrNameLst>
                                      </p:cBhvr>
                                      <p:to>
                                        <p:strVal val="visible"/>
                                      </p:to>
                                    </p:set>
                                    <p:anim calcmode="lin" valueType="num">
                                      <p:cBhvr additive="base">
                                        <p:cTn id="7" dur="500" fill="hold"/>
                                        <p:tgtEl>
                                          <p:spTgt spid="5427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build="allAtOnce"/>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1_Concourse">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3_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2_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4_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6.xml><?xml version="1.0" encoding="utf-8"?>
<a:theme xmlns:a="http://schemas.openxmlformats.org/drawingml/2006/main" name="13_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7194</TotalTime>
  <Words>10230</Words>
  <Application>Microsoft Office PowerPoint</Application>
  <PresentationFormat>On-screen Show (4:3)</PresentationFormat>
  <Paragraphs>722</Paragraphs>
  <Slides>98</Slides>
  <Notes>0</Notes>
  <HiddenSlides>0</HiddenSlides>
  <MMClips>0</MMClips>
  <ScaleCrop>false</ScaleCrop>
  <HeadingPairs>
    <vt:vector size="6" baseType="variant">
      <vt:variant>
        <vt:lpstr>Fonts Used</vt:lpstr>
      </vt:variant>
      <vt:variant>
        <vt:i4>14</vt:i4>
      </vt:variant>
      <vt:variant>
        <vt:lpstr>Theme</vt:lpstr>
      </vt:variant>
      <vt:variant>
        <vt:i4>6</vt:i4>
      </vt:variant>
      <vt:variant>
        <vt:lpstr>Slide Titles</vt:lpstr>
      </vt:variant>
      <vt:variant>
        <vt:i4>98</vt:i4>
      </vt:variant>
    </vt:vector>
  </HeadingPairs>
  <TitlesOfParts>
    <vt:vector size="118" baseType="lpstr">
      <vt:lpstr>Arial</vt:lpstr>
      <vt:lpstr>B Nazanin</vt:lpstr>
      <vt:lpstr>B Titr</vt:lpstr>
      <vt:lpstr>B Yagut</vt:lpstr>
      <vt:lpstr>Calibri</vt:lpstr>
      <vt:lpstr>Century Gothic</vt:lpstr>
      <vt:lpstr>IranNastaliq</vt:lpstr>
      <vt:lpstr>Lucida Sans Unicode</vt:lpstr>
      <vt:lpstr>Tahoma</vt:lpstr>
      <vt:lpstr>Times New Roman</vt:lpstr>
      <vt:lpstr>Verdana</vt:lpstr>
      <vt:lpstr>Wingdings</vt:lpstr>
      <vt:lpstr>Wingdings 2</vt:lpstr>
      <vt:lpstr>Wingdings 3</vt:lpstr>
      <vt:lpstr>Concourse</vt:lpstr>
      <vt:lpstr>1_Concourse</vt:lpstr>
      <vt:lpstr>3_Concourse</vt:lpstr>
      <vt:lpstr>2_Concourse</vt:lpstr>
      <vt:lpstr>4_Concourse</vt:lpstr>
      <vt:lpstr>13_Concourse</vt:lpstr>
      <vt:lpstr>PowerPoint Presentation</vt:lpstr>
      <vt:lpstr>PowerPoint Presentation</vt:lpstr>
      <vt:lpstr>فصل اول </vt:lpstr>
      <vt:lpstr>مهارت های زندگی :</vt:lpstr>
      <vt:lpstr>فشار روانی( استرس) چیست؟ </vt:lpstr>
      <vt:lpstr>اثرات مخرب فشار روانی( استرس) :</vt:lpstr>
      <vt:lpstr>نحوه مقابله با فشار روانی: </vt:lpstr>
      <vt:lpstr>روشهای درست مقابله با فشار روانی</vt:lpstr>
      <vt:lpstr>روشهای نادرست مقابله با فشار روانی</vt:lpstr>
      <vt:lpstr>شیوه صحیح مقابله با فشار روانی </vt:lpstr>
      <vt:lpstr>قدم اول- پذیرش فشار روانی</vt:lpstr>
      <vt:lpstr>قدم دوم- شناخت علائم و نشانه های فشار روانی</vt:lpstr>
      <vt:lpstr>قدم سوم- کاهش تنش و اضطراب</vt:lpstr>
      <vt:lpstr>قدم سوم- کاهش تنش و اضطراب آرمیدگی </vt:lpstr>
      <vt:lpstr>قدم سوم- کاهش تنش و اضطراب</vt:lpstr>
      <vt:lpstr>قدم سوم- کاهش تنش و اضطراب</vt:lpstr>
      <vt:lpstr>قدم سوم- کاهش تنش و اضطراب</vt:lpstr>
      <vt:lpstr>قدم سوم- کاهش تنش و اضطراب</vt:lpstr>
      <vt:lpstr>قدم سوم- کاهش تنش و اضطراب</vt:lpstr>
      <vt:lpstr>قدم سوم- کاهش تنش و اضطراب</vt:lpstr>
      <vt:lpstr>قدم چهارم- حل مسئله</vt:lpstr>
      <vt:lpstr>مهارت مقابله با خشم</vt:lpstr>
      <vt:lpstr> تفاوت عصبانیت با پرخاشگری </vt:lpstr>
      <vt:lpstr>سبک های مختلف ابراز خشم</vt:lpstr>
      <vt:lpstr>PowerPoint Presentation</vt:lpstr>
      <vt:lpstr>PowerPoint Presentation</vt:lpstr>
      <vt:lpstr>مهارت مدیریت خشم</vt:lpstr>
      <vt:lpstr>گام اول- نشانه های عصبانیت را بشناسید</vt:lpstr>
      <vt:lpstr>گام دوم- علل و عوامل عصبانیت خود را بشناسید</vt:lpstr>
      <vt:lpstr>مهم ترین عواملی که موجب عصبانیت می شوند، عبارتند از:</vt:lpstr>
      <vt:lpstr>گام سوم- عصبانیت خود را کنترل کنید.</vt:lpstr>
      <vt:lpstr>PowerPoint Presentation</vt:lpstr>
      <vt:lpstr>را ههای مختلف آرام کردن ذهن و بدن</vt:lpstr>
      <vt:lpstr>PowerPoint Presentation</vt:lpstr>
      <vt:lpstr>PowerPoint Presentation</vt:lpstr>
      <vt:lpstr>PowerPoint Presentation</vt:lpstr>
      <vt:lpstr>PowerPoint Presentation</vt:lpstr>
      <vt:lpstr> گام چهارم - عصبانیت خود را ابراز کنید </vt:lpstr>
      <vt:lpstr>PowerPoint Presentation</vt:lpstr>
      <vt:lpstr>مهار تهای اجتماعی</vt:lpstr>
      <vt:lpstr>PowerPoint Presentation</vt:lpstr>
      <vt:lpstr>PowerPoint Presentation</vt:lpstr>
      <vt:lpstr>را ههای ایجاد روابط جدید با دیگران</vt:lpstr>
      <vt:lpstr>PowerPoint Presentation</vt:lpstr>
      <vt:lpstr>مهارت ارتباط اثربخش</vt:lpstr>
      <vt:lpstr>چطور درست صحبت کنیم؟</vt:lpstr>
      <vt:lpstr>ویژگی ها و قواعد خوب صحبت کردن عبارتند از:</vt:lpstr>
      <vt:lpstr>PowerPoint Presentation</vt:lpstr>
      <vt:lpstr>PowerPoint Presentation</vt:lpstr>
      <vt:lpstr>PowerPoint Presentation</vt:lpstr>
      <vt:lpstr>مهارت ارتباط اثربخش:</vt:lpstr>
      <vt:lpstr>مهارت ارتباط اثربخش:</vt:lpstr>
      <vt:lpstr>مهارت ارتباط اثربخش:</vt:lpstr>
      <vt:lpstr>ب- مهارت ایجاد روابط جدید :</vt:lpstr>
      <vt:lpstr>PowerPoint Presentation</vt:lpstr>
      <vt:lpstr>PowerPoint Presentation</vt:lpstr>
      <vt:lpstr>PowerPoint Presentation</vt:lpstr>
      <vt:lpstr>PowerPoint Presentation</vt:lpstr>
      <vt:lpstr>PowerPoint Presentation</vt:lpstr>
      <vt:lpstr>PowerPoint Presentation</vt:lpstr>
      <vt:lpstr>فصل دوم</vt:lpstr>
      <vt:lpstr>شادکامی و نحوه تجربه آن در سالمندان :</vt:lpstr>
      <vt:lpstr>PowerPoint Presentation</vt:lpstr>
      <vt:lpstr>کشف و تشخیص ارزش ها</vt:lpstr>
      <vt:lpstr>انواع رفتار</vt:lpstr>
      <vt:lpstr>PowerPoint Presentation</vt:lpstr>
      <vt:lpstr>شادکامی (درونی) در مقابل لذت (بیرونی) </vt:lpstr>
      <vt:lpstr>اصول رسیدن به شادکامی </vt:lpstr>
      <vt:lpstr>PowerPoint Presentation</vt:lpstr>
      <vt:lpstr>PowerPoint Presentation</vt:lpstr>
      <vt:lpstr>PowerPoint Presentation</vt:lpstr>
      <vt:lpstr>PowerPoint Presentation</vt:lpstr>
      <vt:lpstr>PowerPoint Presentation</vt:lpstr>
      <vt:lpstr>PowerPoint Presentation</vt:lpstr>
      <vt:lpstr>اصل تعادل خویشتن دیگری</vt:lpstr>
      <vt:lpstr>اصل تعادل خویشتن دیگری</vt:lpstr>
      <vt:lpstr>اصل مراقبت از کانون توجه</vt:lpstr>
      <vt:lpstr>اصل دارایی-توانمندی</vt:lpstr>
      <vt:lpstr>اصل دارایی-توانمندی</vt:lpstr>
      <vt:lpstr>اصل دارایی-توانمندی</vt:lpstr>
      <vt:lpstr>اصل «علیه خودتان چاقو نکشید!»</vt:lpstr>
      <vt:lpstr> اصل «برای خودتان حق نفس کشیدن قائل باشید! » </vt:lpstr>
      <vt:lpstr>اصل «برای خودتان حق نفس کشیدن قائل باشید! »</vt:lpstr>
      <vt:lpstr>اصل پذیرش همه شرایط و جوانب زندگی</vt:lpstr>
      <vt:lpstr>اصل پذیرش همه شرایط و جوانب زندگی</vt:lpstr>
      <vt:lpstr>اصل پذیرش همه شرایط و جوانب زندگی</vt:lpstr>
      <vt:lpstr>اصل پذیرش همه شرایط و جوانب زندگی</vt:lpstr>
      <vt:lpstr>اصل پذیرش مالکیت و مسئولیت هیجانات منفی خود</vt:lpstr>
      <vt:lpstr>اصل تعادل بایدها- خواسته ها </vt:lpstr>
      <vt:lpstr>اصل غنای درون (فرصتی برای احیای خویشتن)</vt:lpstr>
      <vt:lpstr>اصل درون (فرصتی برای احیای خویشتن)</vt:lpstr>
      <vt:lpstr>اصل غنای زمان</vt:lpstr>
      <vt:lpstr>اصل غنای زمان</vt:lpstr>
      <vt:lpstr>اصل غنای زمان</vt:lpstr>
      <vt:lpstr>اصل رشد و پختگی</vt:lpstr>
      <vt:lpstr>تمرین روزانه نظاره پختگی (آ گاهی به فرآیند گسترش و عمق گنجهای درونی در تجارب   </vt:lpstr>
      <vt:lpstr>اصل سوگواری کردن در مقابل فقدان ها</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SAMSUNG</dc:creator>
  <cp:lastModifiedBy>A.R.I</cp:lastModifiedBy>
  <cp:revision>609</cp:revision>
  <dcterms:created xsi:type="dcterms:W3CDTF">2014-03-11T17:51:46Z</dcterms:created>
  <dcterms:modified xsi:type="dcterms:W3CDTF">2023-10-16T07:10:47Z</dcterms:modified>
</cp:coreProperties>
</file>