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 id="2147483756" r:id="rId2"/>
    <p:sldMasterId id="2147483768" r:id="rId3"/>
    <p:sldMasterId id="2147483780" r:id="rId4"/>
    <p:sldMasterId id="2147483792" r:id="rId5"/>
    <p:sldMasterId id="2147483804" r:id="rId6"/>
    <p:sldMasterId id="2147483816" r:id="rId7"/>
    <p:sldMasterId id="2147483852" r:id="rId8"/>
  </p:sldMasterIdLst>
  <p:notesMasterIdLst>
    <p:notesMasterId r:id="rId154"/>
  </p:notesMasterIdLst>
  <p:sldIdLst>
    <p:sldId id="261" r:id="rId9"/>
    <p:sldId id="376" r:id="rId10"/>
    <p:sldId id="536" r:id="rId11"/>
    <p:sldId id="537" r:id="rId12"/>
    <p:sldId id="538" r:id="rId13"/>
    <p:sldId id="539" r:id="rId14"/>
    <p:sldId id="540" r:id="rId15"/>
    <p:sldId id="541" r:id="rId16"/>
    <p:sldId id="542" r:id="rId17"/>
    <p:sldId id="543" r:id="rId18"/>
    <p:sldId id="544" r:id="rId19"/>
    <p:sldId id="545" r:id="rId20"/>
    <p:sldId id="546" r:id="rId21"/>
    <p:sldId id="547" r:id="rId22"/>
    <p:sldId id="549" r:id="rId23"/>
    <p:sldId id="550" r:id="rId24"/>
    <p:sldId id="551" r:id="rId25"/>
    <p:sldId id="552" r:id="rId26"/>
    <p:sldId id="553" r:id="rId27"/>
    <p:sldId id="554" r:id="rId28"/>
    <p:sldId id="555" r:id="rId29"/>
    <p:sldId id="556" r:id="rId30"/>
    <p:sldId id="557" r:id="rId31"/>
    <p:sldId id="558" r:id="rId32"/>
    <p:sldId id="559" r:id="rId33"/>
    <p:sldId id="560" r:id="rId34"/>
    <p:sldId id="561" r:id="rId35"/>
    <p:sldId id="562" r:id="rId36"/>
    <p:sldId id="563" r:id="rId37"/>
    <p:sldId id="564" r:id="rId38"/>
    <p:sldId id="565" r:id="rId39"/>
    <p:sldId id="566" r:id="rId40"/>
    <p:sldId id="567" r:id="rId41"/>
    <p:sldId id="568" r:id="rId42"/>
    <p:sldId id="569" r:id="rId43"/>
    <p:sldId id="570" r:id="rId44"/>
    <p:sldId id="571" r:id="rId45"/>
    <p:sldId id="572" r:id="rId46"/>
    <p:sldId id="573" r:id="rId47"/>
    <p:sldId id="574" r:id="rId48"/>
    <p:sldId id="575" r:id="rId49"/>
    <p:sldId id="576" r:id="rId50"/>
    <p:sldId id="577" r:id="rId51"/>
    <p:sldId id="578" r:id="rId52"/>
    <p:sldId id="579" r:id="rId53"/>
    <p:sldId id="580" r:id="rId54"/>
    <p:sldId id="581" r:id="rId55"/>
    <p:sldId id="582" r:id="rId56"/>
    <p:sldId id="583" r:id="rId57"/>
    <p:sldId id="584" r:id="rId58"/>
    <p:sldId id="585" r:id="rId59"/>
    <p:sldId id="586" r:id="rId60"/>
    <p:sldId id="587" r:id="rId61"/>
    <p:sldId id="588" r:id="rId62"/>
    <p:sldId id="589" r:id="rId63"/>
    <p:sldId id="590" r:id="rId64"/>
    <p:sldId id="591" r:id="rId65"/>
    <p:sldId id="592" r:id="rId66"/>
    <p:sldId id="593" r:id="rId67"/>
    <p:sldId id="594" r:id="rId68"/>
    <p:sldId id="595" r:id="rId69"/>
    <p:sldId id="596" r:id="rId70"/>
    <p:sldId id="597" r:id="rId71"/>
    <p:sldId id="598" r:id="rId72"/>
    <p:sldId id="599" r:id="rId73"/>
    <p:sldId id="600" r:id="rId74"/>
    <p:sldId id="601" r:id="rId75"/>
    <p:sldId id="602" r:id="rId76"/>
    <p:sldId id="605" r:id="rId77"/>
    <p:sldId id="606" r:id="rId78"/>
    <p:sldId id="607" r:id="rId79"/>
    <p:sldId id="608" r:id="rId80"/>
    <p:sldId id="609" r:id="rId81"/>
    <p:sldId id="610" r:id="rId82"/>
    <p:sldId id="611" r:id="rId83"/>
    <p:sldId id="612" r:id="rId84"/>
    <p:sldId id="613" r:id="rId85"/>
    <p:sldId id="614" r:id="rId86"/>
    <p:sldId id="615" r:id="rId87"/>
    <p:sldId id="616" r:id="rId88"/>
    <p:sldId id="617" r:id="rId89"/>
    <p:sldId id="618" r:id="rId90"/>
    <p:sldId id="619" r:id="rId91"/>
    <p:sldId id="620" r:id="rId92"/>
    <p:sldId id="621" r:id="rId93"/>
    <p:sldId id="622" r:id="rId94"/>
    <p:sldId id="623" r:id="rId95"/>
    <p:sldId id="624" r:id="rId96"/>
    <p:sldId id="625" r:id="rId97"/>
    <p:sldId id="626" r:id="rId98"/>
    <p:sldId id="627" r:id="rId99"/>
    <p:sldId id="628" r:id="rId100"/>
    <p:sldId id="629" r:id="rId101"/>
    <p:sldId id="630" r:id="rId102"/>
    <p:sldId id="631" r:id="rId103"/>
    <p:sldId id="632" r:id="rId104"/>
    <p:sldId id="633" r:id="rId105"/>
    <p:sldId id="634" r:id="rId106"/>
    <p:sldId id="635" r:id="rId107"/>
    <p:sldId id="636" r:id="rId108"/>
    <p:sldId id="637" r:id="rId109"/>
    <p:sldId id="638" r:id="rId110"/>
    <p:sldId id="639" r:id="rId111"/>
    <p:sldId id="640" r:id="rId112"/>
    <p:sldId id="644" r:id="rId113"/>
    <p:sldId id="645" r:id="rId114"/>
    <p:sldId id="813" r:id="rId115"/>
    <p:sldId id="673" r:id="rId116"/>
    <p:sldId id="674" r:id="rId117"/>
    <p:sldId id="675" r:id="rId118"/>
    <p:sldId id="676" r:id="rId119"/>
    <p:sldId id="677" r:id="rId120"/>
    <p:sldId id="678" r:id="rId121"/>
    <p:sldId id="679" r:id="rId122"/>
    <p:sldId id="680" r:id="rId123"/>
    <p:sldId id="681" r:id="rId124"/>
    <p:sldId id="682" r:id="rId125"/>
    <p:sldId id="683" r:id="rId126"/>
    <p:sldId id="684" r:id="rId127"/>
    <p:sldId id="685" r:id="rId128"/>
    <p:sldId id="690" r:id="rId129"/>
    <p:sldId id="691" r:id="rId130"/>
    <p:sldId id="692" r:id="rId131"/>
    <p:sldId id="693" r:id="rId132"/>
    <p:sldId id="694" r:id="rId133"/>
    <p:sldId id="695" r:id="rId134"/>
    <p:sldId id="696" r:id="rId135"/>
    <p:sldId id="697" r:id="rId136"/>
    <p:sldId id="698" r:id="rId137"/>
    <p:sldId id="699" r:id="rId138"/>
    <p:sldId id="700" r:id="rId139"/>
    <p:sldId id="701" r:id="rId140"/>
    <p:sldId id="702" r:id="rId141"/>
    <p:sldId id="703" r:id="rId142"/>
    <p:sldId id="704" r:id="rId143"/>
    <p:sldId id="705" r:id="rId144"/>
    <p:sldId id="706" r:id="rId145"/>
    <p:sldId id="707" r:id="rId146"/>
    <p:sldId id="708" r:id="rId147"/>
    <p:sldId id="709" r:id="rId148"/>
    <p:sldId id="710" r:id="rId149"/>
    <p:sldId id="711" r:id="rId150"/>
    <p:sldId id="712" r:id="rId151"/>
    <p:sldId id="713" r:id="rId152"/>
    <p:sldId id="810" r:id="rId153"/>
  </p:sldIdLst>
  <p:sldSz cx="9144000" cy="6858000" type="screen4x3"/>
  <p:notesSz cx="7102475" cy="10234613"/>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632" autoAdjust="0"/>
    <p:restoredTop sz="94660"/>
  </p:normalViewPr>
  <p:slideViewPr>
    <p:cSldViewPr>
      <p:cViewPr varScale="1">
        <p:scale>
          <a:sx n="86" d="100"/>
          <a:sy n="86" d="100"/>
        </p:scale>
        <p:origin x="1134" y="9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26862"/>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63" Type="http://schemas.openxmlformats.org/officeDocument/2006/relationships/slide" Target="slides/slide55.xml"/><Relationship Id="rId84" Type="http://schemas.openxmlformats.org/officeDocument/2006/relationships/slide" Target="slides/slide76.xml"/><Relationship Id="rId138" Type="http://schemas.openxmlformats.org/officeDocument/2006/relationships/slide" Target="slides/slide130.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53" Type="http://schemas.openxmlformats.org/officeDocument/2006/relationships/slide" Target="slides/slide45.xml"/><Relationship Id="rId74" Type="http://schemas.openxmlformats.org/officeDocument/2006/relationships/slide" Target="slides/slide66.xml"/><Relationship Id="rId128" Type="http://schemas.openxmlformats.org/officeDocument/2006/relationships/slide" Target="slides/slide120.xml"/><Relationship Id="rId149" Type="http://schemas.openxmlformats.org/officeDocument/2006/relationships/slide" Target="slides/slide141.xml"/><Relationship Id="rId5" Type="http://schemas.openxmlformats.org/officeDocument/2006/relationships/slideMaster" Target="slideMasters/slideMaster5.xml"/><Relationship Id="rId95" Type="http://schemas.openxmlformats.org/officeDocument/2006/relationships/slide" Target="slides/slide87.xml"/><Relationship Id="rId22" Type="http://schemas.openxmlformats.org/officeDocument/2006/relationships/slide" Target="slides/slide14.xml"/><Relationship Id="rId43" Type="http://schemas.openxmlformats.org/officeDocument/2006/relationships/slide" Target="slides/slide35.xml"/><Relationship Id="rId64" Type="http://schemas.openxmlformats.org/officeDocument/2006/relationships/slide" Target="slides/slide56.xml"/><Relationship Id="rId118" Type="http://schemas.openxmlformats.org/officeDocument/2006/relationships/slide" Target="slides/slide110.xml"/><Relationship Id="rId139" Type="http://schemas.openxmlformats.org/officeDocument/2006/relationships/slide" Target="slides/slide131.xml"/><Relationship Id="rId80" Type="http://schemas.openxmlformats.org/officeDocument/2006/relationships/slide" Target="slides/slide72.xml"/><Relationship Id="rId85" Type="http://schemas.openxmlformats.org/officeDocument/2006/relationships/slide" Target="slides/slide77.xml"/><Relationship Id="rId150" Type="http://schemas.openxmlformats.org/officeDocument/2006/relationships/slide" Target="slides/slide142.xml"/><Relationship Id="rId155" Type="http://schemas.openxmlformats.org/officeDocument/2006/relationships/presProps" Target="presProps.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08" Type="http://schemas.openxmlformats.org/officeDocument/2006/relationships/slide" Target="slides/slide100.xml"/><Relationship Id="rId124" Type="http://schemas.openxmlformats.org/officeDocument/2006/relationships/slide" Target="slides/slide116.xml"/><Relationship Id="rId129" Type="http://schemas.openxmlformats.org/officeDocument/2006/relationships/slide" Target="slides/slide121.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40" Type="http://schemas.openxmlformats.org/officeDocument/2006/relationships/slide" Target="slides/slide132.xml"/><Relationship Id="rId145" Type="http://schemas.openxmlformats.org/officeDocument/2006/relationships/slide" Target="slides/slide137.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119" Type="http://schemas.openxmlformats.org/officeDocument/2006/relationships/slide" Target="slides/slide111.xml"/><Relationship Id="rId44" Type="http://schemas.openxmlformats.org/officeDocument/2006/relationships/slide" Target="slides/slide36.xml"/><Relationship Id="rId60" Type="http://schemas.openxmlformats.org/officeDocument/2006/relationships/slide" Target="slides/slide52.xml"/><Relationship Id="rId65" Type="http://schemas.openxmlformats.org/officeDocument/2006/relationships/slide" Target="slides/slide57.xml"/><Relationship Id="rId81" Type="http://schemas.openxmlformats.org/officeDocument/2006/relationships/slide" Target="slides/slide73.xml"/><Relationship Id="rId86" Type="http://schemas.openxmlformats.org/officeDocument/2006/relationships/slide" Target="slides/slide78.xml"/><Relationship Id="rId130" Type="http://schemas.openxmlformats.org/officeDocument/2006/relationships/slide" Target="slides/slide122.xml"/><Relationship Id="rId135" Type="http://schemas.openxmlformats.org/officeDocument/2006/relationships/slide" Target="slides/slide127.xml"/><Relationship Id="rId151" Type="http://schemas.openxmlformats.org/officeDocument/2006/relationships/slide" Target="slides/slide143.xml"/><Relationship Id="rId156" Type="http://schemas.openxmlformats.org/officeDocument/2006/relationships/viewProps" Target="viewProps.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141" Type="http://schemas.openxmlformats.org/officeDocument/2006/relationships/slide" Target="slides/slide133.xml"/><Relationship Id="rId146" Type="http://schemas.openxmlformats.org/officeDocument/2006/relationships/slide" Target="slides/slide138.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slide" Target="slides/slide128.xml"/><Relationship Id="rId157" Type="http://schemas.openxmlformats.org/officeDocument/2006/relationships/theme" Target="theme/theme1.xml"/><Relationship Id="rId61" Type="http://schemas.openxmlformats.org/officeDocument/2006/relationships/slide" Target="slides/slide53.xml"/><Relationship Id="rId82" Type="http://schemas.openxmlformats.org/officeDocument/2006/relationships/slide" Target="slides/slide74.xml"/><Relationship Id="rId152" Type="http://schemas.openxmlformats.org/officeDocument/2006/relationships/slide" Target="slides/slide14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147" Type="http://schemas.openxmlformats.org/officeDocument/2006/relationships/slide" Target="slides/slide13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142" Type="http://schemas.openxmlformats.org/officeDocument/2006/relationships/slide" Target="slides/slide134.xml"/><Relationship Id="rId3" Type="http://schemas.openxmlformats.org/officeDocument/2006/relationships/slideMaster" Target="slideMasters/slideMaster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openxmlformats.org/officeDocument/2006/relationships/slide" Target="slides/slide129.xml"/><Relationship Id="rId158"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slide" Target="slides/slide124.xml"/><Relationship Id="rId153" Type="http://schemas.openxmlformats.org/officeDocument/2006/relationships/slide" Target="slides/slide145.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52" Type="http://schemas.openxmlformats.org/officeDocument/2006/relationships/slide" Target="slides/slide44.xml"/><Relationship Id="rId73" Type="http://schemas.openxmlformats.org/officeDocument/2006/relationships/slide" Target="slides/slide65.xml"/><Relationship Id="rId78" Type="http://schemas.openxmlformats.org/officeDocument/2006/relationships/slide" Target="slides/slide70.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43" Type="http://schemas.openxmlformats.org/officeDocument/2006/relationships/slide" Target="slides/slide135.xml"/><Relationship Id="rId148" Type="http://schemas.openxmlformats.org/officeDocument/2006/relationships/slide" Target="slides/slide140.xml"/><Relationship Id="rId4" Type="http://schemas.openxmlformats.org/officeDocument/2006/relationships/slideMaster" Target="slideMasters/slideMaster4.xml"/><Relationship Id="rId9" Type="http://schemas.openxmlformats.org/officeDocument/2006/relationships/slide" Target="slides/slide1.xml"/><Relationship Id="rId26" Type="http://schemas.openxmlformats.org/officeDocument/2006/relationships/slide" Target="slides/slide18.xml"/><Relationship Id="rId47" Type="http://schemas.openxmlformats.org/officeDocument/2006/relationships/slide" Target="slides/slide39.xml"/><Relationship Id="rId68" Type="http://schemas.openxmlformats.org/officeDocument/2006/relationships/slide" Target="slides/slide60.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slide" Target="slides/slide125.xml"/><Relationship Id="rId154" Type="http://schemas.openxmlformats.org/officeDocument/2006/relationships/notesMaster" Target="notesMasters/notesMaster1.xml"/><Relationship Id="rId16" Type="http://schemas.openxmlformats.org/officeDocument/2006/relationships/slide" Target="slides/slide8.xml"/><Relationship Id="rId37" Type="http://schemas.openxmlformats.org/officeDocument/2006/relationships/slide" Target="slides/slide29.xml"/><Relationship Id="rId58" Type="http://schemas.openxmlformats.org/officeDocument/2006/relationships/slide" Target="slides/slide50.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44" Type="http://schemas.openxmlformats.org/officeDocument/2006/relationships/slide" Target="slides/slide136.xml"/><Relationship Id="rId90" Type="http://schemas.openxmlformats.org/officeDocument/2006/relationships/slide" Target="slides/slide82.xml"/><Relationship Id="rId27" Type="http://schemas.openxmlformats.org/officeDocument/2006/relationships/slide" Target="slides/slide19.xml"/><Relationship Id="rId48" Type="http://schemas.openxmlformats.org/officeDocument/2006/relationships/slide" Target="slides/slide40.xml"/><Relationship Id="rId69" Type="http://schemas.openxmlformats.org/officeDocument/2006/relationships/slide" Target="slides/slide61.xml"/><Relationship Id="rId113" Type="http://schemas.openxmlformats.org/officeDocument/2006/relationships/slide" Target="slides/slide105.xml"/><Relationship Id="rId134" Type="http://schemas.openxmlformats.org/officeDocument/2006/relationships/slide" Target="slides/slide12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024313" y="0"/>
            <a:ext cx="3078162" cy="511175"/>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3078162" cy="511175"/>
          </a:xfrm>
          <a:prstGeom prst="rect">
            <a:avLst/>
          </a:prstGeom>
        </p:spPr>
        <p:txBody>
          <a:bodyPr vert="horz" lIns="91440" tIns="45720" rIns="91440" bIns="45720" rtlCol="1"/>
          <a:lstStyle>
            <a:lvl1pPr algn="l">
              <a:defRPr sz="1200"/>
            </a:lvl1pPr>
          </a:lstStyle>
          <a:p>
            <a:fld id="{372EB14F-F88C-44C3-BC3A-6EF245703212}" type="datetimeFigureOut">
              <a:rPr lang="fa-IR" smtClean="0"/>
              <a:pPr/>
              <a:t>02/04/1445</a:t>
            </a:fld>
            <a:endParaRPr lang="fa-IR"/>
          </a:p>
        </p:txBody>
      </p:sp>
      <p:sp>
        <p:nvSpPr>
          <p:cNvPr id="4" name="Slide Image Placeholder 3"/>
          <p:cNvSpPr>
            <a:spLocks noGrp="1" noRot="1" noChangeAspect="1"/>
          </p:cNvSpPr>
          <p:nvPr>
            <p:ph type="sldImg" idx="2"/>
          </p:nvPr>
        </p:nvSpPr>
        <p:spPr>
          <a:xfrm>
            <a:off x="993775" y="768350"/>
            <a:ext cx="5114925" cy="3836988"/>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709613" y="4860925"/>
            <a:ext cx="5683250" cy="4605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4024313" y="9721850"/>
            <a:ext cx="3078162" cy="511175"/>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9721850"/>
            <a:ext cx="3078162" cy="511175"/>
          </a:xfrm>
          <a:prstGeom prst="rect">
            <a:avLst/>
          </a:prstGeom>
        </p:spPr>
        <p:txBody>
          <a:bodyPr vert="horz" lIns="91440" tIns="45720" rIns="91440" bIns="45720" rtlCol="1" anchor="b"/>
          <a:lstStyle>
            <a:lvl1pPr algn="l">
              <a:defRPr sz="1200"/>
            </a:lvl1pPr>
          </a:lstStyle>
          <a:p>
            <a:fld id="{D298CAC8-3930-4921-9CA6-F18C224062A9}" type="slidenum">
              <a:rPr lang="fa-IR" smtClean="0"/>
              <a:pPr/>
              <a:t>‹#›</a:t>
            </a:fld>
            <a:endParaRPr lang="fa-IR"/>
          </a:p>
        </p:txBody>
      </p:sp>
    </p:spTree>
    <p:extLst>
      <p:ext uri="{BB962C8B-B14F-4D97-AF65-F5344CB8AC3E}">
        <p14:creationId xmlns:p14="http://schemas.microsoft.com/office/powerpoint/2010/main" val="390616860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t>سلامت روان در دوران سالمندی- کارشناسان سالمندان کل کشور</a:t>
            </a:r>
            <a:endParaRPr lang="fa-I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t>10/16/2023</a:t>
            </a:fld>
            <a:endParaRPr lang="fa-IR"/>
          </a:p>
        </p:txBody>
      </p:sp>
      <p:sp>
        <p:nvSpPr>
          <p:cNvPr id="5" name="Footer Placeholder 4"/>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6" name="Slide Number Placeholder 5"/>
          <p:cNvSpPr>
            <a:spLocks noGrp="1"/>
          </p:cNvSpPr>
          <p:nvPr>
            <p:ph type="sldNum" sz="quarter" idx="12"/>
          </p:nvPr>
        </p:nvSpPr>
        <p:spPr/>
        <p:txBody>
          <a:bodyPr/>
          <a:lstStyle/>
          <a:p>
            <a:fld id="{78B20012-F513-476C-AD3E-343A6028A483}" type="slidenum">
              <a:rPr lang="fa-IR" smtClean="0"/>
              <a:pPr/>
              <a:t>‹#›</a:t>
            </a:fld>
            <a:endParaRPr lang="fa-I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t>10/16/2023</a:t>
            </a:fld>
            <a:endParaRPr lang="fa-IR"/>
          </a:p>
        </p:txBody>
      </p:sp>
      <p:sp>
        <p:nvSpPr>
          <p:cNvPr id="5" name="Footer Placeholder 4"/>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6" name="Slide Number Placeholder 5"/>
          <p:cNvSpPr>
            <a:spLocks noGrp="1"/>
          </p:cNvSpPr>
          <p:nvPr>
            <p:ph type="sldNum" sz="quarter" idx="12"/>
          </p:nvPr>
        </p:nvSpPr>
        <p:spPr/>
        <p:txBody>
          <a:bodyPr/>
          <a:lstStyle/>
          <a:p>
            <a:fld id="{78B20012-F513-476C-AD3E-343A6028A483}" type="slidenum">
              <a:rPr lang="fa-IR" smtClean="0"/>
              <a:pPr/>
              <a:t>‹#›</a:t>
            </a:fld>
            <a:endParaRPr lang="fa-I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pPr/>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solidFill>
                  <a:srgbClr val="CEA6BB">
                    <a:tint val="20000"/>
                  </a:srgbClr>
                </a:solidFill>
              </a:rPr>
              <a:t>سلامت روان در دوران سالمندی- کارشناسان سالمندان کل کشور</a:t>
            </a:r>
            <a:endParaRPr lang="fa-IR">
              <a:solidFill>
                <a:srgbClr val="CEA6BB">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extLst>
      <p:ext uri="{BB962C8B-B14F-4D97-AF65-F5344CB8AC3E}">
        <p14:creationId xmlns:p14="http://schemas.microsoft.com/office/powerpoint/2010/main" val="178127765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387113263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solidFill>
                  <a:prstClr val="white"/>
                </a:solidFill>
              </a:rPr>
              <a:pPr/>
              <a:t>10/16/2023</a:t>
            </a:fld>
            <a:endParaRPr lang="fa-IR">
              <a:solidFill>
                <a:prstClr val="white"/>
              </a:solidFill>
            </a:endParaRPr>
          </a:p>
        </p:txBody>
      </p:sp>
      <p:sp>
        <p:nvSpPr>
          <p:cNvPr id="5" name="Footer Placeholder 4"/>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1157202539"/>
      </p:ext>
    </p:extLst>
  </p:cSld>
  <p:clrMapOvr>
    <a:overrideClrMapping bg1="dk1" tx1="lt1" bg2="dk2" tx2="lt2" accent1="accent1" accent2="accent2" accent3="accent3" accent4="accent4" accent5="accent5" accent6="accent6" hlink="hlink" folHlink="folHlink"/>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1023232500"/>
      </p:ext>
    </p:extLst>
  </p:cSld>
  <p:clrMapOvr>
    <a:overrideClrMapping bg1="dk1" tx1="lt1" bg2="dk2" tx2="lt2" accent1="accent1" accent2="accent2" accent3="accent3" accent4="accent4" accent5="accent5" accent6="accent6" hlink="hlink" folHlink="folHlink"/>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solidFill>
                  <a:prstClr val="black"/>
                </a:solidFill>
              </a:rPr>
              <a:pPr/>
              <a:t>10/16/2023</a:t>
            </a:fld>
            <a:endParaRPr lang="fa-IR">
              <a:solidFill>
                <a:prstClr val="black"/>
              </a:solidFill>
            </a:endParaRPr>
          </a:p>
        </p:txBody>
      </p:sp>
      <p:sp>
        <p:nvSpPr>
          <p:cNvPr id="8" name="Footer Placeholder 7"/>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9" name="Slide Number Placeholder 8"/>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778669735"/>
      </p:ext>
    </p:extLst>
  </p:cSld>
  <p:clrMapOvr>
    <a:overrideClrMapping bg1="lt1" tx1="dk1" bg2="lt2" tx2="dk2" accent1="accent1" accent2="accent2" accent3="accent3" accent4="accent4" accent5="accent5" accent6="accent6" hlink="hlink" folHlink="folHlink"/>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solidFill>
                  <a:prstClr val="white"/>
                </a:solidFill>
              </a:rPr>
              <a:pPr/>
              <a:t>10/16/2023</a:t>
            </a:fld>
            <a:endParaRPr lang="fa-IR">
              <a:solidFill>
                <a:prstClr val="white"/>
              </a:solidFill>
            </a:endParaRPr>
          </a:p>
        </p:txBody>
      </p:sp>
      <p:sp>
        <p:nvSpPr>
          <p:cNvPr id="4" name="Footer Placeholder 3"/>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3486844106"/>
      </p:ext>
    </p:extLst>
  </p:cSld>
  <p:clrMapOvr>
    <a:overrideClrMapping bg1="dk1" tx1="lt1" bg2="dk2" tx2="lt2" accent1="accent1" accent2="accent2" accent3="accent3" accent4="accent4" accent5="accent5" accent6="accent6" hlink="hlink" folHlink="folHlink"/>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solidFill>
                  <a:prstClr val="black"/>
                </a:solidFill>
              </a:rPr>
              <a:pPr/>
              <a:t>10/16/2023</a:t>
            </a:fld>
            <a:endParaRPr lang="fa-IR">
              <a:solidFill>
                <a:prstClr val="black"/>
              </a:solidFill>
            </a:endParaRPr>
          </a:p>
        </p:txBody>
      </p:sp>
      <p:sp>
        <p:nvSpPr>
          <p:cNvPr id="3" name="Footer Placeholder 2"/>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4" name="Slide Number Placeholder 3"/>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6346804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solidFill>
                  <a:prstClr val="black"/>
                </a:solidFill>
              </a:rPr>
              <a:pPr/>
              <a:t>10/16/2023</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266370341"/>
      </p:ext>
    </p:extLst>
  </p:cSld>
  <p:clrMapOvr>
    <a:overrideClrMapping bg1="lt1" tx1="dk1" bg2="lt2" tx2="dk2" accent1="accent1" accent2="accent2" accent3="accent3" accent4="accent4" accent5="accent5" accent6="accent6" hlink="hlink" folHlink="folHlink"/>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t>10/16/2023</a:t>
            </a:fld>
            <a:endParaRPr lang="fa-IR"/>
          </a:p>
        </p:txBody>
      </p:sp>
      <p:sp>
        <p:nvSpPr>
          <p:cNvPr id="5" name="Footer Placeholder 4"/>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6" name="Slide Number Placeholder 5"/>
          <p:cNvSpPr>
            <a:spLocks noGrp="1"/>
          </p:cNvSpPr>
          <p:nvPr>
            <p:ph type="sldNum" sz="quarter" idx="12"/>
          </p:nvPr>
        </p:nvSpPr>
        <p:spPr/>
        <p:txBody>
          <a:bodyPr/>
          <a:lstStyle/>
          <a:p>
            <a:fld id="{78B20012-F513-476C-AD3E-343A6028A483}" type="slidenum">
              <a:rPr lang="fa-IR" smtClean="0"/>
              <a:pPr/>
              <a:t>‹#›</a:t>
            </a:fld>
            <a:endParaRPr lang="fa-I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745928102"/>
      </p:ext>
    </p:extLst>
  </p:cSld>
  <p:clrMapOvr>
    <a:overrideClrMapping bg1="dk1" tx1="lt1" bg2="dk2" tx2="lt2" accent1="accent1" accent2="accent2" accent3="accent3" accent4="accent4" accent5="accent5" accent6="accent6" hlink="hlink" folHlink="folHlink"/>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04099536"/>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026598725"/>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pPr/>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solidFill>
                  <a:srgbClr val="CEA6BB">
                    <a:tint val="20000"/>
                  </a:srgbClr>
                </a:solidFill>
              </a:rPr>
              <a:t>سلامت روان در دوران سالمندی- کارشناسان سالمندان کل کشور</a:t>
            </a:r>
            <a:endParaRPr lang="fa-IR">
              <a:solidFill>
                <a:srgbClr val="CEA6BB">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extLst>
      <p:ext uri="{BB962C8B-B14F-4D97-AF65-F5344CB8AC3E}">
        <p14:creationId xmlns:p14="http://schemas.microsoft.com/office/powerpoint/2010/main" val="2572503823"/>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3624112794"/>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solidFill>
                  <a:prstClr val="white"/>
                </a:solidFill>
              </a:rPr>
              <a:pPr/>
              <a:t>10/16/2023</a:t>
            </a:fld>
            <a:endParaRPr lang="fa-IR">
              <a:solidFill>
                <a:prstClr val="white"/>
              </a:solidFill>
            </a:endParaRPr>
          </a:p>
        </p:txBody>
      </p:sp>
      <p:sp>
        <p:nvSpPr>
          <p:cNvPr id="5" name="Footer Placeholder 4"/>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3424822610"/>
      </p:ext>
    </p:extLst>
  </p:cSld>
  <p:clrMapOvr>
    <a:overrideClrMapping bg1="dk1" tx1="lt1" bg2="dk2" tx2="lt2" accent1="accent1" accent2="accent2" accent3="accent3" accent4="accent4" accent5="accent5" accent6="accent6" hlink="hlink" folHlink="folHlink"/>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2394390566"/>
      </p:ext>
    </p:extLst>
  </p:cSld>
  <p:clrMapOvr>
    <a:overrideClrMapping bg1="dk1" tx1="lt1" bg2="dk2" tx2="lt2" accent1="accent1" accent2="accent2" accent3="accent3" accent4="accent4" accent5="accent5" accent6="accent6" hlink="hlink" folHlink="folHlink"/>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solidFill>
                  <a:prstClr val="black"/>
                </a:solidFill>
              </a:rPr>
              <a:pPr/>
              <a:t>10/16/2023</a:t>
            </a:fld>
            <a:endParaRPr lang="fa-IR">
              <a:solidFill>
                <a:prstClr val="black"/>
              </a:solidFill>
            </a:endParaRPr>
          </a:p>
        </p:txBody>
      </p:sp>
      <p:sp>
        <p:nvSpPr>
          <p:cNvPr id="8" name="Footer Placeholder 7"/>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9" name="Slide Number Placeholder 8"/>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48056087"/>
      </p:ext>
    </p:extLst>
  </p:cSld>
  <p:clrMapOvr>
    <a:overrideClrMapping bg1="lt1" tx1="dk1" bg2="lt2" tx2="dk2" accent1="accent1" accent2="accent2" accent3="accent3" accent4="accent4" accent5="accent5" accent6="accent6" hlink="hlink" folHlink="folHlink"/>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solidFill>
                  <a:prstClr val="white"/>
                </a:solidFill>
              </a:rPr>
              <a:pPr/>
              <a:t>10/16/2023</a:t>
            </a:fld>
            <a:endParaRPr lang="fa-IR">
              <a:solidFill>
                <a:prstClr val="white"/>
              </a:solidFill>
            </a:endParaRPr>
          </a:p>
        </p:txBody>
      </p:sp>
      <p:sp>
        <p:nvSpPr>
          <p:cNvPr id="4" name="Footer Placeholder 3"/>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2913640199"/>
      </p:ext>
    </p:extLst>
  </p:cSld>
  <p:clrMapOvr>
    <a:overrideClrMapping bg1="dk1" tx1="lt1" bg2="dk2" tx2="lt2" accent1="accent1" accent2="accent2" accent3="accent3" accent4="accent4" accent5="accent5" accent6="accent6" hlink="hlink" folHlink="folHlink"/>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solidFill>
                  <a:prstClr val="black"/>
                </a:solidFill>
              </a:rPr>
              <a:pPr/>
              <a:t>10/16/2023</a:t>
            </a:fld>
            <a:endParaRPr lang="fa-IR">
              <a:solidFill>
                <a:prstClr val="black"/>
              </a:solidFill>
            </a:endParaRPr>
          </a:p>
        </p:txBody>
      </p:sp>
      <p:sp>
        <p:nvSpPr>
          <p:cNvPr id="3" name="Footer Placeholder 2"/>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4" name="Slide Number Placeholder 3"/>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60644716"/>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t>10/16/2023</a:t>
            </a:fld>
            <a:endParaRPr lang="fa-IR"/>
          </a:p>
        </p:txBody>
      </p:sp>
      <p:sp>
        <p:nvSpPr>
          <p:cNvPr id="5" name="Footer Placeholder 4"/>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6" name="Slide Number Placeholder 5"/>
          <p:cNvSpPr>
            <a:spLocks noGrp="1"/>
          </p:cNvSpPr>
          <p:nvPr>
            <p:ph type="sldNum" sz="quarter" idx="12"/>
          </p:nvPr>
        </p:nvSpPr>
        <p:spPr/>
        <p:txBody>
          <a:bodyPr/>
          <a:lstStyle/>
          <a:p>
            <a:fld id="{78B20012-F513-476C-AD3E-343A6028A483}" type="slidenum">
              <a:rPr lang="fa-IR" smtClean="0"/>
              <a:pPr/>
              <a:t>‹#›</a:t>
            </a:fld>
            <a:endParaRPr lang="fa-I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solidFill>
                  <a:prstClr val="black"/>
                </a:solidFill>
              </a:rPr>
              <a:pPr/>
              <a:t>10/16/2023</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689338906"/>
      </p:ext>
    </p:extLst>
  </p:cSld>
  <p:clrMapOvr>
    <a:overrideClrMapping bg1="lt1" tx1="dk1" bg2="lt2" tx2="dk2" accent1="accent1" accent2="accent2" accent3="accent3" accent4="accent4" accent5="accent5" accent6="accent6" hlink="hlink" folHlink="folHlink"/>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128126302"/>
      </p:ext>
    </p:extLst>
  </p:cSld>
  <p:clrMapOvr>
    <a:overrideClrMapping bg1="dk1" tx1="lt1" bg2="dk2" tx2="lt2" accent1="accent1" accent2="accent2" accent3="accent3" accent4="accent4" accent5="accent5" accent6="accent6" hlink="hlink" folHlink="folHlink"/>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180655606"/>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296334120"/>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pPr/>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solidFill>
                  <a:srgbClr val="CEA6BB">
                    <a:tint val="20000"/>
                  </a:srgbClr>
                </a:solidFill>
              </a:rPr>
              <a:t>سلامت روان در دوران سالمندی- کارشناسان سالمندان کل کشور</a:t>
            </a:r>
            <a:endParaRPr lang="fa-IR">
              <a:solidFill>
                <a:srgbClr val="CEA6BB">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extLst>
      <p:ext uri="{BB962C8B-B14F-4D97-AF65-F5344CB8AC3E}">
        <p14:creationId xmlns:p14="http://schemas.microsoft.com/office/powerpoint/2010/main" val="3075936010"/>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1619318426"/>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solidFill>
                  <a:prstClr val="white"/>
                </a:solidFill>
              </a:rPr>
              <a:pPr/>
              <a:t>10/16/2023</a:t>
            </a:fld>
            <a:endParaRPr lang="fa-IR">
              <a:solidFill>
                <a:prstClr val="white"/>
              </a:solidFill>
            </a:endParaRPr>
          </a:p>
        </p:txBody>
      </p:sp>
      <p:sp>
        <p:nvSpPr>
          <p:cNvPr id="5" name="Footer Placeholder 4"/>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2282051224"/>
      </p:ext>
    </p:extLst>
  </p:cSld>
  <p:clrMapOvr>
    <a:overrideClrMapping bg1="dk1" tx1="lt1" bg2="dk2" tx2="lt2" accent1="accent1" accent2="accent2" accent3="accent3" accent4="accent4" accent5="accent5" accent6="accent6" hlink="hlink" folHlink="folHlink"/>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3313186587"/>
      </p:ext>
    </p:extLst>
  </p:cSld>
  <p:clrMapOvr>
    <a:overrideClrMapping bg1="dk1" tx1="lt1" bg2="dk2" tx2="lt2" accent1="accent1" accent2="accent2" accent3="accent3" accent4="accent4" accent5="accent5" accent6="accent6" hlink="hlink" folHlink="folHlink"/>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solidFill>
                  <a:prstClr val="black"/>
                </a:solidFill>
              </a:rPr>
              <a:pPr/>
              <a:t>10/16/2023</a:t>
            </a:fld>
            <a:endParaRPr lang="fa-IR">
              <a:solidFill>
                <a:prstClr val="black"/>
              </a:solidFill>
            </a:endParaRPr>
          </a:p>
        </p:txBody>
      </p:sp>
      <p:sp>
        <p:nvSpPr>
          <p:cNvPr id="8" name="Footer Placeholder 7"/>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9" name="Slide Number Placeholder 8"/>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26325268"/>
      </p:ext>
    </p:extLst>
  </p:cSld>
  <p:clrMapOvr>
    <a:overrideClrMapping bg1="lt1" tx1="dk1" bg2="lt2" tx2="dk2" accent1="accent1" accent2="accent2" accent3="accent3" accent4="accent4" accent5="accent5" accent6="accent6" hlink="hlink" folHlink="folHlink"/>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solidFill>
                  <a:prstClr val="white"/>
                </a:solidFill>
              </a:rPr>
              <a:pPr/>
              <a:t>10/16/2023</a:t>
            </a:fld>
            <a:endParaRPr lang="fa-IR">
              <a:solidFill>
                <a:prstClr val="white"/>
              </a:solidFill>
            </a:endParaRPr>
          </a:p>
        </p:txBody>
      </p:sp>
      <p:sp>
        <p:nvSpPr>
          <p:cNvPr id="4" name="Footer Placeholder 3"/>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2002859122"/>
      </p:ext>
    </p:extLst>
  </p:cSld>
  <p:clrMapOvr>
    <a:overrideClrMapping bg1="dk1" tx1="lt1" bg2="dk2" tx2="lt2" accent1="accent1" accent2="accent2" accent3="accent3" accent4="accent4" accent5="accent5" accent6="accent6" hlink="hlink" folHlink="folHlink"/>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t>10/16/2023</a:t>
            </a:fld>
            <a:endParaRPr lang="fa-IR"/>
          </a:p>
        </p:txBody>
      </p:sp>
      <p:sp>
        <p:nvSpPr>
          <p:cNvPr id="6" name="Footer Placeholder 5"/>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7" name="Slide Number Placeholder 6"/>
          <p:cNvSpPr>
            <a:spLocks noGrp="1"/>
          </p:cNvSpPr>
          <p:nvPr>
            <p:ph type="sldNum" sz="quarter" idx="12"/>
          </p:nvPr>
        </p:nvSpPr>
        <p:spPr/>
        <p:txBody>
          <a:bodyPr/>
          <a:lstStyle/>
          <a:p>
            <a:fld id="{78B20012-F513-476C-AD3E-343A6028A483}" type="slidenum">
              <a:rPr lang="fa-IR" smtClean="0"/>
              <a:pPr/>
              <a:t>‹#›</a:t>
            </a:fld>
            <a:endParaRPr lang="fa-I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solidFill>
                  <a:prstClr val="black"/>
                </a:solidFill>
              </a:rPr>
              <a:pPr/>
              <a:t>10/16/2023</a:t>
            </a:fld>
            <a:endParaRPr lang="fa-IR">
              <a:solidFill>
                <a:prstClr val="black"/>
              </a:solidFill>
            </a:endParaRPr>
          </a:p>
        </p:txBody>
      </p:sp>
      <p:sp>
        <p:nvSpPr>
          <p:cNvPr id="3" name="Footer Placeholder 2"/>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4" name="Slide Number Placeholder 3"/>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949379756"/>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solidFill>
                  <a:prstClr val="black"/>
                </a:solidFill>
              </a:rPr>
              <a:pPr/>
              <a:t>10/16/2023</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159272596"/>
      </p:ext>
    </p:extLst>
  </p:cSld>
  <p:clrMapOvr>
    <a:overrideClrMapping bg1="lt1" tx1="dk1" bg2="lt2" tx2="dk2" accent1="accent1" accent2="accent2" accent3="accent3" accent4="accent4" accent5="accent5" accent6="accent6" hlink="hlink" folHlink="folHlink"/>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391055053"/>
      </p:ext>
    </p:extLst>
  </p:cSld>
  <p:clrMapOvr>
    <a:overrideClrMapping bg1="dk1" tx1="lt1" bg2="dk2" tx2="lt2" accent1="accent1" accent2="accent2" accent3="accent3" accent4="accent4" accent5="accent5" accent6="accent6" hlink="hlink" folHlink="folHlink"/>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4162719652"/>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082746328"/>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pPr/>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solidFill>
                  <a:srgbClr val="CEA6BB">
                    <a:tint val="20000"/>
                  </a:srgbClr>
                </a:solidFill>
              </a:rPr>
              <a:t>سلامت روان در دوران سالمندی- کارشناسان سالمندان کل کشور</a:t>
            </a:r>
            <a:endParaRPr lang="fa-IR">
              <a:solidFill>
                <a:srgbClr val="CEA6BB">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extLst>
      <p:ext uri="{BB962C8B-B14F-4D97-AF65-F5344CB8AC3E}">
        <p14:creationId xmlns:p14="http://schemas.microsoft.com/office/powerpoint/2010/main" val="3287746826"/>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1635845611"/>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solidFill>
                  <a:prstClr val="white"/>
                </a:solidFill>
              </a:rPr>
              <a:pPr/>
              <a:t>10/16/2023</a:t>
            </a:fld>
            <a:endParaRPr lang="fa-IR">
              <a:solidFill>
                <a:prstClr val="white"/>
              </a:solidFill>
            </a:endParaRPr>
          </a:p>
        </p:txBody>
      </p:sp>
      <p:sp>
        <p:nvSpPr>
          <p:cNvPr id="5" name="Footer Placeholder 4"/>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1864144015"/>
      </p:ext>
    </p:extLst>
  </p:cSld>
  <p:clrMapOvr>
    <a:overrideClrMapping bg1="dk1" tx1="lt1" bg2="dk2" tx2="lt2" accent1="accent1" accent2="accent2" accent3="accent3" accent4="accent4" accent5="accent5" accent6="accent6" hlink="hlink" folHlink="folHlink"/>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1382591186"/>
      </p:ext>
    </p:extLst>
  </p:cSld>
  <p:clrMapOvr>
    <a:overrideClrMapping bg1="dk1" tx1="lt1" bg2="dk2" tx2="lt2" accent1="accent1" accent2="accent2" accent3="accent3" accent4="accent4" accent5="accent5" accent6="accent6" hlink="hlink" folHlink="folHlink"/>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solidFill>
                  <a:prstClr val="black"/>
                </a:solidFill>
              </a:rPr>
              <a:pPr/>
              <a:t>10/16/2023</a:t>
            </a:fld>
            <a:endParaRPr lang="fa-IR">
              <a:solidFill>
                <a:prstClr val="black"/>
              </a:solidFill>
            </a:endParaRPr>
          </a:p>
        </p:txBody>
      </p:sp>
      <p:sp>
        <p:nvSpPr>
          <p:cNvPr id="8" name="Footer Placeholder 7"/>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9" name="Slide Number Placeholder 8"/>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52175754"/>
      </p:ext>
    </p:extLst>
  </p:cSld>
  <p:clrMapOvr>
    <a:overrideClrMapping bg1="lt1" tx1="dk1" bg2="lt2" tx2="dk2" accent1="accent1" accent2="accent2" accent3="accent3" accent4="accent4" accent5="accent5" accent6="accent6" hlink="hlink" folHlink="folHlink"/>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t>10/16/2023</a:t>
            </a:fld>
            <a:endParaRPr lang="fa-IR"/>
          </a:p>
        </p:txBody>
      </p:sp>
      <p:sp>
        <p:nvSpPr>
          <p:cNvPr id="8" name="Footer Placeholder 7"/>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9" name="Slide Number Placeholder 8"/>
          <p:cNvSpPr>
            <a:spLocks noGrp="1"/>
          </p:cNvSpPr>
          <p:nvPr>
            <p:ph type="sldNum" sz="quarter" idx="12"/>
          </p:nvPr>
        </p:nvSpPr>
        <p:spPr/>
        <p:txBody>
          <a:bodyPr/>
          <a:lstStyle/>
          <a:p>
            <a:fld id="{78B20012-F513-476C-AD3E-343A6028A483}"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solidFill>
                  <a:prstClr val="white"/>
                </a:solidFill>
              </a:rPr>
              <a:pPr/>
              <a:t>10/16/2023</a:t>
            </a:fld>
            <a:endParaRPr lang="fa-IR">
              <a:solidFill>
                <a:prstClr val="white"/>
              </a:solidFill>
            </a:endParaRPr>
          </a:p>
        </p:txBody>
      </p:sp>
      <p:sp>
        <p:nvSpPr>
          <p:cNvPr id="4" name="Footer Placeholder 3"/>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1777839742"/>
      </p:ext>
    </p:extLst>
  </p:cSld>
  <p:clrMapOvr>
    <a:overrideClrMapping bg1="dk1" tx1="lt1" bg2="dk2" tx2="lt2" accent1="accent1" accent2="accent2" accent3="accent3" accent4="accent4" accent5="accent5" accent6="accent6" hlink="hlink" folHlink="folHlink"/>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solidFill>
                  <a:prstClr val="black"/>
                </a:solidFill>
              </a:rPr>
              <a:pPr/>
              <a:t>10/16/2023</a:t>
            </a:fld>
            <a:endParaRPr lang="fa-IR">
              <a:solidFill>
                <a:prstClr val="black"/>
              </a:solidFill>
            </a:endParaRPr>
          </a:p>
        </p:txBody>
      </p:sp>
      <p:sp>
        <p:nvSpPr>
          <p:cNvPr id="3" name="Footer Placeholder 2"/>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4" name="Slide Number Placeholder 3"/>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971941346"/>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solidFill>
                  <a:prstClr val="black"/>
                </a:solidFill>
              </a:rPr>
              <a:pPr/>
              <a:t>10/16/2023</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094898856"/>
      </p:ext>
    </p:extLst>
  </p:cSld>
  <p:clrMapOvr>
    <a:overrideClrMapping bg1="lt1" tx1="dk1" bg2="lt2" tx2="dk2" accent1="accent1" accent2="accent2" accent3="accent3" accent4="accent4" accent5="accent5" accent6="accent6" hlink="hlink" folHlink="folHlink"/>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917125316"/>
      </p:ext>
    </p:extLst>
  </p:cSld>
  <p:clrMapOvr>
    <a:overrideClrMapping bg1="dk1" tx1="lt1" bg2="dk2" tx2="lt2" accent1="accent1" accent2="accent2" accent3="accent3" accent4="accent4" accent5="accent5" accent6="accent6" hlink="hlink" folHlink="folHlink"/>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94361957"/>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465654835"/>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pPr/>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solidFill>
                  <a:srgbClr val="CEA6BB">
                    <a:tint val="20000"/>
                  </a:srgbClr>
                </a:solidFill>
              </a:rPr>
              <a:t>سلامت روان در دوران سالمندی- کارشناسان سالمندان کل کشور</a:t>
            </a:r>
            <a:endParaRPr lang="fa-IR">
              <a:solidFill>
                <a:srgbClr val="CEA6BB">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extLst>
      <p:ext uri="{BB962C8B-B14F-4D97-AF65-F5344CB8AC3E}">
        <p14:creationId xmlns:p14="http://schemas.microsoft.com/office/powerpoint/2010/main" val="667503550"/>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3670566830"/>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solidFill>
                  <a:prstClr val="white"/>
                </a:solidFill>
              </a:rPr>
              <a:pPr/>
              <a:t>10/16/2023</a:t>
            </a:fld>
            <a:endParaRPr lang="fa-IR">
              <a:solidFill>
                <a:prstClr val="white"/>
              </a:solidFill>
            </a:endParaRPr>
          </a:p>
        </p:txBody>
      </p:sp>
      <p:sp>
        <p:nvSpPr>
          <p:cNvPr id="5" name="Footer Placeholder 4"/>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801276546"/>
      </p:ext>
    </p:extLst>
  </p:cSld>
  <p:clrMapOvr>
    <a:overrideClrMapping bg1="dk1" tx1="lt1" bg2="dk2" tx2="lt2" accent1="accent1" accent2="accent2" accent3="accent3" accent4="accent4" accent5="accent5" accent6="accent6" hlink="hlink" folHlink="folHlink"/>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3287746238"/>
      </p:ext>
    </p:extLst>
  </p:cSld>
  <p:clrMapOvr>
    <a:overrideClrMapping bg1="dk1" tx1="lt1" bg2="dk2" tx2="lt2" accent1="accent1" accent2="accent2" accent3="accent3" accent4="accent4" accent5="accent5" accent6="accent6" hlink="hlink" folHlink="folHlink"/>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t>10/16/2023</a:t>
            </a:fld>
            <a:endParaRPr lang="fa-IR"/>
          </a:p>
        </p:txBody>
      </p:sp>
      <p:sp>
        <p:nvSpPr>
          <p:cNvPr id="4" name="Footer Placeholder 3"/>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5" name="Slide Number Placeholder 4"/>
          <p:cNvSpPr>
            <a:spLocks noGrp="1"/>
          </p:cNvSpPr>
          <p:nvPr>
            <p:ph type="sldNum" sz="quarter" idx="12"/>
          </p:nvPr>
        </p:nvSpPr>
        <p:spPr/>
        <p:txBody>
          <a:bodyPr/>
          <a:lstStyle/>
          <a:p>
            <a:fld id="{78B20012-F513-476C-AD3E-343A6028A483}" type="slidenum">
              <a:rPr lang="fa-IR" smtClean="0"/>
              <a:pPr/>
              <a:t>‹#›</a:t>
            </a:fld>
            <a:endParaRPr lang="fa-I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solidFill>
                  <a:prstClr val="black"/>
                </a:solidFill>
              </a:rPr>
              <a:pPr/>
              <a:t>10/16/2023</a:t>
            </a:fld>
            <a:endParaRPr lang="fa-IR">
              <a:solidFill>
                <a:prstClr val="black"/>
              </a:solidFill>
            </a:endParaRPr>
          </a:p>
        </p:txBody>
      </p:sp>
      <p:sp>
        <p:nvSpPr>
          <p:cNvPr id="8" name="Footer Placeholder 7"/>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9" name="Slide Number Placeholder 8"/>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460983781"/>
      </p:ext>
    </p:extLst>
  </p:cSld>
  <p:clrMapOvr>
    <a:overrideClrMapping bg1="lt1" tx1="dk1" bg2="lt2" tx2="dk2" accent1="accent1" accent2="accent2" accent3="accent3" accent4="accent4" accent5="accent5" accent6="accent6" hlink="hlink" folHlink="folHlink"/>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solidFill>
                  <a:prstClr val="white"/>
                </a:solidFill>
              </a:rPr>
              <a:pPr/>
              <a:t>10/16/2023</a:t>
            </a:fld>
            <a:endParaRPr lang="fa-IR">
              <a:solidFill>
                <a:prstClr val="white"/>
              </a:solidFill>
            </a:endParaRPr>
          </a:p>
        </p:txBody>
      </p:sp>
      <p:sp>
        <p:nvSpPr>
          <p:cNvPr id="4" name="Footer Placeholder 3"/>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1895048022"/>
      </p:ext>
    </p:extLst>
  </p:cSld>
  <p:clrMapOvr>
    <a:overrideClrMapping bg1="dk1" tx1="lt1" bg2="dk2" tx2="lt2" accent1="accent1" accent2="accent2" accent3="accent3" accent4="accent4" accent5="accent5" accent6="accent6" hlink="hlink" folHlink="folHlink"/>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solidFill>
                  <a:prstClr val="black"/>
                </a:solidFill>
              </a:rPr>
              <a:pPr/>
              <a:t>10/16/2023</a:t>
            </a:fld>
            <a:endParaRPr lang="fa-IR">
              <a:solidFill>
                <a:prstClr val="black"/>
              </a:solidFill>
            </a:endParaRPr>
          </a:p>
        </p:txBody>
      </p:sp>
      <p:sp>
        <p:nvSpPr>
          <p:cNvPr id="3" name="Footer Placeholder 2"/>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4" name="Slide Number Placeholder 3"/>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872313946"/>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solidFill>
                  <a:prstClr val="black"/>
                </a:solidFill>
              </a:rPr>
              <a:pPr/>
              <a:t>10/16/2023</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847004183"/>
      </p:ext>
    </p:extLst>
  </p:cSld>
  <p:clrMapOvr>
    <a:overrideClrMapping bg1="lt1" tx1="dk1" bg2="lt2" tx2="dk2" accent1="accent1" accent2="accent2" accent3="accent3" accent4="accent4" accent5="accent5" accent6="accent6" hlink="hlink" folHlink="folHlink"/>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3277263557"/>
      </p:ext>
    </p:extLst>
  </p:cSld>
  <p:clrMapOvr>
    <a:overrideClrMapping bg1="dk1" tx1="lt1" bg2="dk2" tx2="lt2" accent1="accent1" accent2="accent2" accent3="accent3" accent4="accent4" accent5="accent5" accent6="accent6" hlink="hlink" folHlink="folHlink"/>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205716653"/>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553381762"/>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pPr/>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solidFill>
                  <a:srgbClr val="CEA6BB">
                    <a:tint val="20000"/>
                  </a:srgbClr>
                </a:solidFill>
              </a:rPr>
              <a:t>سلامت روان در دوران سالمندی- کارشناسان سالمندان کل کشور</a:t>
            </a:r>
            <a:endParaRPr lang="fa-IR">
              <a:solidFill>
                <a:srgbClr val="CEA6BB">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extLst>
      <p:ext uri="{BB962C8B-B14F-4D97-AF65-F5344CB8AC3E}">
        <p14:creationId xmlns:p14="http://schemas.microsoft.com/office/powerpoint/2010/main" val="1050793438"/>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3299221153"/>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solidFill>
                  <a:prstClr val="white"/>
                </a:solidFill>
              </a:rPr>
              <a:pPr/>
              <a:t>10/16/2023</a:t>
            </a:fld>
            <a:endParaRPr lang="fa-IR">
              <a:solidFill>
                <a:prstClr val="white"/>
              </a:solidFill>
            </a:endParaRPr>
          </a:p>
        </p:txBody>
      </p:sp>
      <p:sp>
        <p:nvSpPr>
          <p:cNvPr id="5" name="Footer Placeholder 4"/>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3077302658"/>
      </p:ext>
    </p:extLst>
  </p:cSld>
  <p:clrMapOvr>
    <a:overrideClrMapping bg1="dk1" tx1="lt1" bg2="dk2" tx2="lt2" accent1="accent1" accent2="accent2" accent3="accent3" accent4="accent4" accent5="accent5" accent6="accent6" hlink="hlink" folHlink="folHlink"/>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t>10/16/2023</a:t>
            </a:fld>
            <a:endParaRPr lang="fa-IR"/>
          </a:p>
        </p:txBody>
      </p:sp>
      <p:sp>
        <p:nvSpPr>
          <p:cNvPr id="3" name="Footer Placeholder 2"/>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4" name="Slide Number Placeholder 3"/>
          <p:cNvSpPr>
            <a:spLocks noGrp="1"/>
          </p:cNvSpPr>
          <p:nvPr>
            <p:ph type="sldNum" sz="quarter" idx="12"/>
          </p:nvPr>
        </p:nvSpPr>
        <p:spPr/>
        <p:txBody>
          <a:bodyPr/>
          <a:lstStyle/>
          <a:p>
            <a:fld id="{78B20012-F513-476C-AD3E-343A6028A483}" type="slidenum">
              <a:rPr lang="fa-IR" smtClean="0"/>
              <a:pPr/>
              <a:t>‹#›</a:t>
            </a:fld>
            <a:endParaRPr lang="fa-IR"/>
          </a:p>
        </p:txBody>
      </p:sp>
    </p:spTree>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890491873"/>
      </p:ext>
    </p:extLst>
  </p:cSld>
  <p:clrMapOvr>
    <a:overrideClrMapping bg1="dk1" tx1="lt1" bg2="dk2" tx2="lt2" accent1="accent1" accent2="accent2" accent3="accent3" accent4="accent4" accent5="accent5" accent6="accent6" hlink="hlink" folHlink="folHlink"/>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solidFill>
                  <a:prstClr val="black"/>
                </a:solidFill>
              </a:rPr>
              <a:pPr/>
              <a:t>10/16/2023</a:t>
            </a:fld>
            <a:endParaRPr lang="fa-IR">
              <a:solidFill>
                <a:prstClr val="black"/>
              </a:solidFill>
            </a:endParaRPr>
          </a:p>
        </p:txBody>
      </p:sp>
      <p:sp>
        <p:nvSpPr>
          <p:cNvPr id="8" name="Footer Placeholder 7"/>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9" name="Slide Number Placeholder 8"/>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908891387"/>
      </p:ext>
    </p:extLst>
  </p:cSld>
  <p:clrMapOvr>
    <a:overrideClrMapping bg1="lt1" tx1="dk1" bg2="lt2" tx2="dk2" accent1="accent1" accent2="accent2" accent3="accent3" accent4="accent4" accent5="accent5" accent6="accent6" hlink="hlink" folHlink="folHlink"/>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solidFill>
                  <a:prstClr val="white"/>
                </a:solidFill>
              </a:rPr>
              <a:pPr/>
              <a:t>10/16/2023</a:t>
            </a:fld>
            <a:endParaRPr lang="fa-IR">
              <a:solidFill>
                <a:prstClr val="white"/>
              </a:solidFill>
            </a:endParaRPr>
          </a:p>
        </p:txBody>
      </p:sp>
      <p:sp>
        <p:nvSpPr>
          <p:cNvPr id="4" name="Footer Placeholder 3"/>
          <p:cNvSpPr>
            <a:spLocks noGrp="1"/>
          </p:cNvSpPr>
          <p:nvPr>
            <p:ph type="ftr" sz="quarter" idx="11"/>
          </p:nvPr>
        </p:nvSpPr>
        <p:spPr/>
        <p:txBody>
          <a:bodyPr/>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2393001845"/>
      </p:ext>
    </p:extLst>
  </p:cSld>
  <p:clrMapOvr>
    <a:overrideClrMapping bg1="dk1" tx1="lt1" bg2="dk2" tx2="lt2" accent1="accent1" accent2="accent2" accent3="accent3" accent4="accent4" accent5="accent5" accent6="accent6" hlink="hlink" folHlink="folHlink"/>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solidFill>
                  <a:prstClr val="black"/>
                </a:solidFill>
              </a:rPr>
              <a:pPr/>
              <a:t>10/16/2023</a:t>
            </a:fld>
            <a:endParaRPr lang="fa-IR">
              <a:solidFill>
                <a:prstClr val="black"/>
              </a:solidFill>
            </a:endParaRPr>
          </a:p>
        </p:txBody>
      </p:sp>
      <p:sp>
        <p:nvSpPr>
          <p:cNvPr id="3" name="Footer Placeholder 2"/>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4" name="Slide Number Placeholder 3"/>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624271406"/>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solidFill>
                  <a:prstClr val="black"/>
                </a:solidFill>
              </a:rPr>
              <a:pPr/>
              <a:t>10/16/2023</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071848170"/>
      </p:ext>
    </p:extLst>
  </p:cSld>
  <p:clrMapOvr>
    <a:overrideClrMapping bg1="lt1" tx1="dk1" bg2="lt2" tx2="dk2" accent1="accent1" accent2="accent2" accent3="accent3" accent4="accent4" accent5="accent5" accent6="accent6" hlink="hlink" folHlink="folHlink"/>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solidFill>
                  <a:prstClr val="white"/>
                </a:solidFill>
              </a:rPr>
              <a:t>سلامت روان در دوران سالمندی- کارشناسان سالمندان کل کشور</a:t>
            </a:r>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1890178767"/>
      </p:ext>
    </p:extLst>
  </p:cSld>
  <p:clrMapOvr>
    <a:overrideClrMapping bg1="dk1" tx1="lt1" bg2="dk2" tx2="lt2" accent1="accent1" accent2="accent2" accent3="accent3" accent4="accent4" accent5="accent5" accent6="accent6" hlink="hlink" folHlink="folHlink"/>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45714842"/>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362339527"/>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0A4CACA-D4C8-4829-9A68-0AEC3C004475}" type="datetime1">
              <a:rPr lang="en-US" smtClean="0"/>
              <a:pPr/>
              <a:t>10/16/2023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a:solidFill>
                  <a:srgbClr val="CEA6BB">
                    <a:tint val="20000"/>
                  </a:srgbClr>
                </a:solidFill>
              </a:rPr>
              <a:t>سلامت روان در دوران سالمندی- کارشناسان سالمندان کل کشور</a:t>
            </a: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B20012-F513-476C-AD3E-343A6028A483}" type="slidenum">
              <a:rPr lang="fa-IR" smtClean="0"/>
              <a:pPr/>
              <a:t>‹#›</a:t>
            </a:fld>
            <a:endParaRPr lang="fa-IR"/>
          </a:p>
        </p:txBody>
      </p:sp>
    </p:spTree>
    <p:extLst>
      <p:ext uri="{BB962C8B-B14F-4D97-AF65-F5344CB8AC3E}">
        <p14:creationId xmlns:p14="http://schemas.microsoft.com/office/powerpoint/2010/main" val="1253623204"/>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1250820524"/>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t>10/16/2023</a:t>
            </a:fld>
            <a:endParaRPr lang="fa-IR"/>
          </a:p>
        </p:txBody>
      </p:sp>
      <p:sp>
        <p:nvSpPr>
          <p:cNvPr id="6" name="Footer Placeholder 5"/>
          <p:cNvSpPr>
            <a:spLocks noGrp="1"/>
          </p:cNvSpPr>
          <p:nvPr>
            <p:ph type="ftr" sz="quarter" idx="11"/>
          </p:nvPr>
        </p:nvSpPr>
        <p:spPr/>
        <p:txBody>
          <a:bodyPr/>
          <a:lstStyle/>
          <a:p>
            <a:r>
              <a:rPr lang="fa-IR" smtClean="0"/>
              <a:t>سلامت روان در دوران سالمندی- کارشناسان سالمندان کل کشور</a:t>
            </a:r>
            <a:endParaRPr lang="fa-IR"/>
          </a:p>
        </p:txBody>
      </p:sp>
      <p:sp>
        <p:nvSpPr>
          <p:cNvPr id="7" name="Slide Number Placeholder 6"/>
          <p:cNvSpPr>
            <a:spLocks noGrp="1"/>
          </p:cNvSpPr>
          <p:nvPr>
            <p:ph type="sldNum" sz="quarter" idx="12"/>
          </p:nvPr>
        </p:nvSpPr>
        <p:spPr/>
        <p:txBody>
          <a:bodyPr/>
          <a:lstStyle/>
          <a:p>
            <a:fld id="{78B20012-F513-476C-AD3E-343A6028A483}"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53FB1CD1-8D4E-4BEF-9265-6696E96FEB0D}" type="datetime1">
              <a:rPr lang="en-US" smtClean="0">
                <a:solidFill>
                  <a:prstClr val="white"/>
                </a:solidFill>
              </a:rPr>
              <a:pPr/>
              <a:t>10/16/2023</a:t>
            </a:fld>
            <a:endParaRPr lang="fa-IR">
              <a:solidFill>
                <a:prstClr val="white"/>
              </a:solidFill>
            </a:endParaRPr>
          </a:p>
        </p:txBody>
      </p:sp>
      <p:sp>
        <p:nvSpPr>
          <p:cNvPr id="5" name="Footer Placeholder 4"/>
          <p:cNvSpPr>
            <a:spLocks noGrp="1"/>
          </p:cNvSpPr>
          <p:nvPr>
            <p:ph type="ftr" sz="quarter" idx="11"/>
          </p:nvPr>
        </p:nvSpPr>
        <p:spPr/>
        <p:txBody>
          <a:bodyPr/>
          <a:lstStyle/>
          <a:p>
            <a:r>
              <a:rPr lang="fa-IR">
                <a:solidFill>
                  <a:prstClr val="white"/>
                </a:solidFill>
              </a:rPr>
              <a:t>سلامت روان در دوران سالمندی- کارشناسان سالمندان کل کشور</a:t>
            </a: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1435919945"/>
      </p:ext>
    </p:extLst>
  </p:cSld>
  <p:clrMapOvr>
    <a:overrideClrMapping bg1="dk1" tx1="lt1" bg2="dk2" tx2="lt2" accent1="accent1" accent2="accent2" accent3="accent3" accent4="accent4" accent5="accent5" accent6="accent6" hlink="hlink" folHlink="folHlink"/>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854C9CA-7E8A-421D-AFCA-F38A1EA9D817}"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p:txBody>
          <a:bodyPr/>
          <a:lstStyle/>
          <a:p>
            <a:r>
              <a:rPr lang="fa-IR">
                <a:solidFill>
                  <a:prstClr val="white"/>
                </a:solidFill>
              </a:rPr>
              <a:t>سلامت روان در دوران سالمندی- کارشناسان سالمندان کل کشور</a:t>
            </a: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3900139727"/>
      </p:ext>
    </p:extLst>
  </p:cSld>
  <p:clrMapOvr>
    <a:overrideClrMapping bg1="dk1" tx1="lt1" bg2="dk2" tx2="lt2" accent1="accent1" accent2="accent2" accent3="accent3" accent4="accent4" accent5="accent5" accent6="accent6" hlink="hlink" folHlink="folHlink"/>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0EB0E6B-204B-4F9B-B339-81C96154FDB2}" type="datetime1">
              <a:rPr lang="en-US" smtClean="0">
                <a:solidFill>
                  <a:prstClr val="black"/>
                </a:solidFill>
              </a:rPr>
              <a:pPr/>
              <a:t>10/16/2023</a:t>
            </a:fld>
            <a:endParaRPr lang="fa-IR">
              <a:solidFill>
                <a:prstClr val="black"/>
              </a:solidFill>
            </a:endParaRPr>
          </a:p>
        </p:txBody>
      </p:sp>
      <p:sp>
        <p:nvSpPr>
          <p:cNvPr id="8" name="Footer Placeholder 7"/>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9" name="Slide Number Placeholder 8"/>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507762788"/>
      </p:ext>
    </p:extLst>
  </p:cSld>
  <p:clrMapOvr>
    <a:overrideClrMapping bg1="lt1" tx1="dk1" bg2="lt2" tx2="dk2" accent1="accent1" accent2="accent2" accent3="accent3" accent4="accent4" accent5="accent5" accent6="accent6" hlink="hlink" folHlink="folHlink"/>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E7BC229-1AD1-4280-B2C5-B31FECD84BE4}" type="datetime1">
              <a:rPr lang="en-US" smtClean="0">
                <a:solidFill>
                  <a:prstClr val="white"/>
                </a:solidFill>
              </a:rPr>
              <a:pPr/>
              <a:t>10/16/2023</a:t>
            </a:fld>
            <a:endParaRPr lang="fa-IR">
              <a:solidFill>
                <a:prstClr val="white"/>
              </a:solidFill>
            </a:endParaRPr>
          </a:p>
        </p:txBody>
      </p:sp>
      <p:sp>
        <p:nvSpPr>
          <p:cNvPr id="4" name="Footer Placeholder 3"/>
          <p:cNvSpPr>
            <a:spLocks noGrp="1"/>
          </p:cNvSpPr>
          <p:nvPr>
            <p:ph type="ftr" sz="quarter" idx="11"/>
          </p:nvPr>
        </p:nvSpPr>
        <p:spPr/>
        <p:txBody>
          <a:bodyPr/>
          <a:lstStyle/>
          <a:p>
            <a:r>
              <a:rPr lang="fa-IR">
                <a:solidFill>
                  <a:prstClr val="white"/>
                </a:solidFill>
              </a:rPr>
              <a:t>سلامت روان در دوران سالمندی- کارشناسان سالمندان کل کشور</a:t>
            </a: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1911060983"/>
      </p:ext>
    </p:extLst>
  </p:cSld>
  <p:clrMapOvr>
    <a:overrideClrMapping bg1="dk1" tx1="lt1" bg2="dk2" tx2="lt2" accent1="accent1" accent2="accent2" accent3="accent3" accent4="accent4" accent5="accent5" accent6="accent6" hlink="hlink" folHlink="folHlink"/>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2E921-9DE3-49BB-9511-21BF8CE1C654}" type="datetime1">
              <a:rPr lang="en-US" smtClean="0">
                <a:solidFill>
                  <a:prstClr val="black"/>
                </a:solidFill>
              </a:rPr>
              <a:pPr/>
              <a:t>10/16/2023</a:t>
            </a:fld>
            <a:endParaRPr lang="fa-IR">
              <a:solidFill>
                <a:prstClr val="black"/>
              </a:solidFill>
            </a:endParaRPr>
          </a:p>
        </p:txBody>
      </p:sp>
      <p:sp>
        <p:nvSpPr>
          <p:cNvPr id="3" name="Footer Placeholder 2"/>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4" name="Slide Number Placeholder 3"/>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049652892"/>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8295C604-738E-4DB9-B481-505E47D82F7D}" type="datetime1">
              <a:rPr lang="en-US" smtClean="0">
                <a:solidFill>
                  <a:prstClr val="black"/>
                </a:solidFill>
              </a:rPr>
              <a:pPr/>
              <a:t>10/16/2023</a:t>
            </a:fld>
            <a:endParaRPr lang="fa-IR">
              <a:solidFill>
                <a:prstClr val="black"/>
              </a:solidFill>
            </a:endParaRPr>
          </a:p>
        </p:txBody>
      </p:sp>
      <p:sp>
        <p:nvSpPr>
          <p:cNvPr id="6" name="Footer Placeholder 5"/>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7" name="Slide Number Placeholder 6"/>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670432946"/>
      </p:ext>
    </p:extLst>
  </p:cSld>
  <p:clrMapOvr>
    <a:overrideClrMapping bg1="lt1" tx1="dk1" bg2="lt2" tx2="dk2" accent1="accent1" accent2="accent2" accent3="accent3" accent4="accent4" accent5="accent5" accent6="accent6" hlink="hlink" folHlink="folHlink"/>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solidFill>
                  <a:prstClr val="white"/>
                </a:solidFill>
              </a:rPr>
              <a:pPr/>
              <a:t>10/16/2023</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a:solidFill>
                  <a:prstClr val="white"/>
                </a:solidFill>
              </a:rPr>
              <a:t>سلامت روان در دوران سالمندی- کارشناسان سالمندان کل کشور</a:t>
            </a: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en-US">
              <a:solidFill>
                <a:prstClr val="white"/>
              </a:solidFill>
            </a:endParaRPr>
          </a:p>
        </p:txBody>
      </p:sp>
    </p:spTree>
    <p:extLst>
      <p:ext uri="{BB962C8B-B14F-4D97-AF65-F5344CB8AC3E}">
        <p14:creationId xmlns:p14="http://schemas.microsoft.com/office/powerpoint/2010/main" val="1981257832"/>
      </p:ext>
    </p:extLst>
  </p:cSld>
  <p:clrMapOvr>
    <a:overrideClrMapping bg1="dk1" tx1="lt1" bg2="dk2" tx2="lt2" accent1="accent1" accent2="accent2" accent3="accent3" accent4="accent4" accent5="accent5" accent6="accent6" hlink="hlink" folHlink="folHlink"/>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C1770AB-DBCC-4473-A559-DFCD97DFDF01}"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290419847"/>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B82FDBF-810E-432C-B6FD-4995B16EA0DF}" type="datetime1">
              <a:rPr lang="en-US" smtClean="0">
                <a:solidFill>
                  <a:prstClr val="black"/>
                </a:solidFill>
              </a:rPr>
              <a:pPr/>
              <a:t>10/16/2023</a:t>
            </a:fld>
            <a:endParaRPr lang="fa-IR">
              <a:solidFill>
                <a:prstClr val="black"/>
              </a:solidFill>
            </a:endParaRPr>
          </a:p>
        </p:txBody>
      </p:sp>
      <p:sp>
        <p:nvSpPr>
          <p:cNvPr id="5" name="Footer Placeholder 4"/>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sp>
        <p:nvSpPr>
          <p:cNvPr id="6" name="Slide Number Placeholder 5"/>
          <p:cNvSpPr>
            <a:spLocks noGrp="1"/>
          </p:cNvSpPr>
          <p:nvPr>
            <p:ph type="sldNum" sz="quarter" idx="12"/>
          </p:nvPr>
        </p:nvSpPr>
        <p:spPr/>
        <p:txBody>
          <a:bodyPr/>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93333959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26E32E-8FAB-4B79-9151-EB5D660EDEC6}" type="datetime1">
              <a:rPr lang="en-US" smtClean="0"/>
              <a:t>10/16/2023</a:t>
            </a:fld>
            <a:endParaRPr lang="fa-I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t>سلامت روان در دوران سالمندی- کارشناسان سالمندان کل کشور</a:t>
            </a:r>
            <a:endParaRPr lang="fa-I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B20012-F513-476C-AD3E-343A6028A483}" type="slidenum">
              <a:rPr lang="fa-IR" smtClean="0"/>
              <a:pPr/>
              <a:t>‹#›</a:t>
            </a:fld>
            <a:endParaRPr lang="fa-I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t>10/16/2023</a:t>
            </a:fld>
            <a:endParaRPr lang="fa-I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t>سلامت روان در دوران سالمندی- کارشناسان سالمندان کل کشور</a:t>
            </a:r>
            <a:endParaRPr lang="fa-I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solidFill>
                  <a:prstClr val="black"/>
                </a:solidFill>
              </a:rPr>
              <a:pPr/>
              <a:t>10/16/2023</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288412011"/>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solidFill>
                  <a:prstClr val="black"/>
                </a:solidFill>
              </a:rPr>
              <a:pPr/>
              <a:t>10/16/2023</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839761749"/>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solidFill>
                  <a:prstClr val="black"/>
                </a:solidFill>
              </a:rPr>
              <a:pPr/>
              <a:t>10/16/2023</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737869568"/>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solidFill>
                  <a:prstClr val="black"/>
                </a:solidFill>
              </a:rPr>
              <a:pPr/>
              <a:t>10/16/2023</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4046775568"/>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solidFill>
                  <a:prstClr val="black"/>
                </a:solidFill>
              </a:rPr>
              <a:pPr/>
              <a:t>10/16/2023</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684135495"/>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solidFill>
                  <a:prstClr val="black"/>
                </a:solidFill>
              </a:rPr>
              <a:pPr/>
              <a:t>10/16/2023</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326428776"/>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D00732B-878E-43E0-8C23-F7265D3306C6}" type="datetime1">
              <a:rPr lang="en-US" smtClean="0">
                <a:solidFill>
                  <a:prstClr val="black"/>
                </a:solidFill>
              </a:rPr>
              <a:pPr/>
              <a:t>10/16/2023</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a:solidFill>
                  <a:prstClr val="black"/>
                </a:solidFill>
              </a:rPr>
              <a:t>سلامت روان در دوران سالمندی- کارشناسان سالمندان کل کشور</a:t>
            </a: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20012-F513-476C-AD3E-343A6028A48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378302883"/>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spd="med"/>
  <p:hf hdr="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24.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bism.gif"/>
          <p:cNvPicPr>
            <a:picLocks noChangeAspect="1"/>
          </p:cNvPicPr>
          <p:nvPr/>
        </p:nvPicPr>
        <p:blipFill>
          <a:blip r:embed="rId2"/>
          <a:srcRect/>
          <a:stretch>
            <a:fillRect/>
          </a:stretch>
        </p:blipFill>
        <p:spPr bwMode="auto">
          <a:xfrm>
            <a:off x="2786063" y="285750"/>
            <a:ext cx="3481387" cy="4645025"/>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78B20012-F513-476C-AD3E-343A6028A483}" type="slidenum">
              <a:rPr lang="fa-IR" smtClean="0"/>
              <a:pPr/>
              <a:t>1</a:t>
            </a:fld>
            <a:endParaRPr lang="fa-IR"/>
          </a:p>
        </p:txBody>
      </p:sp>
      <p:sp>
        <p:nvSpPr>
          <p:cNvPr id="6" name="Date Placeholder 5"/>
          <p:cNvSpPr>
            <a:spLocks noGrp="1"/>
          </p:cNvSpPr>
          <p:nvPr>
            <p:ph type="dt" sz="half" idx="10"/>
          </p:nvPr>
        </p:nvSpPr>
        <p:spPr>
          <a:xfrm>
            <a:off x="7740352" y="6407944"/>
            <a:ext cx="906920" cy="365760"/>
          </a:xfrm>
        </p:spPr>
        <p:txBody>
          <a:bodyPr/>
          <a:lstStyle/>
          <a:p>
            <a:fld id="{2AF161BA-952E-4F06-8BDB-E44ACCAA8CA4}" type="datetime1">
              <a:rPr lang="en-US" smtClean="0"/>
              <a:t>10/16/2023</a:t>
            </a:fld>
            <a:endParaRPr lang="fa-IR" dirty="0"/>
          </a:p>
        </p:txBody>
      </p:sp>
      <p:sp>
        <p:nvSpPr>
          <p:cNvPr id="7" name="Footer Placeholder 6"/>
          <p:cNvSpPr>
            <a:spLocks noGrp="1"/>
          </p:cNvSpPr>
          <p:nvPr>
            <p:ph type="ftr" sz="quarter" idx="11"/>
          </p:nvPr>
        </p:nvSpPr>
        <p:spPr>
          <a:xfrm>
            <a:off x="4380072" y="6407944"/>
            <a:ext cx="3216264" cy="365125"/>
          </a:xfrm>
        </p:spPr>
        <p:txBody>
          <a:bodyPr/>
          <a:lstStyle/>
          <a:p>
            <a:r>
              <a:rPr lang="fa-IR" smtClean="0"/>
              <a:t>سلامت روان در دوران سالمندی- کارشناسان سالمندان کل کشور</a:t>
            </a:r>
            <a:endParaRPr lang="fa-I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a:bodyPr>
          <a:lstStyle/>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حافظه بلند مدت معنایی:</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یعنی آگاهی درباره اطلاعات و واقعیت هایی که در طول زمان و در گذشته اتفاق افتاده اند مانند به خاطر سپردن پایتخت کشور ها و مراکز استان ها</a:t>
            </a:r>
          </a:p>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حافظه دوره ای:</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یعنی به خاطر سپردن وقایعی که در زمان و مکان های مشخصی اتفاق افتاده اند مثل یاآوری سالگرد ازدواج،تولد یا رخدادهای خاص زندگی</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10</a:t>
            </a:fld>
            <a:endParaRPr lang="fa-IR">
              <a:solidFill>
                <a:prstClr val="black"/>
              </a:solidFill>
            </a:endParaRPr>
          </a:p>
        </p:txBody>
      </p:sp>
      <p:sp>
        <p:nvSpPr>
          <p:cNvPr id="6" name="Title 5"/>
          <p:cNvSpPr>
            <a:spLocks noGrp="1"/>
          </p:cNvSpPr>
          <p:nvPr>
            <p:ph type="title"/>
          </p:nvPr>
        </p:nvSpPr>
        <p:spPr>
          <a:xfrm>
            <a:off x="281964" y="329279"/>
            <a:ext cx="8363272" cy="1143000"/>
          </a:xfrm>
        </p:spPr>
        <p:txBody>
          <a:bodyPr>
            <a:normAutofit/>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ادامه حافظه:</a:t>
            </a:r>
            <a:endParaRPr lang="fa-IR" dirty="0"/>
          </a:p>
        </p:txBody>
      </p:sp>
    </p:spTree>
    <p:extLst>
      <p:ext uri="{BB962C8B-B14F-4D97-AF65-F5344CB8AC3E}">
        <p14:creationId xmlns:p14="http://schemas.microsoft.com/office/powerpoint/2010/main" val="1396994896"/>
      </p:ext>
    </p:extLst>
  </p:cSld>
  <p:clrMapOvr>
    <a:masterClrMapping/>
  </p:clrMapOvr>
  <p:transition spd="med">
    <p:wedg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068960"/>
            <a:ext cx="8363272" cy="3338348"/>
          </a:xfrm>
        </p:spPr>
        <p:txBody>
          <a:bodyPr>
            <a:no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بیماری آلزایمر می تواند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میزان قابل توجهی بر توانایی فرد در برقراری ارتباط با دیگران تأثیر بگذارد.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آنها ممکن 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تفسیر یا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خاطرسپردن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کلمات خاصی دچار مشکل شوند. همچنین ممکن است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غالبا وسط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یک جمله</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پیوستگی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جمله و تفکرات خود را از دست بدهند.</a:t>
            </a:r>
          </a:p>
          <a:p>
            <a:pPr algn="just">
              <a:lnSpc>
                <a:spcPct val="150000"/>
              </a:lnSpc>
            </a:pP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100</a:t>
            </a:fld>
            <a:endParaRPr lang="fa-IR">
              <a:solidFill>
                <a:prstClr val="black"/>
              </a:solidFill>
            </a:endParaRPr>
          </a:p>
        </p:txBody>
      </p:sp>
      <p:sp>
        <p:nvSpPr>
          <p:cNvPr id="6" name="Title 5"/>
          <p:cNvSpPr>
            <a:spLocks noGrp="1"/>
          </p:cNvSpPr>
          <p:nvPr>
            <p:ph type="title"/>
          </p:nvPr>
        </p:nvSpPr>
        <p:spPr>
          <a:xfrm>
            <a:off x="445435" y="1700808"/>
            <a:ext cx="8363272"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مواردی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که رعایت آنها در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به آلزایمر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ضر ور ی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است:</a:t>
            </a:r>
            <a:b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6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برای بهبود عملکرد، به صورت مداوم تالش کنید</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fa-IR" dirty="0"/>
          </a:p>
        </p:txBody>
      </p:sp>
    </p:spTree>
    <p:extLst>
      <p:ext uri="{BB962C8B-B14F-4D97-AF65-F5344CB8AC3E}">
        <p14:creationId xmlns:p14="http://schemas.microsoft.com/office/powerpoint/2010/main" val="2999986738"/>
      </p:ext>
    </p:extLst>
  </p:cSld>
  <p:clrMapOvr>
    <a:masterClrMapping/>
  </p:clrMapOvr>
  <p:transition spd="med">
    <p:wedg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4304" y="1192707"/>
            <a:ext cx="8363272" cy="5216277"/>
          </a:xfrm>
        </p:spPr>
        <p:txBody>
          <a:bodyPr>
            <a:no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ارتقای مداوم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ارتباطات، میتواند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مبتلا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آلزایمر فرصتی برای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شرکت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مکالمات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فعالیتها بدهد و به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راحت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تر شدن کار مراقبت از بیمار کمک کند. برای این کار موارد زیر توصیه میشود: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تماس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چشمی و لبخند را حفظ 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بار فقط یک سؤال بپرسید.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نام اشخاص دیگر در صحبتهای خود استفاده 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صدای آرام صحبت کنید، اما از ساده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صحبت کردن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بیش از حد و بچگانه خودداری 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سعی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کنید در هنگام عصبانیت، آرام باشید.</a:t>
            </a:r>
          </a:p>
        </p:txBody>
      </p:sp>
      <p:sp>
        <p:nvSpPr>
          <p:cNvPr id="3" name="Date Placeholder 2"/>
          <p:cNvSpPr>
            <a:spLocks noGrp="1"/>
          </p:cNvSpPr>
          <p:nvPr>
            <p:ph type="dt" sz="half" idx="10"/>
          </p:nvPr>
        </p:nvSpPr>
        <p:spPr>
          <a:xfrm>
            <a:off x="7668344" y="6407944"/>
            <a:ext cx="978928" cy="365760"/>
          </a:xfrm>
        </p:spPr>
        <p:txBody>
          <a:bodyPr/>
          <a:lstStyle/>
          <a:p>
            <a:pPr>
              <a:defRPr/>
            </a:pPr>
            <a:fld id="{877043ED-3084-4D6D-A9B5-DF473C8D6ED2}" type="datetime1">
              <a:rPr lang="en-US" smtClean="0">
                <a:solidFill>
                  <a:prstClr val="black"/>
                </a:solidFill>
              </a:rPr>
              <a:pPr>
                <a:def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pPr>
              <a:defRPr/>
            </a:pPr>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pPr>
              <a:defRPr/>
            </a:pPr>
            <a:fld id="{78B20012-F513-476C-AD3E-343A6028A483}" type="slidenum">
              <a:rPr lang="fa-IR" smtClean="0">
                <a:solidFill>
                  <a:prstClr val="black"/>
                </a:solidFill>
              </a:rPr>
              <a:pPr>
                <a:defRPr/>
              </a:pPr>
              <a:t>101</a:t>
            </a:fld>
            <a:endParaRPr lang="fa-IR">
              <a:solidFill>
                <a:prstClr val="black"/>
              </a:solidFill>
            </a:endParaRPr>
          </a:p>
        </p:txBody>
      </p:sp>
      <p:sp>
        <p:nvSpPr>
          <p:cNvPr id="6" name="Title 5"/>
          <p:cNvSpPr>
            <a:spLocks noGrp="1"/>
          </p:cNvSpPr>
          <p:nvPr>
            <p:ph type="title"/>
          </p:nvPr>
        </p:nvSpPr>
        <p:spPr>
          <a:xfrm>
            <a:off x="372640" y="413155"/>
            <a:ext cx="8363272"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مواردی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که رعایت آنها در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به آلزایمر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ضر ور ی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است:</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7 . ارتباط با بیماران را ساده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کنید</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fa-IR" dirty="0"/>
          </a:p>
        </p:txBody>
      </p:sp>
    </p:spTree>
    <p:extLst>
      <p:ext uri="{BB962C8B-B14F-4D97-AF65-F5344CB8AC3E}">
        <p14:creationId xmlns:p14="http://schemas.microsoft.com/office/powerpoint/2010/main" val="1147589613"/>
      </p:ext>
    </p:extLst>
  </p:cSld>
  <p:clrMapOvr>
    <a:masterClrMapping/>
  </p:clrMapOvr>
  <p:transition spd="med">
    <p:wedg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29" y="1988840"/>
            <a:ext cx="8363272" cy="4346460"/>
          </a:xfrm>
        </p:spPr>
        <p:txBody>
          <a:bodyPr>
            <a:no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تغذیه مناسب در افراد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مبتلا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آلزایمر بسیار حیاتی است. این بیماران ممکن است در معرض کمبود مواد مغذی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آب بدن باشند. در موارد زیر ، این خطر جدیتر است: </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نمی توانند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یاد بیاورند که آخرین بار چه موقع و چه چیزی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خورده اند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طرز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آشپزی و تهیه غذاها را فراموش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کرده اند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روز غذاهای یکسانی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خورند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برخی وعده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غذایی را از یاد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برده اند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102</a:t>
            </a:fld>
            <a:endParaRPr lang="fa-IR">
              <a:solidFill>
                <a:prstClr val="black"/>
              </a:solidFill>
            </a:endParaRPr>
          </a:p>
        </p:txBody>
      </p:sp>
      <p:sp>
        <p:nvSpPr>
          <p:cNvPr id="6" name="Title 5"/>
          <p:cNvSpPr>
            <a:spLocks noGrp="1"/>
          </p:cNvSpPr>
          <p:nvPr>
            <p:ph type="title"/>
          </p:nvPr>
        </p:nvSpPr>
        <p:spPr>
          <a:xfrm>
            <a:off x="299010" y="476672"/>
            <a:ext cx="8363272"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مواردی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که رعایت آنها در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به آلزایمر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ضر ور ی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است:</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8</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نیازهای غذایی بیمار توجه کنید</a:t>
            </a:r>
            <a:endParaRPr lang="fa-IR" dirty="0"/>
          </a:p>
        </p:txBody>
      </p:sp>
    </p:spTree>
    <p:extLst>
      <p:ext uri="{BB962C8B-B14F-4D97-AF65-F5344CB8AC3E}">
        <p14:creationId xmlns:p14="http://schemas.microsoft.com/office/powerpoint/2010/main" val="3086797584"/>
      </p:ext>
    </p:extLst>
  </p:cSld>
  <p:clrMapOvr>
    <a:masterClrMapping/>
  </p:clrMapOvr>
  <p:transition spd="med">
    <p:wedg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2132856"/>
            <a:ext cx="8363272" cy="4016431"/>
          </a:xfrm>
        </p:spPr>
        <p:txBody>
          <a:bodyPr>
            <a:no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توانایی تشخیص بو و طعم غذاها را از دست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داده اند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جویدن و بلعیدن مشکل دارند.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مراقبان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باید اطمینان حاصل کنند که فرد به اندازه کافی غذای مغذی برای خوردن دارد. این راهکارها برای بهبود تغذیه بیماران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مبتلا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آلزایمر توصیه شده است</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وعده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غذایی را در همان زمان همیشگی استفاده کنید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103</a:t>
            </a:fld>
            <a:endParaRPr lang="fa-IR">
              <a:solidFill>
                <a:prstClr val="black"/>
              </a:solidFill>
            </a:endParaRPr>
          </a:p>
        </p:txBody>
      </p:sp>
      <p:sp>
        <p:nvSpPr>
          <p:cNvPr id="6" name="Title 5"/>
          <p:cNvSpPr>
            <a:spLocks noGrp="1"/>
          </p:cNvSpPr>
          <p:nvPr>
            <p:ph type="title"/>
          </p:nvPr>
        </p:nvSpPr>
        <p:spPr>
          <a:xfrm>
            <a:off x="299010" y="476672"/>
            <a:ext cx="8363272"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مواردی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که رعایت آنها در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به آلزایمر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ضر ور ی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است:</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8</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برای بهبود عملکرد، به صورت مداوم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تلاش کنید</a:t>
            </a:r>
            <a:endParaRPr lang="fa-IR" dirty="0"/>
          </a:p>
        </p:txBody>
      </p:sp>
    </p:spTree>
    <p:extLst>
      <p:ext uri="{BB962C8B-B14F-4D97-AF65-F5344CB8AC3E}">
        <p14:creationId xmlns:p14="http://schemas.microsoft.com/office/powerpoint/2010/main" val="2709695876"/>
      </p:ext>
    </p:extLst>
  </p:cSld>
  <p:clrMapOvr>
    <a:masterClrMapping/>
  </p:clrMapOvr>
  <p:transition spd="med">
    <p:wedg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2204864"/>
            <a:ext cx="8363272" cy="3672409"/>
          </a:xfrm>
        </p:spPr>
        <p:txBody>
          <a:bodyPr>
            <a:no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غذا را در بشقاب های رنگارنگ که می تواند به بهترکردن اشتها کمک کند به بیمار بدهید. </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بیماران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صبحانه مفصل بخورند.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آنها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تشویق به مصرف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مولتی ویتامین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آنها غذاهای ریزشده، مانند پنیر ، میوه یا ساندویچ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برش داده شده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بدهید.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خاموش کردن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رادیو یا تلویزیون، فضای صرف غذا را آرام 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غذاهایی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انتخاب کنید که جویدن و بلعیدن آنها آسان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باشد.</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pPr>
              <a:defRPr/>
            </a:pPr>
            <a:fld id="{877043ED-3084-4D6D-A9B5-DF473C8D6ED2}" type="datetime1">
              <a:rPr lang="en-US" smtClean="0">
                <a:solidFill>
                  <a:prstClr val="black"/>
                </a:solidFill>
              </a:rPr>
              <a:pPr>
                <a:def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pPr>
              <a:defRPr/>
            </a:pPr>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pPr>
              <a:defRPr/>
            </a:pPr>
            <a:fld id="{78B20012-F513-476C-AD3E-343A6028A483}" type="slidenum">
              <a:rPr lang="fa-IR" smtClean="0">
                <a:solidFill>
                  <a:prstClr val="black"/>
                </a:solidFill>
              </a:rPr>
              <a:pPr>
                <a:defRPr/>
              </a:pPr>
              <a:t>104</a:t>
            </a:fld>
            <a:endParaRPr lang="fa-IR">
              <a:solidFill>
                <a:prstClr val="black"/>
              </a:solidFill>
            </a:endParaRPr>
          </a:p>
        </p:txBody>
      </p:sp>
      <p:sp>
        <p:nvSpPr>
          <p:cNvPr id="6" name="Title 5"/>
          <p:cNvSpPr>
            <a:spLocks noGrp="1"/>
          </p:cNvSpPr>
          <p:nvPr>
            <p:ph type="title"/>
          </p:nvPr>
        </p:nvSpPr>
        <p:spPr>
          <a:xfrm>
            <a:off x="284000" y="764704"/>
            <a:ext cx="8363272"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مواردی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که رعایت آنها در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به آلزایمر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ضر ور ی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است:</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8</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برای بهبود عملکرد، به صورت مداوم تالش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کنید</a:t>
            </a:r>
            <a:endParaRPr lang="fa-IR" dirty="0"/>
          </a:p>
        </p:txBody>
      </p:sp>
    </p:spTree>
    <p:extLst>
      <p:ext uri="{BB962C8B-B14F-4D97-AF65-F5344CB8AC3E}">
        <p14:creationId xmlns:p14="http://schemas.microsoft.com/office/powerpoint/2010/main" val="3083335035"/>
      </p:ext>
    </p:extLst>
  </p:cSld>
  <p:clrMapOvr>
    <a:masterClrMapping/>
  </p:clrMapOvr>
  <p:transition spd="med">
    <p:wedg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مسوا ک زدن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دندا نها توسط خود بیمار</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کمک کردن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برای آرایش و پیرایش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فرد عادت به آرایش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داشته است</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اما مراقب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باشید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آرایش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چشم انجام نشود)</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تشویق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شخص به اصلاح صورت و کمک به وی در صورت لزوم</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کمک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کوتاه کردن ناخن ها</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صرف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زمان کافی برای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لباس پوشیدن</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خرید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لباس راحت و آزاد و دارای زیپ به جای بند و دکمه</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105</a:t>
            </a:fld>
            <a:endParaRPr lang="fa-IR">
              <a:solidFill>
                <a:prstClr val="black"/>
              </a:solidFill>
            </a:endParaRPr>
          </a:p>
        </p:txBody>
      </p:sp>
      <p:sp>
        <p:nvSpPr>
          <p:cNvPr id="6" name="Title 5"/>
          <p:cNvSpPr>
            <a:spLocks noGrp="1"/>
          </p:cNvSpPr>
          <p:nvPr>
            <p:ph type="title"/>
          </p:nvPr>
        </p:nvSpPr>
        <p:spPr/>
        <p:txBody>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چگونه عزت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نفس بیمار را تقویت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کنیم؟ </a:t>
            </a:r>
            <a:endParaRPr lang="fa-IR" dirty="0"/>
          </a:p>
        </p:txBody>
      </p:sp>
    </p:spTree>
    <p:extLst>
      <p:ext uri="{BB962C8B-B14F-4D97-AF65-F5344CB8AC3E}">
        <p14:creationId xmlns:p14="http://schemas.microsoft.com/office/powerpoint/2010/main" val="594547686"/>
      </p:ext>
    </p:extLst>
  </p:cSld>
  <p:clrMapOvr>
    <a:masterClrMapping/>
  </p:clrMapOvr>
  <p:transition spd="med">
    <p:wedg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مطمئن شوید که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کفش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محکم و راحت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پوشند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نوار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هایی با رنگ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روشن تر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لبه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پله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قرار دهید.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صورتی که وجود آینه برای بیمار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مشکل ساز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اضطراب آور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آینه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خانه را محدود کرده، یا روی آن ها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بپوشانید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برچسب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«گرم » و «سرد » را بر روی شیرهای آب قرار دهید.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اجاق گاز، قفل ایمنی نصب کنید و 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نزدیک شدن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فرد به آن جلوگیری 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مصرف داروی فرد، نظارت 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گر فرد هنوز رانندگی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کند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علائمی که باعث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تا رانندگی بیمار خطری برای دیگران باشد را مورد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توجه قرار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دهید و در موارد متوسط تا شدید بیماری، از رانندگی او جلوگیری کنید.</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336FEB27-DE34-47B8-8B6C-4DE3265E6936}"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106</a:t>
            </a:fld>
            <a:endParaRPr lang="fa-IR">
              <a:solidFill>
                <a:prstClr val="black"/>
              </a:solidFill>
            </a:endParaRPr>
          </a:p>
        </p:txBody>
      </p:sp>
      <p:sp>
        <p:nvSpPr>
          <p:cNvPr id="6" name="Title 5"/>
          <p:cNvSpPr>
            <a:spLocks noGrp="1"/>
          </p:cNvSpPr>
          <p:nvPr>
            <p:ph type="title"/>
          </p:nvPr>
        </p:nvSpPr>
        <p:spPr/>
        <p:txBody>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چگونه محیط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امن برای بیمار فراهم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کنیم؟</a:t>
            </a:r>
            <a:endPar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827595300"/>
      </p:ext>
    </p:extLst>
  </p:cSld>
  <p:clrMapOvr>
    <a:masterClrMapping/>
  </p:clrMapOvr>
  <p:transition spd="med">
    <p:wedg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ctr"/>
            <a:endParaRPr lang="fa-IR" sz="4400" dirty="0" smtClean="0">
              <a:cs typeface="B Titr" panose="00000700000000000000" pitchFamily="2" charset="-78"/>
            </a:endParaRPr>
          </a:p>
          <a:p>
            <a:pPr algn="ctr"/>
            <a:endParaRPr lang="fa-IR" sz="4400">
              <a:cs typeface="B Titr" panose="00000700000000000000" pitchFamily="2" charset="-78"/>
            </a:endParaRPr>
          </a:p>
          <a:p>
            <a:pPr algn="ctr"/>
            <a:r>
              <a:rPr lang="fa-IR" sz="4400" dirty="0" smtClean="0">
                <a:cs typeface="B Titr" panose="00000700000000000000" pitchFamily="2" charset="-78"/>
              </a:rPr>
              <a:t>افسردگی واضطراب در سالمندان</a:t>
            </a:r>
            <a:endParaRPr lang="en-US" sz="4400" dirty="0">
              <a:cs typeface="B Titr" panose="000007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107</a:t>
            </a:fld>
            <a:endParaRPr lang="fa-IR">
              <a:solidFill>
                <a:prstClr val="black"/>
              </a:solidFill>
            </a:endParaRPr>
          </a:p>
        </p:txBody>
      </p:sp>
      <p:sp>
        <p:nvSpPr>
          <p:cNvPr id="6" name="Title 5"/>
          <p:cNvSpPr>
            <a:spLocks noGrp="1"/>
          </p:cNvSpPr>
          <p:nvPr>
            <p:ph type="title"/>
          </p:nvPr>
        </p:nvSpPr>
        <p:spPr/>
        <p:txBody>
          <a:bodyPr>
            <a:normAutofit/>
          </a:bodyPr>
          <a:lstStyle/>
          <a:p>
            <a:pPr algn="ctr"/>
            <a:r>
              <a:rPr lang="fa-IR" sz="5400" dirty="0" smtClean="0">
                <a:cs typeface="B Titr" panose="00000700000000000000" pitchFamily="2" charset="-78"/>
              </a:rPr>
              <a:t>فصل نهم </a:t>
            </a:r>
            <a:endParaRPr lang="en-US" sz="5400" dirty="0">
              <a:cs typeface="B Titr" panose="00000700000000000000" pitchFamily="2" charset="-78"/>
            </a:endParaRPr>
          </a:p>
        </p:txBody>
      </p:sp>
    </p:spTree>
    <p:extLst>
      <p:ext uri="{BB962C8B-B14F-4D97-AF65-F5344CB8AC3E}">
        <p14:creationId xmlns:p14="http://schemas.microsoft.com/office/powerpoint/2010/main" val="964161204"/>
      </p:ext>
    </p:extLst>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sz="2400" b="1" dirty="0">
                <a:cs typeface="B Nazanin" panose="00000400000000000000" pitchFamily="2" charset="-78"/>
              </a:rPr>
              <a:t>افسردگی یکی از هیجان‌های غیر طبیعی است که مشخصه اصلی افسردگی احساس غم و خلق غمگین است که معمولاً همراه با بیماری‌های جسمی است</a:t>
            </a:r>
            <a:r>
              <a:rPr lang="ar-SA" dirty="0"/>
              <a:t>.</a:t>
            </a:r>
            <a:endParaRPr lang="en-US" dirty="0"/>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108</a:t>
            </a:fld>
            <a:endParaRPr lang="fa-IR">
              <a:solidFill>
                <a:prstClr val="black"/>
              </a:solidFill>
            </a:endParaRPr>
          </a:p>
        </p:txBody>
      </p:sp>
      <p:sp>
        <p:nvSpPr>
          <p:cNvPr id="6" name="Title 5"/>
          <p:cNvSpPr>
            <a:spLocks noGrp="1"/>
          </p:cNvSpPr>
          <p:nvPr>
            <p:ph type="title"/>
          </p:nvPr>
        </p:nvSpPr>
        <p:spPr/>
        <p:txBody>
          <a:bodyPr>
            <a:normAutofit/>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افسردگی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در سالمندان</a:t>
            </a:r>
            <a:r>
              <a:rPr lang="fa-IR" dirty="0"/>
              <a:t>: </a:t>
            </a:r>
            <a:endParaRPr lang="en-US" dirty="0"/>
          </a:p>
        </p:txBody>
      </p:sp>
      <p:sp>
        <p:nvSpPr>
          <p:cNvPr id="7" name="Title 5"/>
          <p:cNvSpPr txBox="1">
            <a:spLocks/>
          </p:cNvSpPr>
          <p:nvPr/>
        </p:nvSpPr>
        <p:spPr>
          <a:xfrm>
            <a:off x="482155" y="274638"/>
            <a:ext cx="8229600" cy="1143000"/>
          </a:xfrm>
          <a:prstGeom prst="rect">
            <a:avLst/>
          </a:prstGeom>
        </p:spPr>
        <p:txBody>
          <a:bodyPr vert="horz" rtlCol="0" anchor="ctr">
            <a:normAutofit/>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r"/>
            <a:r>
              <a:rPr lang="fa-IR"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cs typeface="B Titr" pitchFamily="2" charset="-78"/>
              </a:rPr>
              <a:t> </a:t>
            </a:r>
            <a:endParaRPr lang="en-US"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cs typeface="B Titr" pitchFamily="2" charset="-78"/>
            </a:endParaRPr>
          </a:p>
        </p:txBody>
      </p:sp>
    </p:spTree>
    <p:extLst>
      <p:ext uri="{BB962C8B-B14F-4D97-AF65-F5344CB8AC3E}">
        <p14:creationId xmlns:p14="http://schemas.microsoft.com/office/powerpoint/2010/main" val="1577750067"/>
      </p:ext>
    </p:extLst>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7672" y="1268760"/>
            <a:ext cx="8229600" cy="4525963"/>
          </a:xfrm>
        </p:spPr>
        <p:txBody>
          <a:bodyPr>
            <a:normAutofit fontScale="70000" lnSpcReduction="20000"/>
          </a:bodyPr>
          <a:lstStyle/>
          <a:p>
            <a:r>
              <a:rPr lang="en-US" dirty="0"/>
              <a:t> </a:t>
            </a:r>
            <a:r>
              <a:rPr lang="fa-IR" sz="3100" b="1" dirty="0">
                <a:cs typeface="B Nazanin" panose="00000400000000000000" pitchFamily="2" charset="-78"/>
              </a:rPr>
              <a:t>۲۵</a:t>
            </a:r>
            <a:r>
              <a:rPr lang="ar-SA" sz="3100" b="1" dirty="0">
                <a:cs typeface="B Nazanin" panose="00000400000000000000" pitchFamily="2" charset="-78"/>
              </a:rPr>
              <a:t> درصد از بیماران قلبی عروقی به افسردگی مبتلا هستند مثل افرادی که سکته قلبی کرده‌اند.</a:t>
            </a:r>
            <a:endParaRPr lang="en-US" sz="3100" b="1" dirty="0">
              <a:cs typeface="B Nazanin" panose="00000400000000000000" pitchFamily="2" charset="-78"/>
            </a:endParaRPr>
          </a:p>
          <a:p>
            <a:r>
              <a:rPr lang="ar-SA" sz="3100" b="1" dirty="0">
                <a:cs typeface="B Nazanin" panose="00000400000000000000" pitchFamily="2" charset="-78"/>
              </a:rPr>
              <a:t> افسردگی در بیماران مبتلا به</a:t>
            </a:r>
            <a:r>
              <a:rPr lang="fa-IR" sz="3100" b="1" dirty="0">
                <a:cs typeface="B Nazanin" panose="00000400000000000000" pitchFamily="2" charset="-78"/>
              </a:rPr>
              <a:t> دمانس</a:t>
            </a:r>
            <a:r>
              <a:rPr lang="ar-SA" sz="3100" b="1" dirty="0">
                <a:cs typeface="B Nazanin" panose="00000400000000000000" pitchFamily="2" charset="-78"/>
              </a:rPr>
              <a:t> بیشتر دیده می‌شود</a:t>
            </a:r>
            <a:endParaRPr lang="en-US" sz="3100" b="1" dirty="0">
              <a:cs typeface="B Nazanin" panose="00000400000000000000" pitchFamily="2" charset="-78"/>
            </a:endParaRPr>
          </a:p>
          <a:p>
            <a:r>
              <a:rPr lang="fa-IR" sz="3100" b="1" dirty="0">
                <a:cs typeface="B Nazanin" panose="00000400000000000000" pitchFamily="2" charset="-78"/>
              </a:rPr>
              <a:t>۲۵</a:t>
            </a:r>
            <a:r>
              <a:rPr lang="ar-SA" sz="3100" b="1" dirty="0">
                <a:cs typeface="B Nazanin" panose="00000400000000000000" pitchFamily="2" charset="-78"/>
              </a:rPr>
              <a:t> درصد از بیماران قلبی عروقی به افسردگی مبتلا هستند مثل افرادی که سکته قلبی کرده‌اند.</a:t>
            </a:r>
            <a:endParaRPr lang="en-US" sz="3100" b="1" dirty="0">
              <a:cs typeface="B Nazanin" panose="00000400000000000000" pitchFamily="2" charset="-78"/>
            </a:endParaRPr>
          </a:p>
          <a:p>
            <a:r>
              <a:rPr lang="ar-SA" sz="3100" b="1" dirty="0">
                <a:cs typeface="B Nazanin" panose="00000400000000000000" pitchFamily="2" charset="-78"/>
              </a:rPr>
              <a:t> افسردگی در بیماران مبتلا به دمانس بیشتر دیده می‌شود</a:t>
            </a:r>
            <a:endParaRPr lang="en-US" sz="3100" b="1" dirty="0">
              <a:cs typeface="B Nazanin" panose="00000400000000000000" pitchFamily="2" charset="-78"/>
            </a:endParaRPr>
          </a:p>
          <a:p>
            <a:r>
              <a:rPr lang="ar-SA" sz="3100" b="1" dirty="0">
                <a:cs typeface="B Nazanin" panose="00000400000000000000" pitchFamily="2" charset="-78"/>
              </a:rPr>
              <a:t>پارکینسون </a:t>
            </a:r>
            <a:endParaRPr lang="en-US" sz="3100" b="1" dirty="0">
              <a:cs typeface="B Nazanin" panose="00000400000000000000" pitchFamily="2" charset="-78"/>
            </a:endParaRPr>
          </a:p>
          <a:p>
            <a:r>
              <a:rPr lang="ar-SA" sz="3100" b="1" dirty="0">
                <a:cs typeface="B Nazanin" panose="00000400000000000000" pitchFamily="2" charset="-78"/>
              </a:rPr>
              <a:t>افسردگی مرتبط با داروها:  مانند داروی ضد فشار خون- آرامبخش‌ها- هورمون‌ها- مسکن و ضد التهاب‌ها- آنتی بیوتیک‌ها- داروهای ضد قارچ و داروهایی که برای درمان سرطان تجویز می‌شود .</a:t>
            </a:r>
            <a:endParaRPr lang="en-US" sz="3100" b="1" dirty="0">
              <a:cs typeface="B Nazanin" panose="00000400000000000000" pitchFamily="2" charset="-78"/>
            </a:endParaRPr>
          </a:p>
          <a:p>
            <a:r>
              <a:rPr lang="ar-SA" sz="3100" b="1" dirty="0">
                <a:cs typeface="B Nazanin" panose="00000400000000000000" pitchFamily="2" charset="-78"/>
              </a:rPr>
              <a:t>افسردگی باعث ناتوانی در سالمند می‌شود و برعکس</a:t>
            </a:r>
            <a:endParaRPr lang="en-US" sz="3100" b="1" dirty="0">
              <a:cs typeface="B Nazanin" panose="00000400000000000000" pitchFamily="2" charset="-78"/>
            </a:endParaRPr>
          </a:p>
          <a:p>
            <a:r>
              <a:rPr lang="ar-SA" sz="3100" b="1" dirty="0">
                <a:cs typeface="B Nazanin" panose="00000400000000000000" pitchFamily="2" charset="-78"/>
              </a:rPr>
              <a:t> افسردگی همراه با جنون (روان پریشی) : در 20% تا 45%سالمندانی که به علت جنون در بخش روان پزشکی بستری هستند افسردگی دارند. این بیماران بیشتر هذیان و توهم دارند</a:t>
            </a:r>
            <a:r>
              <a:rPr lang="ar-SA" dirty="0"/>
              <a:t>.</a:t>
            </a:r>
            <a:endParaRPr lang="en-US" dirty="0"/>
          </a:p>
          <a:p>
            <a:r>
              <a:rPr lang="en-US" dirty="0"/>
              <a:t> </a:t>
            </a: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109</a:t>
            </a:fld>
            <a:endParaRPr lang="fa-IR">
              <a:solidFill>
                <a:prstClr val="black"/>
              </a:solidFill>
            </a:endParaRPr>
          </a:p>
        </p:txBody>
      </p:sp>
      <p:sp>
        <p:nvSpPr>
          <p:cNvPr id="6" name="Title 5"/>
          <p:cNvSpPr>
            <a:spLocks noGrp="1"/>
          </p:cNvSpPr>
          <p:nvPr>
            <p:ph type="title"/>
          </p:nvPr>
        </p:nvSpPr>
        <p:spPr>
          <a:xfrm>
            <a:off x="457200" y="274638"/>
            <a:ext cx="7715200" cy="806037"/>
          </a:xfrm>
        </p:spPr>
        <p:txBody>
          <a:bodyPr>
            <a:normAutofit fontScale="90000"/>
          </a:bodyPr>
          <a:lstStyle/>
          <a:p>
            <a:pPr algn="r"/>
            <a:r>
              <a:rPr lang="ar-SA" sz="4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بیماری‌های همزمان با افسردگی</a:t>
            </a:r>
            <a:r>
              <a:rPr lang="ar-SA" dirty="0"/>
              <a:t>:</a:t>
            </a:r>
            <a:r>
              <a:rPr lang="en-US" dirty="0"/>
              <a:t/>
            </a:r>
            <a:br>
              <a:rPr lang="en-US" dirty="0"/>
            </a:br>
            <a:endParaRPr lang="en-US" dirty="0"/>
          </a:p>
        </p:txBody>
      </p:sp>
    </p:spTree>
    <p:extLst>
      <p:ext uri="{BB962C8B-B14F-4D97-AF65-F5344CB8AC3E}">
        <p14:creationId xmlns:p14="http://schemas.microsoft.com/office/powerpoint/2010/main" val="409170345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a:bodyPr>
          <a:lstStyle/>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حافظه روندی:</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توانایی یادگیری و یادآوری مهارت هایی که شکل گیری آن نیاز به زمان و تمرین دارد، مانندیادگیری تایپ کردن ،جوشکاری،دوچرخه سواری، رانندگی</a:t>
            </a:r>
          </a:p>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حافظه آینده نگر:</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توانایی به خاطر سپردن فعالیت هایی که باید در آینده انجام شوند مانند برنامه ریزی برای زندگی شغلی و حرفه ای یا خانوادگی</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11</a:t>
            </a:fld>
            <a:endParaRPr lang="fa-IR">
              <a:solidFill>
                <a:prstClr val="black"/>
              </a:solidFill>
            </a:endParaRPr>
          </a:p>
        </p:txBody>
      </p:sp>
      <p:sp>
        <p:nvSpPr>
          <p:cNvPr id="6" name="Title 5"/>
          <p:cNvSpPr>
            <a:spLocks noGrp="1"/>
          </p:cNvSpPr>
          <p:nvPr>
            <p:ph type="title"/>
          </p:nvPr>
        </p:nvSpPr>
        <p:spPr>
          <a:xfrm>
            <a:off x="457200" y="274638"/>
            <a:ext cx="8363272"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ادامه حافظه :</a:t>
            </a:r>
            <a:endParaRPr lang="fa-IR" dirty="0"/>
          </a:p>
        </p:txBody>
      </p:sp>
    </p:spTree>
    <p:extLst>
      <p:ext uri="{BB962C8B-B14F-4D97-AF65-F5344CB8AC3E}">
        <p14:creationId xmlns:p14="http://schemas.microsoft.com/office/powerpoint/2010/main" val="1263481499"/>
      </p:ext>
    </p:extLst>
  </p:cSld>
  <p:clrMapOvr>
    <a:masterClrMapping/>
  </p:clrMapOvr>
  <p:transition spd="med">
    <p:wedg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ar-SA" dirty="0"/>
              <a:t> </a:t>
            </a:r>
            <a:r>
              <a:rPr lang="ar-SA" sz="2400" b="1" dirty="0">
                <a:cs typeface="B Nazanin" panose="00000400000000000000" pitchFamily="2" charset="-78"/>
              </a:rPr>
              <a:t>شروع قبل از ۷۰ سالگی</a:t>
            </a:r>
            <a:endParaRPr lang="en-US" sz="2400" b="1" dirty="0">
              <a:cs typeface="B Nazanin" panose="00000400000000000000" pitchFamily="2" charset="-78"/>
            </a:endParaRPr>
          </a:p>
          <a:p>
            <a:pPr lvl="0"/>
            <a:r>
              <a:rPr lang="ar-SA" sz="2400" b="1" dirty="0">
                <a:cs typeface="B Nazanin" panose="00000400000000000000" pitchFamily="2" charset="-78"/>
              </a:rPr>
              <a:t> مدت کوتاه بیماری</a:t>
            </a:r>
            <a:endParaRPr lang="en-US" sz="2400" b="1" dirty="0">
              <a:cs typeface="B Nazanin" panose="00000400000000000000" pitchFamily="2" charset="-78"/>
            </a:endParaRPr>
          </a:p>
          <a:p>
            <a:pPr lvl="0"/>
            <a:r>
              <a:rPr lang="ar-SA" sz="2400" b="1" dirty="0">
                <a:cs typeface="B Nazanin" panose="00000400000000000000" pitchFamily="2" charset="-78"/>
              </a:rPr>
              <a:t> سازش خوب قبلی</a:t>
            </a:r>
            <a:endParaRPr lang="en-US" sz="2400" b="1" dirty="0">
              <a:cs typeface="B Nazanin" panose="00000400000000000000" pitchFamily="2" charset="-78"/>
            </a:endParaRPr>
          </a:p>
          <a:p>
            <a:pPr lvl="0"/>
            <a:r>
              <a:rPr lang="ar-SA" sz="2400" b="1" dirty="0">
                <a:cs typeface="B Nazanin" panose="00000400000000000000" pitchFamily="2" charset="-78"/>
              </a:rPr>
              <a:t> نبود بیماری جسمی همزمان</a:t>
            </a:r>
            <a:endParaRPr lang="en-US" sz="2400" b="1" dirty="0">
              <a:cs typeface="B Nazanin" panose="00000400000000000000" pitchFamily="2" charset="-78"/>
            </a:endParaRPr>
          </a:p>
          <a:p>
            <a:pPr lvl="0"/>
            <a:r>
              <a:rPr lang="ar-SA" sz="2400" b="1" dirty="0">
                <a:cs typeface="B Nazanin" panose="00000400000000000000" pitchFamily="2" charset="-78"/>
              </a:rPr>
              <a:t> بهبودی از حملات قبلی </a:t>
            </a:r>
            <a:endParaRPr lang="en-US" sz="2400" b="1" dirty="0">
              <a:cs typeface="B Nazanin" panose="000004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110</a:t>
            </a:fld>
            <a:endParaRPr lang="fa-IR">
              <a:solidFill>
                <a:prstClr val="black"/>
              </a:solidFill>
            </a:endParaRPr>
          </a:p>
        </p:txBody>
      </p:sp>
      <p:sp>
        <p:nvSpPr>
          <p:cNvPr id="6" name="Title 5"/>
          <p:cNvSpPr>
            <a:spLocks noGrp="1"/>
          </p:cNvSpPr>
          <p:nvPr>
            <p:ph type="title"/>
          </p:nvPr>
        </p:nvSpPr>
        <p:spPr/>
        <p:txBody>
          <a:bodyPr>
            <a:normAutofit fontScale="90000"/>
          </a:bodyPr>
          <a:lstStyle/>
          <a:p>
            <a:pPr algn="r"/>
            <a:r>
              <a:rPr lang="ar-SA" sz="4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عواملی که پاسخ فرد مبتلا به افسردگی به دارو را بهتر و بیشتر می‌کند:</a:t>
            </a:r>
            <a:r>
              <a:rPr lang="en-US" dirty="0">
                <a:effectLst/>
              </a:rPr>
              <a:t/>
            </a:r>
            <a:br>
              <a:rPr lang="en-US" dirty="0">
                <a:effectLst/>
              </a:rPr>
            </a:br>
            <a:endParaRPr lang="en-US" dirty="0"/>
          </a:p>
        </p:txBody>
      </p:sp>
    </p:spTree>
    <p:extLst>
      <p:ext uri="{BB962C8B-B14F-4D97-AF65-F5344CB8AC3E}">
        <p14:creationId xmlns:p14="http://schemas.microsoft.com/office/powerpoint/2010/main" val="1053648959"/>
      </p:ext>
    </p:extLst>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dirty="0"/>
              <a:t> </a:t>
            </a:r>
            <a:r>
              <a:rPr lang="ar-SA" sz="2400" b="1" dirty="0">
                <a:cs typeface="B Nazanin" panose="00000400000000000000" pitchFamily="2" charset="-78"/>
              </a:rPr>
              <a:t>برای حل مشکل خود به پزشک مراجعه کنند.</a:t>
            </a:r>
            <a:endParaRPr lang="en-US" sz="2400" b="1" dirty="0">
              <a:cs typeface="B Nazanin" panose="00000400000000000000" pitchFamily="2" charset="-78"/>
            </a:endParaRPr>
          </a:p>
          <a:p>
            <a:r>
              <a:rPr lang="ar-SA" sz="2400" b="1" dirty="0">
                <a:cs typeface="B Nazanin" panose="00000400000000000000" pitchFamily="2" charset="-78"/>
              </a:rPr>
              <a:t> در زندگی فعال پر متحرک و فعال باشید.</a:t>
            </a:r>
            <a:endParaRPr lang="en-US" sz="2400" b="1" dirty="0">
              <a:cs typeface="B Nazanin" panose="00000400000000000000" pitchFamily="2" charset="-78"/>
            </a:endParaRPr>
          </a:p>
          <a:p>
            <a:r>
              <a:rPr lang="ar-SA" sz="2400" b="1" dirty="0">
                <a:cs typeface="B Nazanin" panose="00000400000000000000" pitchFamily="2" charset="-78"/>
              </a:rPr>
              <a:t>با دیگران صحبت کنید</a:t>
            </a:r>
            <a:endParaRPr lang="en-US" sz="2400" b="1" dirty="0">
              <a:cs typeface="B Nazanin" panose="00000400000000000000" pitchFamily="2" charset="-78"/>
            </a:endParaRPr>
          </a:p>
          <a:p>
            <a:r>
              <a:rPr lang="en-US" sz="2400" b="1" dirty="0">
                <a:cs typeface="B Nazanin" panose="00000400000000000000" pitchFamily="2" charset="-78"/>
              </a:rPr>
              <a:t> </a:t>
            </a:r>
            <a:r>
              <a:rPr lang="ar-SA" sz="2400" b="1" dirty="0">
                <a:solidFill>
                  <a:srgbClr val="FF0000"/>
                </a:solidFill>
                <a:cs typeface="B Nazanin" panose="00000400000000000000" pitchFamily="2" charset="-78"/>
              </a:rPr>
              <a:t>نیمی از بیمارانی که دچار افسردگی می‌شوند اولین حمله بیماری قبل از ۴۰ سالگی تجربه می‌کنند</a:t>
            </a:r>
            <a:endParaRPr lang="en-US" sz="2400" b="1" dirty="0">
              <a:solidFill>
                <a:srgbClr val="FF0000"/>
              </a:solidFill>
              <a:cs typeface="B Nazanin" panose="000004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111</a:t>
            </a:fld>
            <a:endParaRPr lang="fa-IR">
              <a:solidFill>
                <a:prstClr val="black"/>
              </a:solidFill>
            </a:endParaRPr>
          </a:p>
        </p:txBody>
      </p:sp>
      <p:sp>
        <p:nvSpPr>
          <p:cNvPr id="6" name="Title 5"/>
          <p:cNvSpPr>
            <a:spLocks noGrp="1"/>
          </p:cNvSpPr>
          <p:nvPr>
            <p:ph type="title"/>
          </p:nvPr>
        </p:nvSpPr>
        <p:spPr/>
        <p:txBody>
          <a:bodyPr>
            <a:normAutofit/>
          </a:bodyPr>
          <a:lstStyle/>
          <a:p>
            <a:pPr algn="r"/>
            <a:r>
              <a:rPr lang="ar-SA"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آن چه سالمندان افسرده باید انجام دهند:</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899538299"/>
      </p:ext>
    </p:extLst>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sz="2400" b="1" dirty="0">
                <a:cs typeface="B Nazanin" panose="00000400000000000000" pitchFamily="2" charset="-78"/>
              </a:rPr>
              <a:t>اضطراب، پاسخی مفید، طبیعی و سازگارانه به خطر است که باعث حفظ بقا می‌شود و به فرد کمک می‌کند برای مراقبت از خود کاری انجام دهد.</a:t>
            </a:r>
            <a:endParaRPr lang="en-US" sz="2400" b="1" dirty="0">
              <a:cs typeface="B Nazanin" panose="00000400000000000000" pitchFamily="2" charset="-78"/>
            </a:endParaRPr>
          </a:p>
          <a:p>
            <a:r>
              <a:rPr lang="ar-SA" sz="2400" b="1" dirty="0">
                <a:cs typeface="B Nazanin" panose="00000400000000000000" pitchFamily="2" charset="-78"/>
              </a:rPr>
              <a:t>ترس در پاسخ به خطری معلوم، بیرونی و معین ایجاد می‌شود در حالی که اضطراب در پاسخ به تهدیدی بروز می‌کند که نامعلوم، درونی، مبهم است</a:t>
            </a:r>
            <a:r>
              <a:rPr lang="ar-SA" dirty="0" smtClean="0"/>
              <a:t>.</a:t>
            </a:r>
            <a:endParaRPr lang="fa-IR" dirty="0" smtClean="0"/>
          </a:p>
          <a:p>
            <a:endParaRPr lang="en-US" sz="2400" b="1" dirty="0">
              <a:solidFill>
                <a:srgbClr val="FF0000"/>
              </a:solidFill>
              <a:cs typeface="B Nazanin" panose="00000400000000000000" pitchFamily="2" charset="-78"/>
            </a:endParaRPr>
          </a:p>
          <a:p>
            <a:r>
              <a:rPr lang="ar-SA" sz="2400" b="1" dirty="0">
                <a:solidFill>
                  <a:srgbClr val="FF0000"/>
                </a:solidFill>
                <a:cs typeface="B Nazanin" panose="00000400000000000000" pitchFamily="2" charset="-78"/>
              </a:rPr>
              <a:t> ترس یک هیجان ناگهانی ولی اضطراب معمولاً مزمن است.</a:t>
            </a:r>
            <a:endParaRPr lang="en-US" sz="2400" b="1" dirty="0">
              <a:solidFill>
                <a:srgbClr val="FF0000"/>
              </a:solidFill>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112</a:t>
            </a:fld>
            <a:endParaRPr lang="fa-IR">
              <a:solidFill>
                <a:prstClr val="black"/>
              </a:solidFill>
            </a:endParaRPr>
          </a:p>
        </p:txBody>
      </p:sp>
      <p:sp>
        <p:nvSpPr>
          <p:cNvPr id="6" name="Title 5"/>
          <p:cNvSpPr>
            <a:spLocks noGrp="1"/>
          </p:cNvSpPr>
          <p:nvPr>
            <p:ph type="title"/>
          </p:nvPr>
        </p:nvSpPr>
        <p:spPr/>
        <p:txBody>
          <a:bodyPr>
            <a:normAutofit/>
          </a:bodyPr>
          <a:lstStyle/>
          <a:p>
            <a:pPr algn="r"/>
            <a:r>
              <a:rPr lang="ar-SA"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ترس و اضطراب:</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2897578618"/>
      </p:ext>
    </p:extLst>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sz="2400" b="1" dirty="0">
                <a:solidFill>
                  <a:srgbClr val="FF0000"/>
                </a:solidFill>
                <a:cs typeface="B Nazanin" panose="00000400000000000000" pitchFamily="2" charset="-78"/>
              </a:rPr>
              <a:t>اضطراب طبیعی</a:t>
            </a:r>
            <a:r>
              <a:rPr lang="ar-SA" sz="2400" b="1" dirty="0">
                <a:cs typeface="B Nazanin" panose="00000400000000000000" pitchFamily="2" charset="-78"/>
              </a:rPr>
              <a:t>: یک ساز و کار دفاعی طبیعی است و افراد با مقداری اضطراب هم می‌توانند فعالیت روزمره خود را انجام دهند و کارکرد طبیعی دارند.</a:t>
            </a:r>
            <a:endParaRPr lang="fa-IR" sz="2400" b="1" dirty="0">
              <a:cs typeface="B Nazanin" panose="00000400000000000000" pitchFamily="2" charset="-78"/>
            </a:endParaRPr>
          </a:p>
          <a:p>
            <a:endParaRPr lang="en-US" sz="2400" b="1" dirty="0">
              <a:cs typeface="B Nazanin" panose="00000400000000000000" pitchFamily="2" charset="-78"/>
            </a:endParaRPr>
          </a:p>
          <a:p>
            <a:r>
              <a:rPr lang="ar-SA" sz="2400" b="1" dirty="0">
                <a:cs typeface="B Nazanin" panose="00000400000000000000" pitchFamily="2" charset="-78"/>
              </a:rPr>
              <a:t> </a:t>
            </a:r>
            <a:r>
              <a:rPr lang="ar-SA" sz="2400" b="1" dirty="0">
                <a:solidFill>
                  <a:srgbClr val="FF0000"/>
                </a:solidFill>
                <a:cs typeface="B Nazanin" panose="00000400000000000000" pitchFamily="2" charset="-78"/>
              </a:rPr>
              <a:t>اضطراب بیمارگونه: </a:t>
            </a:r>
            <a:r>
              <a:rPr lang="ar-SA" sz="2400" b="1" dirty="0">
                <a:cs typeface="B Nazanin" panose="00000400000000000000" pitchFamily="2" charset="-78"/>
              </a:rPr>
              <a:t>وقتی شدت اضطراب از میزانی بیشتر شود و باعث افت کارایی و در نتیجه ناتوانی فرد در انجام امور خود می‌شود</a:t>
            </a:r>
            <a:r>
              <a:rPr lang="ar-SA" dirty="0"/>
              <a:t>.</a:t>
            </a:r>
            <a:endParaRPr lang="en-US" dirty="0"/>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113</a:t>
            </a:fld>
            <a:endParaRPr lang="fa-IR">
              <a:solidFill>
                <a:prstClr val="black"/>
              </a:solidFill>
            </a:endParaRPr>
          </a:p>
        </p:txBody>
      </p:sp>
      <p:sp>
        <p:nvSpPr>
          <p:cNvPr id="6" name="Title 5"/>
          <p:cNvSpPr>
            <a:spLocks noGrp="1"/>
          </p:cNvSpPr>
          <p:nvPr>
            <p:ph type="title"/>
          </p:nvPr>
        </p:nvSpPr>
        <p:spPr/>
        <p:txBody>
          <a:bodyPr/>
          <a:lstStyle/>
          <a:p>
            <a:endParaRPr lang="en-US"/>
          </a:p>
        </p:txBody>
      </p:sp>
    </p:spTree>
    <p:extLst>
      <p:ext uri="{BB962C8B-B14F-4D97-AF65-F5344CB8AC3E}">
        <p14:creationId xmlns:p14="http://schemas.microsoft.com/office/powerpoint/2010/main" val="1183120211"/>
      </p:ext>
    </p:extLst>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55000" lnSpcReduction="20000"/>
          </a:bodyPr>
          <a:lstStyle/>
          <a:p>
            <a:r>
              <a:rPr lang="ar-SA" sz="4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نشانه‌های جسمی:</a:t>
            </a:r>
            <a:endParaRPr lang="fa-IR" sz="4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endParaRPr>
          </a:p>
          <a:p>
            <a:endParaRPr lang="fa-IR" sz="3800" u="sng" dirty="0" smtClean="0">
              <a:solidFill>
                <a:srgbClr val="FF0000"/>
              </a:solidFill>
            </a:endParaRPr>
          </a:p>
          <a:p>
            <a:pPr lvl="0"/>
            <a:r>
              <a:rPr lang="ar-SA" sz="3800" b="1" dirty="0">
                <a:cs typeface="B Nazanin" panose="00000400000000000000" pitchFamily="2" charset="-78"/>
              </a:rPr>
              <a:t>گشاد شدن مردمک‌ها </a:t>
            </a:r>
            <a:endParaRPr lang="en-US" sz="3800" b="1" dirty="0">
              <a:cs typeface="B Nazanin" panose="00000400000000000000" pitchFamily="2" charset="-78"/>
            </a:endParaRPr>
          </a:p>
          <a:p>
            <a:pPr lvl="0"/>
            <a:r>
              <a:rPr lang="ar-SA" sz="3800" b="1" dirty="0">
                <a:cs typeface="B Nazanin" panose="00000400000000000000" pitchFamily="2" charset="-78"/>
              </a:rPr>
              <a:t>علایم گوارشی </a:t>
            </a:r>
            <a:endParaRPr lang="en-US" sz="3800" b="1" dirty="0">
              <a:cs typeface="B Nazanin" panose="00000400000000000000" pitchFamily="2" charset="-78"/>
            </a:endParaRPr>
          </a:p>
          <a:p>
            <a:pPr lvl="0"/>
            <a:r>
              <a:rPr lang="ar-SA" sz="3800" b="1" dirty="0">
                <a:cs typeface="B Nazanin" panose="00000400000000000000" pitchFamily="2" charset="-78"/>
              </a:rPr>
              <a:t>غش کردن </a:t>
            </a:r>
            <a:endParaRPr lang="en-US" sz="3800" b="1" dirty="0">
              <a:cs typeface="B Nazanin" panose="00000400000000000000" pitchFamily="2" charset="-78"/>
            </a:endParaRPr>
          </a:p>
          <a:p>
            <a:pPr lvl="0"/>
            <a:r>
              <a:rPr lang="ar-SA" sz="3800" b="1" dirty="0">
                <a:cs typeface="B Nazanin" panose="00000400000000000000" pitchFamily="2" charset="-78"/>
              </a:rPr>
              <a:t>افزایش یا کاهش فشار خون</a:t>
            </a:r>
            <a:endParaRPr lang="en-US" sz="3800" b="1" dirty="0">
              <a:cs typeface="B Nazanin" panose="00000400000000000000" pitchFamily="2" charset="-78"/>
            </a:endParaRPr>
          </a:p>
          <a:p>
            <a:pPr lvl="0"/>
            <a:r>
              <a:rPr lang="ar-SA" sz="3800" b="1" dirty="0">
                <a:cs typeface="B Nazanin" panose="00000400000000000000" pitchFamily="2" charset="-78"/>
              </a:rPr>
              <a:t> افزایش تعداد تنفس </a:t>
            </a:r>
            <a:endParaRPr lang="en-US" sz="3800" b="1" dirty="0">
              <a:cs typeface="B Nazanin" panose="00000400000000000000" pitchFamily="2" charset="-78"/>
            </a:endParaRPr>
          </a:p>
          <a:p>
            <a:pPr lvl="0"/>
            <a:r>
              <a:rPr lang="ar-SA" sz="3800" b="1" dirty="0">
                <a:cs typeface="B Nazanin" panose="00000400000000000000" pitchFamily="2" charset="-78"/>
              </a:rPr>
              <a:t>بی‌قراری</a:t>
            </a:r>
            <a:endParaRPr lang="en-US" sz="3800" b="1" dirty="0">
              <a:cs typeface="B Nazanin" panose="00000400000000000000" pitchFamily="2" charset="-78"/>
            </a:endParaRPr>
          </a:p>
          <a:p>
            <a:pPr lvl="0"/>
            <a:r>
              <a:rPr lang="ar-SA" sz="3800" b="1" dirty="0">
                <a:cs typeface="B Nazanin" panose="00000400000000000000" pitchFamily="2" charset="-78"/>
              </a:rPr>
              <a:t> تعریق </a:t>
            </a:r>
            <a:endParaRPr lang="en-US" sz="3800" b="1" dirty="0">
              <a:cs typeface="B Nazanin" panose="00000400000000000000" pitchFamily="2" charset="-78"/>
            </a:endParaRPr>
          </a:p>
          <a:p>
            <a:pPr lvl="0"/>
            <a:r>
              <a:rPr lang="ar-SA" sz="3800" b="1" dirty="0">
                <a:cs typeface="B Nazanin" panose="00000400000000000000" pitchFamily="2" charset="-78"/>
              </a:rPr>
              <a:t>افزایش یا کاهش تعداد ضربان قلب </a:t>
            </a:r>
            <a:endParaRPr lang="en-US" sz="3800" b="1" dirty="0">
              <a:cs typeface="B Nazanin" panose="00000400000000000000" pitchFamily="2" charset="-78"/>
            </a:endParaRPr>
          </a:p>
          <a:p>
            <a:pPr lvl="0"/>
            <a:r>
              <a:rPr lang="ar-SA" sz="3800" b="1" dirty="0">
                <a:cs typeface="B Nazanin" panose="00000400000000000000" pitchFamily="2" charset="-78"/>
              </a:rPr>
              <a:t>تکرر ادرار- دل آشوب -سرگیجه و احساس منگی </a:t>
            </a:r>
            <a:endParaRPr lang="en-US" sz="3800" b="1" dirty="0">
              <a:cs typeface="B Nazanin" panose="00000400000000000000" pitchFamily="2" charset="-78"/>
            </a:endParaRPr>
          </a:p>
          <a:p>
            <a:pPr lvl="0"/>
            <a:r>
              <a:rPr lang="ar-SA" sz="3800" b="1" dirty="0">
                <a:cs typeface="B Nazanin" panose="00000400000000000000" pitchFamily="2" charset="-78"/>
              </a:rPr>
              <a:t>گزکز و مورمور شدن احساس سردی یا گرمی در اندام‌ها </a:t>
            </a:r>
            <a:endParaRPr lang="en-US" sz="3800" b="1" dirty="0">
              <a:cs typeface="B Nazanin" panose="00000400000000000000" pitchFamily="2" charset="-78"/>
            </a:endParaRPr>
          </a:p>
          <a:p>
            <a:pPr lvl="0"/>
            <a:r>
              <a:rPr lang="ar-SA" sz="3800" b="1" dirty="0">
                <a:cs typeface="B Nazanin" panose="00000400000000000000" pitchFamily="2" charset="-78"/>
              </a:rPr>
              <a:t>لرزش و رنگ پریدگی یا برافروختگی</a:t>
            </a:r>
            <a:endParaRPr lang="en-US" sz="3800" b="1" dirty="0">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114</a:t>
            </a:fld>
            <a:endParaRPr lang="fa-IR">
              <a:solidFill>
                <a:prstClr val="black"/>
              </a:solidFill>
            </a:endParaRPr>
          </a:p>
        </p:txBody>
      </p:sp>
      <p:sp>
        <p:nvSpPr>
          <p:cNvPr id="6" name="Title 5"/>
          <p:cNvSpPr>
            <a:spLocks noGrp="1"/>
          </p:cNvSpPr>
          <p:nvPr>
            <p:ph type="title"/>
          </p:nvPr>
        </p:nvSpPr>
        <p:spPr/>
        <p:txBody>
          <a:bodyPr>
            <a:normAutofit/>
          </a:bodyPr>
          <a:lstStyle/>
          <a:p>
            <a:pPr algn="r"/>
            <a:r>
              <a:rPr lang="ar-SA"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علائم اضطراب:</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4214254145"/>
      </p:ext>
    </p:extLst>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ar-SA" dirty="0"/>
              <a:t> </a:t>
            </a:r>
            <a:r>
              <a:rPr lang="ar-SA" sz="2400" b="1" dirty="0">
                <a:cs typeface="B Nazanin" panose="00000400000000000000" pitchFamily="2" charset="-78"/>
              </a:rPr>
              <a:t>ترس و دلهره</a:t>
            </a:r>
            <a:endParaRPr lang="en-US" sz="2400" b="1" dirty="0">
              <a:cs typeface="B Nazanin" panose="00000400000000000000" pitchFamily="2" charset="-78"/>
            </a:endParaRPr>
          </a:p>
          <a:p>
            <a:pPr lvl="0"/>
            <a:r>
              <a:rPr lang="ar-SA" sz="2400" b="1" dirty="0">
                <a:cs typeface="B Nazanin" panose="00000400000000000000" pitchFamily="2" charset="-78"/>
              </a:rPr>
              <a:t> تشویش، نگرانی، دلواپسی</a:t>
            </a:r>
            <a:endParaRPr lang="en-US" sz="2400" b="1" dirty="0">
              <a:cs typeface="B Nazanin" panose="00000400000000000000" pitchFamily="2" charset="-78"/>
            </a:endParaRPr>
          </a:p>
          <a:p>
            <a:pPr lvl="0"/>
            <a:r>
              <a:rPr lang="ar-SA" sz="2400" b="1" dirty="0">
                <a:cs typeface="B Nazanin" panose="00000400000000000000" pitchFamily="2" charset="-78"/>
              </a:rPr>
              <a:t> گوش به زنگ بودن برای شنیدن خبر بد </a:t>
            </a:r>
            <a:endParaRPr lang="en-US" sz="2400" b="1" dirty="0">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115</a:t>
            </a:fld>
            <a:endParaRPr lang="fa-IR">
              <a:solidFill>
                <a:prstClr val="black"/>
              </a:solidFill>
            </a:endParaRPr>
          </a:p>
        </p:txBody>
      </p:sp>
      <p:sp>
        <p:nvSpPr>
          <p:cNvPr id="6" name="Title 5"/>
          <p:cNvSpPr>
            <a:spLocks noGrp="1"/>
          </p:cNvSpPr>
          <p:nvPr>
            <p:ph type="title"/>
          </p:nvPr>
        </p:nvSpPr>
        <p:spPr/>
        <p:txBody>
          <a:bodyPr/>
          <a:lstStyle/>
          <a:p>
            <a:pPr algn="r"/>
            <a:r>
              <a:rPr lang="ar-SA"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نشانه‌های روانی</a:t>
            </a:r>
            <a:r>
              <a:rPr lang="ar-SA" dirty="0">
                <a:effectLst/>
              </a:rPr>
              <a:t>:</a:t>
            </a:r>
            <a:endParaRPr lang="en-US" dirty="0"/>
          </a:p>
        </p:txBody>
      </p:sp>
    </p:spTree>
    <p:extLst>
      <p:ext uri="{BB962C8B-B14F-4D97-AF65-F5344CB8AC3E}">
        <p14:creationId xmlns:p14="http://schemas.microsoft.com/office/powerpoint/2010/main" val="1427583239"/>
      </p:ext>
    </p:extLst>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sz="2200" b="1" dirty="0">
                <a:solidFill>
                  <a:srgbClr val="FF0000"/>
                </a:solidFill>
                <a:cs typeface="B Nazanin" panose="00000400000000000000" pitchFamily="2" charset="-78"/>
              </a:rPr>
              <a:t>علت اضطراب: </a:t>
            </a:r>
            <a:r>
              <a:rPr lang="ar-SA" sz="2200" b="1" dirty="0">
                <a:cs typeface="B Nazanin" panose="00000400000000000000" pitchFamily="2" charset="-78"/>
              </a:rPr>
              <a:t>عوامل ژنتیکی و </a:t>
            </a:r>
            <a:r>
              <a:rPr lang="ar-SA" sz="2200" b="1" dirty="0" smtClean="0">
                <a:cs typeface="B Nazanin" panose="00000400000000000000" pitchFamily="2" charset="-78"/>
              </a:rPr>
              <a:t>محیطی</a:t>
            </a:r>
            <a:endParaRPr lang="fa-IR" sz="2200" b="1" dirty="0" smtClean="0">
              <a:cs typeface="B Nazanin" panose="00000400000000000000" pitchFamily="2" charset="-78"/>
            </a:endParaRPr>
          </a:p>
          <a:p>
            <a:endParaRPr lang="en-US" sz="2200" b="1" dirty="0">
              <a:cs typeface="B Nazanin" panose="00000400000000000000" pitchFamily="2" charset="-78"/>
            </a:endParaRPr>
          </a:p>
          <a:p>
            <a:r>
              <a:rPr lang="ar-SA" sz="2200" b="1" dirty="0">
                <a:cs typeface="B Nazanin" panose="00000400000000000000" pitchFamily="2" charset="-78"/>
              </a:rPr>
              <a:t> زنان سالمند در مقایسه با مردان بیشتر دچار اختلال اضطرابی می‌شوند.</a:t>
            </a:r>
            <a:endParaRPr lang="en-US" sz="2200" b="1" dirty="0">
              <a:cs typeface="B Nazanin" panose="00000400000000000000" pitchFamily="2" charset="-78"/>
            </a:endParaRPr>
          </a:p>
          <a:p>
            <a:r>
              <a:rPr lang="ar-SA" sz="2200" b="1" dirty="0">
                <a:cs typeface="B Nazanin" panose="00000400000000000000" pitchFamily="2" charset="-78"/>
              </a:rPr>
              <a:t> در گروه‌هایی که وضعیت اقتصادی بالایی دارند شیوع کمتری دارد.</a:t>
            </a:r>
            <a:endParaRPr lang="en-US" sz="2200" b="1" dirty="0">
              <a:cs typeface="B Nazanin" panose="00000400000000000000" pitchFamily="2" charset="-78"/>
            </a:endParaRPr>
          </a:p>
          <a:p>
            <a:r>
              <a:rPr lang="ar-SA" sz="2200" b="1" dirty="0">
                <a:cs typeface="B Nazanin" panose="00000400000000000000" pitchFamily="2" charset="-78"/>
              </a:rPr>
              <a:t> اضطراب در سنین پایین آغاز می‌شود و شروع آنها در سالمندی نادر است ولی به دلیل ماهیت مزمن آنها این اختلال تا دوران سالمندی ادامه دارد.</a:t>
            </a:r>
            <a:endParaRPr lang="en-US" sz="2200" b="1" dirty="0">
              <a:cs typeface="B Nazanin" panose="00000400000000000000" pitchFamily="2" charset="-78"/>
            </a:endParaRPr>
          </a:p>
          <a:p>
            <a:r>
              <a:rPr lang="ar-SA" sz="2200" b="1" dirty="0">
                <a:cs typeface="B Nazanin" panose="00000400000000000000" pitchFamily="2" charset="-78"/>
              </a:rPr>
              <a:t> با وجود شیوع بیشتر اختلالات اضطرابی در سالمندان این مشکلات در مقایسه با افسردگی کمتر تشخیص داده می‌شود</a:t>
            </a:r>
            <a:r>
              <a:rPr lang="ar-SA" dirty="0"/>
              <a:t>.</a:t>
            </a:r>
            <a:endParaRPr lang="en-US" dirty="0"/>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116</a:t>
            </a:fld>
            <a:endParaRPr lang="fa-IR">
              <a:solidFill>
                <a:prstClr val="black"/>
              </a:solidFill>
            </a:endParaRPr>
          </a:p>
        </p:txBody>
      </p:sp>
      <p:sp>
        <p:nvSpPr>
          <p:cNvPr id="6" name="Title 5"/>
          <p:cNvSpPr>
            <a:spLocks noGrp="1"/>
          </p:cNvSpPr>
          <p:nvPr>
            <p:ph type="title"/>
          </p:nvPr>
        </p:nvSpPr>
        <p:spPr/>
        <p:txBody>
          <a:bodyPr/>
          <a:lstStyle/>
          <a:p>
            <a:endParaRPr lang="en-US"/>
          </a:p>
        </p:txBody>
      </p:sp>
    </p:spTree>
    <p:extLst>
      <p:ext uri="{BB962C8B-B14F-4D97-AF65-F5344CB8AC3E}">
        <p14:creationId xmlns:p14="http://schemas.microsoft.com/office/powerpoint/2010/main" val="3444157994"/>
      </p:ext>
    </p:extLst>
  </p:cSld>
  <p:clrMapOvr>
    <a:masterClrMapping/>
  </p:clrMapOvr>
  <p:transition spd="med"/>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ar-SA" sz="2200" b="1" dirty="0">
                <a:cs typeface="B Nazanin" panose="00000400000000000000" pitchFamily="2" charset="-78"/>
              </a:rPr>
              <a:t>ناتوانی در تمایز اضطراب سازگارانه با </a:t>
            </a:r>
            <a:r>
              <a:rPr lang="ar-SA" sz="2200" b="1" dirty="0" smtClean="0">
                <a:cs typeface="B Nazanin" panose="00000400000000000000" pitchFamily="2" charset="-78"/>
              </a:rPr>
              <a:t>بیمارگونه</a:t>
            </a:r>
            <a:endParaRPr lang="fa-IR" sz="2200" b="1" dirty="0" smtClean="0">
              <a:cs typeface="B Nazanin" panose="00000400000000000000" pitchFamily="2" charset="-78"/>
            </a:endParaRPr>
          </a:p>
          <a:p>
            <a:pPr lvl="0"/>
            <a:endParaRPr lang="en-US" sz="2200" b="1" dirty="0">
              <a:cs typeface="B Nazanin" panose="00000400000000000000" pitchFamily="2" charset="-78"/>
            </a:endParaRPr>
          </a:p>
          <a:p>
            <a:pPr lvl="0"/>
            <a:r>
              <a:rPr lang="ar-SA" sz="2200" b="1" dirty="0">
                <a:cs typeface="B Nazanin" panose="00000400000000000000" pitchFamily="2" charset="-78"/>
              </a:rPr>
              <a:t>کوچک نمایی علائم اضطرابی توسط </a:t>
            </a:r>
            <a:r>
              <a:rPr lang="ar-SA" sz="2200" b="1" dirty="0" smtClean="0">
                <a:cs typeface="B Nazanin" panose="00000400000000000000" pitchFamily="2" charset="-78"/>
              </a:rPr>
              <a:t>سالمند</a:t>
            </a:r>
            <a:endParaRPr lang="fa-IR" sz="2200" b="1" dirty="0" smtClean="0">
              <a:cs typeface="B Nazanin" panose="00000400000000000000" pitchFamily="2" charset="-78"/>
            </a:endParaRPr>
          </a:p>
          <a:p>
            <a:pPr lvl="0"/>
            <a:endParaRPr lang="en-US" sz="2200" b="1" dirty="0">
              <a:cs typeface="B Nazanin" panose="00000400000000000000" pitchFamily="2" charset="-78"/>
            </a:endParaRPr>
          </a:p>
          <a:p>
            <a:pPr lvl="0"/>
            <a:r>
              <a:rPr lang="ar-SA" sz="2200" b="1" dirty="0">
                <a:cs typeface="B Nazanin" panose="00000400000000000000" pitchFamily="2" charset="-78"/>
              </a:rPr>
              <a:t> متفاوت بودن علایم اضطراب در </a:t>
            </a:r>
            <a:r>
              <a:rPr lang="ar-SA" sz="2200" b="1" dirty="0" smtClean="0">
                <a:cs typeface="B Nazanin" panose="00000400000000000000" pitchFamily="2" charset="-78"/>
              </a:rPr>
              <a:t>سالمندان</a:t>
            </a:r>
            <a:endParaRPr lang="fa-IR" sz="2200" b="1" dirty="0" smtClean="0">
              <a:cs typeface="B Nazanin" panose="00000400000000000000" pitchFamily="2" charset="-78"/>
            </a:endParaRPr>
          </a:p>
          <a:p>
            <a:pPr lvl="0"/>
            <a:endParaRPr lang="en-US" sz="2200" b="1" dirty="0">
              <a:cs typeface="B Nazanin" panose="00000400000000000000" pitchFamily="2" charset="-78"/>
            </a:endParaRPr>
          </a:p>
          <a:p>
            <a:pPr lvl="0"/>
            <a:r>
              <a:rPr lang="ar-SA" sz="2200" b="1" dirty="0">
                <a:cs typeface="B Nazanin" panose="00000400000000000000" pitchFamily="2" charset="-78"/>
              </a:rPr>
              <a:t> مزمن بودن اختلالات </a:t>
            </a:r>
            <a:r>
              <a:rPr lang="ar-SA" sz="2200" b="1" dirty="0" smtClean="0">
                <a:cs typeface="B Nazanin" panose="00000400000000000000" pitchFamily="2" charset="-78"/>
              </a:rPr>
              <a:t>اضطرابی</a:t>
            </a:r>
            <a:endParaRPr lang="fa-IR" sz="2200" b="1" dirty="0" smtClean="0">
              <a:cs typeface="B Nazanin" panose="00000400000000000000" pitchFamily="2" charset="-78"/>
            </a:endParaRPr>
          </a:p>
          <a:p>
            <a:pPr lvl="0"/>
            <a:endParaRPr lang="en-US" sz="2200" b="1" dirty="0">
              <a:cs typeface="B Nazanin" panose="00000400000000000000" pitchFamily="2" charset="-78"/>
            </a:endParaRPr>
          </a:p>
          <a:p>
            <a:pPr lvl="0"/>
            <a:r>
              <a:rPr lang="ar-SA" sz="2200" b="1" dirty="0">
                <a:cs typeface="B Nazanin" panose="00000400000000000000" pitchFamily="2" charset="-78"/>
              </a:rPr>
              <a:t> شروع اختلالات اضطرابی در سنین پایین‌تر </a:t>
            </a:r>
            <a:endParaRPr lang="en-US" sz="2200" b="1" dirty="0">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117</a:t>
            </a:fld>
            <a:endParaRPr lang="fa-IR">
              <a:solidFill>
                <a:prstClr val="black"/>
              </a:solidFill>
            </a:endParaRPr>
          </a:p>
        </p:txBody>
      </p:sp>
      <p:sp>
        <p:nvSpPr>
          <p:cNvPr id="6" name="Title 5"/>
          <p:cNvSpPr>
            <a:spLocks noGrp="1"/>
          </p:cNvSpPr>
          <p:nvPr>
            <p:ph type="title"/>
          </p:nvPr>
        </p:nvSpPr>
        <p:spPr/>
        <p:txBody>
          <a:bodyPr>
            <a:noAutofit/>
          </a:bodyPr>
          <a:lstStyle/>
          <a:p>
            <a:pPr algn="r"/>
            <a:r>
              <a:rPr lang="ar-SA"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علت عدم تشخیص اضطراب با افسردگی در سالمندی:</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Tree>
    <p:extLst>
      <p:ext uri="{BB962C8B-B14F-4D97-AF65-F5344CB8AC3E}">
        <p14:creationId xmlns:p14="http://schemas.microsoft.com/office/powerpoint/2010/main" val="2810507599"/>
      </p:ext>
    </p:extLst>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ar-SA" dirty="0"/>
              <a:t> </a:t>
            </a:r>
            <a:r>
              <a:rPr lang="ar-SA" sz="2200" b="1" dirty="0">
                <a:cs typeface="B Nazanin" panose="00000400000000000000" pitchFamily="2" charset="-78"/>
              </a:rPr>
              <a:t>جنسیت مونث</a:t>
            </a:r>
            <a:endParaRPr lang="en-US" sz="2200" b="1" dirty="0">
              <a:cs typeface="B Nazanin" panose="00000400000000000000" pitchFamily="2" charset="-78"/>
            </a:endParaRPr>
          </a:p>
          <a:p>
            <a:pPr lvl="0"/>
            <a:r>
              <a:rPr lang="ar-SA" sz="2200" b="1" dirty="0">
                <a:cs typeface="B Nazanin" panose="00000400000000000000" pitchFamily="2" charset="-78"/>
              </a:rPr>
              <a:t> وجود چند بیماری</a:t>
            </a:r>
            <a:endParaRPr lang="en-US" sz="2200" b="1" dirty="0">
              <a:cs typeface="B Nazanin" panose="00000400000000000000" pitchFamily="2" charset="-78"/>
            </a:endParaRPr>
          </a:p>
          <a:p>
            <a:pPr lvl="0"/>
            <a:r>
              <a:rPr lang="ar-SA" sz="2200" b="1" dirty="0">
                <a:cs typeface="B Nazanin" panose="00000400000000000000" pitchFamily="2" charset="-78"/>
              </a:rPr>
              <a:t> مجرد بودن</a:t>
            </a:r>
            <a:endParaRPr lang="en-US" sz="2200" b="1" dirty="0">
              <a:cs typeface="B Nazanin" panose="00000400000000000000" pitchFamily="2" charset="-78"/>
            </a:endParaRPr>
          </a:p>
          <a:p>
            <a:pPr lvl="0"/>
            <a:r>
              <a:rPr lang="ar-SA" sz="2200" b="1" dirty="0">
                <a:cs typeface="B Nazanin" panose="00000400000000000000" pitchFamily="2" charset="-78"/>
              </a:rPr>
              <a:t> سطح پایین تحصیلات </a:t>
            </a:r>
            <a:endParaRPr lang="en-US" sz="2200" b="1" dirty="0">
              <a:cs typeface="B Nazanin" panose="00000400000000000000" pitchFamily="2" charset="-78"/>
            </a:endParaRPr>
          </a:p>
          <a:p>
            <a:pPr lvl="0"/>
            <a:r>
              <a:rPr lang="ar-SA" sz="2200" b="1" dirty="0">
                <a:cs typeface="B Nazanin" panose="00000400000000000000" pitchFamily="2" charset="-78"/>
              </a:rPr>
              <a:t>احساس ذهنی پایین </a:t>
            </a:r>
            <a:endParaRPr lang="en-US" sz="2200" b="1" dirty="0">
              <a:cs typeface="B Nazanin" panose="00000400000000000000" pitchFamily="2" charset="-78"/>
            </a:endParaRPr>
          </a:p>
          <a:p>
            <a:pPr lvl="0"/>
            <a:r>
              <a:rPr lang="ar-SA" sz="2200" b="1" dirty="0">
                <a:cs typeface="B Nazanin" panose="00000400000000000000" pitchFamily="2" charset="-78"/>
              </a:rPr>
              <a:t>وقایع نامطلوب دوران کودکی</a:t>
            </a:r>
            <a:endParaRPr lang="en-US" sz="2200" b="1" dirty="0">
              <a:cs typeface="B Nazanin" panose="00000400000000000000" pitchFamily="2" charset="-78"/>
            </a:endParaRPr>
          </a:p>
          <a:p>
            <a:pPr lvl="0"/>
            <a:r>
              <a:rPr lang="ar-SA" sz="2200" b="1" dirty="0">
                <a:cs typeface="B Nazanin" panose="00000400000000000000" pitchFamily="2" charset="-78"/>
              </a:rPr>
              <a:t> فشار روانی</a:t>
            </a:r>
            <a:endParaRPr lang="en-US" sz="2200" b="1" dirty="0">
              <a:cs typeface="B Nazanin" panose="00000400000000000000" pitchFamily="2" charset="-78"/>
            </a:endParaRPr>
          </a:p>
          <a:p>
            <a:pPr lvl="0"/>
            <a:r>
              <a:rPr lang="ar-SA" sz="2200" b="1" dirty="0">
                <a:cs typeface="B Nazanin" panose="00000400000000000000" pitchFamily="2" charset="-78"/>
              </a:rPr>
              <a:t> اختلال در عملکرد جسمی</a:t>
            </a:r>
            <a:endParaRPr lang="en-US" sz="2200" b="1" dirty="0">
              <a:cs typeface="B Nazanin" panose="00000400000000000000" pitchFamily="2" charset="-78"/>
            </a:endParaRPr>
          </a:p>
          <a:p>
            <a:pPr lvl="0"/>
            <a:r>
              <a:rPr lang="ar-SA" sz="2200" b="1" dirty="0">
                <a:cs typeface="B Nazanin" panose="00000400000000000000" pitchFamily="2" charset="-78"/>
              </a:rPr>
              <a:t> ویژگی شخصیتی مانند حساسیت زیاد</a:t>
            </a:r>
            <a:endParaRPr lang="en-US" sz="2200" b="1" dirty="0">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118</a:t>
            </a:fld>
            <a:endParaRPr lang="fa-IR">
              <a:solidFill>
                <a:prstClr val="black"/>
              </a:solidFill>
            </a:endParaRPr>
          </a:p>
        </p:txBody>
      </p:sp>
      <p:sp>
        <p:nvSpPr>
          <p:cNvPr id="6" name="Title 5"/>
          <p:cNvSpPr>
            <a:spLocks noGrp="1"/>
          </p:cNvSpPr>
          <p:nvPr>
            <p:ph type="title"/>
          </p:nvPr>
        </p:nvSpPr>
        <p:spPr/>
        <p:txBody>
          <a:bodyPr>
            <a:normAutofit fontScale="90000"/>
          </a:bodyPr>
          <a:lstStyle/>
          <a:p>
            <a:pPr algn="r"/>
            <a:r>
              <a:rPr lang="ar-SA" sz="4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عوامل خطر اختلاالات اضطرابی</a:t>
            </a:r>
            <a:r>
              <a:rPr lang="ar-SA" dirty="0">
                <a:effectLst/>
              </a:rPr>
              <a:t>:</a:t>
            </a:r>
            <a:r>
              <a:rPr lang="en-US" dirty="0">
                <a:effectLst/>
              </a:rPr>
              <a:t/>
            </a:r>
            <a:br>
              <a:rPr lang="en-US" dirty="0">
                <a:effectLst/>
              </a:rPr>
            </a:br>
            <a:endParaRPr lang="en-US" dirty="0"/>
          </a:p>
        </p:txBody>
      </p:sp>
    </p:spTree>
    <p:extLst>
      <p:ext uri="{BB962C8B-B14F-4D97-AF65-F5344CB8AC3E}">
        <p14:creationId xmlns:p14="http://schemas.microsoft.com/office/powerpoint/2010/main" val="286776557"/>
      </p:ext>
    </p:extLst>
  </p:cSld>
  <p:clrMapOvr>
    <a:masterClrMapping/>
  </p:clrMapOvr>
  <p:transition spd="med"/>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sz="2200" b="1" dirty="0">
                <a:cs typeface="B Nazanin" panose="00000400000000000000" pitchFamily="2" charset="-78"/>
              </a:rPr>
              <a:t>الف) اختلال وحشت زدگی یا (</a:t>
            </a:r>
            <a:r>
              <a:rPr lang="fa-IR" sz="2200" b="1" dirty="0">
                <a:cs typeface="B Nazanin" panose="00000400000000000000" pitchFamily="2" charset="-78"/>
              </a:rPr>
              <a:t>پانیک</a:t>
            </a:r>
            <a:r>
              <a:rPr lang="ar-SA" sz="2200" b="1" dirty="0" smtClean="0">
                <a:cs typeface="B Nazanin" panose="00000400000000000000" pitchFamily="2" charset="-78"/>
              </a:rPr>
              <a:t>)</a:t>
            </a:r>
            <a:endParaRPr lang="fa-IR" sz="2200" b="1" dirty="0" smtClean="0">
              <a:cs typeface="B Nazanin" panose="00000400000000000000" pitchFamily="2" charset="-78"/>
            </a:endParaRPr>
          </a:p>
          <a:p>
            <a:endParaRPr lang="en-US" sz="2200" b="1" dirty="0">
              <a:cs typeface="B Nazanin" panose="00000400000000000000" pitchFamily="2" charset="-78"/>
            </a:endParaRPr>
          </a:p>
          <a:p>
            <a:r>
              <a:rPr lang="ar-SA" sz="2400" b="1" dirty="0">
                <a:cs typeface="B Nazanin" panose="00000400000000000000" pitchFamily="2" charset="-78"/>
              </a:rPr>
              <a:t>علائم تپش قلب، تنگی نفس و احساس درد در قفسه سینه به همراه تعریق، لرزش و سرگیجه که با هر حمله احساس مرگ قریب‌الوقوع دارد و گاهی ترس از این دارد که دیوانه شده است. این حملات در عرض ۱۵ دقیقه به اوج می‌رسد و بعد از یک و نیم تا دو ساعت کاملاً از بین می‌رود.</a:t>
            </a:r>
            <a:endParaRPr lang="en-US" sz="2400" b="1" dirty="0">
              <a:cs typeface="B Nazanin" panose="00000400000000000000" pitchFamily="2" charset="-78"/>
            </a:endParaRPr>
          </a:p>
          <a:p>
            <a:endParaRPr lang="en-US" dirty="0"/>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119</a:t>
            </a:fld>
            <a:endParaRPr lang="fa-IR">
              <a:solidFill>
                <a:prstClr val="black"/>
              </a:solidFill>
            </a:endParaRPr>
          </a:p>
        </p:txBody>
      </p:sp>
      <p:sp>
        <p:nvSpPr>
          <p:cNvPr id="6" name="Title 5"/>
          <p:cNvSpPr>
            <a:spLocks noGrp="1"/>
          </p:cNvSpPr>
          <p:nvPr>
            <p:ph type="title"/>
          </p:nvPr>
        </p:nvSpPr>
        <p:spPr/>
        <p:txBody>
          <a:bodyPr>
            <a:normAutofit fontScale="90000"/>
          </a:bodyPr>
          <a:lstStyle/>
          <a:p>
            <a:pPr algn="r"/>
            <a:r>
              <a:rPr lang="ar-SA" dirty="0">
                <a:effectLst/>
              </a:rPr>
              <a:t> </a:t>
            </a:r>
            <a:r>
              <a:rPr lang="ar-SA" sz="4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انواع اختلالات اضطرابی:</a:t>
            </a:r>
            <a:r>
              <a:rPr lang="en-US" dirty="0">
                <a:effectLst/>
              </a:rPr>
              <a:t/>
            </a:r>
            <a:br>
              <a:rPr lang="en-US" dirty="0">
                <a:effectLst/>
              </a:rPr>
            </a:br>
            <a:endParaRPr lang="en-US" dirty="0"/>
          </a:p>
        </p:txBody>
      </p:sp>
    </p:spTree>
    <p:extLst>
      <p:ext uri="{BB962C8B-B14F-4D97-AF65-F5344CB8AC3E}">
        <p14:creationId xmlns:p14="http://schemas.microsoft.com/office/powerpoint/2010/main" val="55822609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حافظه موضوع پیبچیده ای است بنابراین فراموشی فرد ممکن است به علت عدم ثبت  اطلاعات  در زمان وقوع و یا به علت ناتوانی فرد برای یادآوری اطلاعات ثبت شده باشد.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برخی از جنبه های حافظه با افزایش سن ممکن است دچار اختلال شوند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مانند حافظه های فعال، دوره ای و آینده نگر</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حافظه روندی و حافظه بلند مدت معنایی تحت تاثیر سن قرار نمی گیرد.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12</a:t>
            </a:fld>
            <a:endParaRPr lang="fa-IR">
              <a:solidFill>
                <a:prstClr val="black"/>
              </a:solidFill>
            </a:endParaRPr>
          </a:p>
        </p:txBody>
      </p:sp>
      <p:sp>
        <p:nvSpPr>
          <p:cNvPr id="6" name="Title 5"/>
          <p:cNvSpPr>
            <a:spLocks noGrp="1"/>
          </p:cNvSpPr>
          <p:nvPr>
            <p:ph type="title"/>
          </p:nvPr>
        </p:nvSpPr>
        <p:spPr>
          <a:xfrm>
            <a:off x="457200" y="274638"/>
            <a:ext cx="8363272"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ادامه حافظه :</a:t>
            </a:r>
            <a:endParaRPr lang="fa-IR" dirty="0"/>
          </a:p>
        </p:txBody>
      </p:sp>
    </p:spTree>
    <p:extLst>
      <p:ext uri="{BB962C8B-B14F-4D97-AF65-F5344CB8AC3E}">
        <p14:creationId xmlns:p14="http://schemas.microsoft.com/office/powerpoint/2010/main" val="456887693"/>
      </p:ext>
    </p:extLst>
  </p:cSld>
  <p:clrMapOvr>
    <a:masterClrMapping/>
  </p:clrMapOvr>
  <p:transition spd="med">
    <p:wedg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ar-SA" sz="2400" b="1" dirty="0">
                <a:cs typeface="B Nazanin" panose="00000400000000000000" pitchFamily="2" charset="-78"/>
              </a:rPr>
              <a:t>برخی علائم اضطرابی می‌تواند ناشی از یک بیماری جسمی باشد.</a:t>
            </a:r>
            <a:endParaRPr lang="en-US" sz="2400" b="1" dirty="0">
              <a:cs typeface="B Nazanin" panose="00000400000000000000" pitchFamily="2" charset="-78"/>
            </a:endParaRPr>
          </a:p>
          <a:p>
            <a:r>
              <a:rPr lang="ar-SA" sz="2400" b="1" dirty="0">
                <a:cs typeface="B Nazanin" panose="00000400000000000000" pitchFamily="2" charset="-78"/>
              </a:rPr>
              <a:t> در بیماری قلبی، بیماری تنفسی، بیماری‌های غدد و سرطان‌ها علائم اضطراب دیده می‌شود.</a:t>
            </a:r>
            <a:endParaRPr lang="en-US" sz="2400" b="1" dirty="0">
              <a:cs typeface="B Nazanin" panose="00000400000000000000" pitchFamily="2" charset="-78"/>
            </a:endParaRPr>
          </a:p>
          <a:p>
            <a:r>
              <a:rPr lang="ar-SA" sz="2400" b="1" dirty="0">
                <a:cs typeface="B Nazanin" panose="00000400000000000000" pitchFamily="2" charset="-78"/>
              </a:rPr>
              <a:t> با افزایش سن شیوع بیماری که علائم اضطراب تقلید می‌کند افزایش می‌ یابد.</a:t>
            </a:r>
            <a:endParaRPr lang="en-US" sz="2400" b="1" dirty="0">
              <a:cs typeface="B Nazanin" panose="00000400000000000000" pitchFamily="2" charset="-78"/>
            </a:endParaRPr>
          </a:p>
          <a:p>
            <a:r>
              <a:rPr lang="ar-SA" sz="2400" b="1" dirty="0">
                <a:cs typeface="B Nazanin" panose="00000400000000000000" pitchFamily="2" charset="-78"/>
              </a:rPr>
              <a:t>بنابراین با مراجعه به روانپزشک برای تفکیک این بیماری‌ها از اختلالات اضطرابی در سالمندان مهم است.</a:t>
            </a:r>
            <a:endParaRPr lang="en-US" sz="2400" b="1" dirty="0">
              <a:cs typeface="B Nazanin" panose="00000400000000000000"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120</a:t>
            </a:fld>
            <a:endParaRPr lang="fa-IR">
              <a:solidFill>
                <a:prstClr val="black"/>
              </a:solidFill>
            </a:endParaRPr>
          </a:p>
        </p:txBody>
      </p:sp>
      <p:sp>
        <p:nvSpPr>
          <p:cNvPr id="6" name="Title 5"/>
          <p:cNvSpPr>
            <a:spLocks noGrp="1"/>
          </p:cNvSpPr>
          <p:nvPr>
            <p:ph type="title"/>
          </p:nvPr>
        </p:nvSpPr>
        <p:spPr>
          <a:xfrm>
            <a:off x="457200" y="274638"/>
            <a:ext cx="8229600" cy="1642194"/>
          </a:xfrm>
        </p:spPr>
        <p:txBody>
          <a:bodyPr>
            <a:normAutofit/>
          </a:bodyPr>
          <a:lstStyle/>
          <a:p>
            <a:pPr algn="r"/>
            <a:r>
              <a:rPr lang="ar-SA" sz="2700" dirty="0">
                <a:solidFill>
                  <a:schemeClr val="tx1"/>
                </a:solidFill>
                <a:latin typeface="+mn-lt"/>
                <a:ea typeface="+mn-ea"/>
                <a:cs typeface="B Nazanin" panose="00000400000000000000" pitchFamily="2" charset="-78"/>
              </a:rPr>
              <a:t>ب) </a:t>
            </a:r>
            <a:r>
              <a:rPr lang="ar-SA" sz="2400" dirty="0">
                <a:solidFill>
                  <a:schemeClr val="tx1"/>
                </a:solidFill>
                <a:latin typeface="+mn-lt"/>
                <a:ea typeface="+mn-ea"/>
                <a:cs typeface="B Nazanin" panose="00000400000000000000" pitchFamily="2" charset="-78"/>
              </a:rPr>
              <a:t>اختلال اضطرابی ناشی از یک بیماری جسمی</a:t>
            </a:r>
            <a:r>
              <a:rPr lang="ar-SA" sz="2700" dirty="0">
                <a:solidFill>
                  <a:schemeClr val="tx1"/>
                </a:solidFill>
                <a:latin typeface="+mn-lt"/>
                <a:ea typeface="+mn-ea"/>
                <a:cs typeface="B Nazanin" panose="00000400000000000000" pitchFamily="2" charset="-78"/>
              </a:rPr>
              <a:t>:</a:t>
            </a:r>
            <a:r>
              <a:rPr lang="en-US" dirty="0">
                <a:effectLst/>
              </a:rPr>
              <a:t/>
            </a:r>
            <a:br>
              <a:rPr lang="en-US" dirty="0">
                <a:effectLst/>
              </a:rPr>
            </a:br>
            <a:endParaRPr lang="en-US" dirty="0"/>
          </a:p>
        </p:txBody>
      </p:sp>
    </p:spTree>
    <p:extLst>
      <p:ext uri="{BB962C8B-B14F-4D97-AF65-F5344CB8AC3E}">
        <p14:creationId xmlns:p14="http://schemas.microsoft.com/office/powerpoint/2010/main" val="487307336"/>
      </p:ext>
    </p:extLst>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اختلالات اضطرابی همانند سایر اختلالات روان پزشکی، در اثر تعامل عوامل ژنتیکی و محیطی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(مانند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تجربه حوادث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ایجاد کننده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فشار روانی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زندگی)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وجود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آیند.</a:t>
            </a:r>
          </a:p>
        </p:txBody>
      </p:sp>
      <p:sp>
        <p:nvSpPr>
          <p:cNvPr id="3" name="Date Placeholder 2"/>
          <p:cNvSpPr>
            <a:spLocks noGrp="1"/>
          </p:cNvSpPr>
          <p:nvPr>
            <p:ph type="dt" sz="half" idx="10"/>
          </p:nvPr>
        </p:nvSpPr>
        <p:spPr>
          <a:xfrm>
            <a:off x="7668344" y="6407944"/>
            <a:ext cx="978928" cy="365760"/>
          </a:xfrm>
        </p:spPr>
        <p:txBody>
          <a:bodyPr/>
          <a:lstStyle/>
          <a:p>
            <a:fld id="{336FEB27-DE34-47B8-8B6C-4DE3265E6936}"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121</a:t>
            </a:fld>
            <a:endParaRPr lang="fa-IR">
              <a:solidFill>
                <a:prstClr val="black"/>
              </a:solidFill>
            </a:endParaRPr>
          </a:p>
        </p:txBody>
      </p:sp>
      <p:sp>
        <p:nvSpPr>
          <p:cNvPr id="6" name="Title 5"/>
          <p:cNvSpPr>
            <a:spLocks noGrp="1"/>
          </p:cNvSpPr>
          <p:nvPr>
            <p:ph type="title"/>
          </p:nvPr>
        </p:nvSpPr>
        <p:spPr/>
        <p:txBody>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علل اضطراب</a:t>
            </a:r>
            <a:endPar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1298946318"/>
      </p:ext>
    </p:extLst>
  </p:cSld>
  <p:clrMapOvr>
    <a:masterClrMapping/>
  </p:clrMapOvr>
  <p:transition spd="med">
    <p:wedg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7638"/>
            <a:ext cx="8229600" cy="4819674"/>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شایع ترین اختلالات روانی هستند و از هر چهار نفر، دست کم یک نفر به این دسته از اختلالات مبتلاست. </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زنان در مقایسه با مردان بیشتر دچار اختلال اضطرابی می شوند.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گروه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دارای وضعیت اجتماعی اقتصادی بالا، شیوع کم تری دارد.</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اختلالات اضطرابی معمولاً در سنین پایین آغاز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شروع آن ها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نادر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ولی به علت ماهیت مزمن آن ها، این اختلالات اغلب تا دوران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ادامه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یابند. </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122</a:t>
            </a:fld>
            <a:endParaRPr lang="fa-IR">
              <a:solidFill>
                <a:prstClr val="black"/>
              </a:solidFill>
            </a:endParaRPr>
          </a:p>
        </p:txBody>
      </p:sp>
      <p:sp>
        <p:nvSpPr>
          <p:cNvPr id="6" name="Title 5"/>
          <p:cNvSpPr>
            <a:spLocks noGrp="1"/>
          </p:cNvSpPr>
          <p:nvPr>
            <p:ph type="title"/>
          </p:nvPr>
        </p:nvSpPr>
        <p:spPr/>
        <p:txBody>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انواع اختلالات اضطرابی در سالمندان</a:t>
            </a:r>
            <a:endParaRPr lang="fa-IR" dirty="0"/>
          </a:p>
        </p:txBody>
      </p:sp>
    </p:spTree>
    <p:extLst>
      <p:ext uri="{BB962C8B-B14F-4D97-AF65-F5344CB8AC3E}">
        <p14:creationId xmlns:p14="http://schemas.microsoft.com/office/powerpoint/2010/main" val="218400289"/>
      </p:ext>
    </p:extLst>
  </p:cSld>
  <p:clrMapOvr>
    <a:masterClrMapping/>
  </p:clrMapOvr>
  <p:transition spd="med">
    <p:wedg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ناتوانی در تمایز بین اضطراب سازگارانه از اضطراب مرضی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سالمندان؛</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کوچک نمایی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علائم اضطرابی توسط سالمندان و علائم همراه آن ها از جمله اختلالات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شناختی؛</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متفاوت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بودن علائم اضطراب در سالمندان که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باعث می شود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آنها علائم جسمانی بیشتری را بیان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کنند.</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ماهیت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مزمن اختلالات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اضطرابی؛</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شروع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اختلالات اضطرابی در سنین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پایین تر؛</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123</a:t>
            </a:fld>
            <a:endParaRPr lang="fa-IR">
              <a:solidFill>
                <a:prstClr val="black"/>
              </a:solidFill>
            </a:endParaRPr>
          </a:p>
        </p:txBody>
      </p:sp>
      <p:sp>
        <p:nvSpPr>
          <p:cNvPr id="6" name="Title 5"/>
          <p:cNvSpPr>
            <a:spLocks noGrp="1"/>
          </p:cNvSpPr>
          <p:nvPr>
            <p:ph type="title"/>
          </p:nvPr>
        </p:nvSpPr>
        <p:spPr/>
        <p:txBody>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علل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عدم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تشخیص اختلالات اضطرابی </a:t>
            </a:r>
            <a:endParaRPr lang="fa-IR" dirty="0"/>
          </a:p>
        </p:txBody>
      </p:sp>
    </p:spTree>
    <p:extLst>
      <p:ext uri="{BB962C8B-B14F-4D97-AF65-F5344CB8AC3E}">
        <p14:creationId xmlns:p14="http://schemas.microsoft.com/office/powerpoint/2010/main" val="2545372472"/>
      </p:ext>
    </p:extLst>
  </p:cSld>
  <p:clrMapOvr>
    <a:masterClrMapping/>
  </p:clrMapOvr>
  <p:transition spd="med">
    <p:wedg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7638"/>
            <a:ext cx="8229600" cy="4989671"/>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جنسیت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مؤنث؛</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وجود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چندین بیماری مزمن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همراه؛</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مجرد بودن؛</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سطح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پایین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تحصیلات؛</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احساس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ذهنی پایین بودن سطح سلامتی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وقایع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نامطلوب دوران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کودکی؛</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وقایعی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فشار روانی در زندگی ایجاد می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کنندغ</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عملکرد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جسمی؛</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بعضی ویژگی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شخصیتی مانند حساسیت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زیاد؛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124</a:t>
            </a:fld>
            <a:endParaRPr lang="fa-IR">
              <a:solidFill>
                <a:prstClr val="black"/>
              </a:solidFill>
            </a:endParaRPr>
          </a:p>
        </p:txBody>
      </p:sp>
      <p:sp>
        <p:nvSpPr>
          <p:cNvPr id="6" name="Title 5"/>
          <p:cNvSpPr>
            <a:spLocks noGrp="1"/>
          </p:cNvSpPr>
          <p:nvPr>
            <p:ph type="title"/>
          </p:nvPr>
        </p:nvSpPr>
        <p:spPr/>
        <p:txBody>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عوامل خطر اختلالات اضطرابی در سالمندان </a:t>
            </a:r>
            <a:endParaRPr lang="fa-IR" dirty="0"/>
          </a:p>
        </p:txBody>
      </p:sp>
    </p:spTree>
    <p:extLst>
      <p:ext uri="{BB962C8B-B14F-4D97-AF65-F5344CB8AC3E}">
        <p14:creationId xmlns:p14="http://schemas.microsoft.com/office/powerpoint/2010/main" val="3613496558"/>
      </p:ext>
    </p:extLst>
  </p:cSld>
  <p:clrMapOvr>
    <a:masterClrMapping/>
  </p:clrMapOvr>
  <p:transition spd="med">
    <p:wedg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7638"/>
            <a:ext cx="8229600" cy="4989671"/>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حملات پانیک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سالمندان نسبت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جوا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 تر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شیوع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شدت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کم تری دارد و علائم جسمی مثل تپش قلب و تنگی نفس با شدت کم تری اتفاق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افتد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علائم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روانی ناشی از اضطراب، در این گروه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شایع تر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هستند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تهوع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سایر علائم گوارشی، احساس لرز یا گرما، خشکی دهان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ضعف از سایر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علائم این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باشد.</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وحشت زدگی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خیلی از موارد با سایر اختلالات روان پزشکی از جمله اختلالات خلقی یا اضطرابی دیگر همراه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125</a:t>
            </a:fld>
            <a:endParaRPr lang="fa-IR">
              <a:solidFill>
                <a:prstClr val="black"/>
              </a:solidFill>
            </a:endParaRPr>
          </a:p>
        </p:txBody>
      </p:sp>
      <p:sp>
        <p:nvSpPr>
          <p:cNvPr id="6" name="Title 5"/>
          <p:cNvSpPr>
            <a:spLocks noGrp="1"/>
          </p:cNvSpPr>
          <p:nvPr>
            <p:ph type="title"/>
          </p:nvPr>
        </p:nvSpPr>
        <p:spPr/>
        <p:txBody>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الف</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اختلال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وحشت زدگی (پانیک)</a:t>
            </a:r>
            <a:endParaRPr lang="fa-IR" dirty="0"/>
          </a:p>
        </p:txBody>
      </p:sp>
    </p:spTree>
    <p:extLst>
      <p:ext uri="{BB962C8B-B14F-4D97-AF65-F5344CB8AC3E}">
        <p14:creationId xmlns:p14="http://schemas.microsoft.com/office/powerpoint/2010/main" val="3406830565"/>
      </p:ext>
    </p:extLst>
  </p:cSld>
  <p:clrMapOvr>
    <a:masterClrMapping/>
  </p:clrMapOvr>
  <p:transition spd="med">
    <p:wedg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7638"/>
            <a:ext cx="8229600" cy="4989671"/>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برخی علائم اضطرابی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توانند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ناشی از یک بیماری جسمی باشند.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برخی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بیماری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مانند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بیماری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غدد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(مثلاً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پرکاری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یا کم کاری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تیروئید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دیابت)،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کمبود بعضی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ویتامین ها</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بیماری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قلبی - عروقی،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بیماری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تنفسی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سرطان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علائم اضطراب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دیده می شود.</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افزایش سن و در سالمندی،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شیوع بیماری هایی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علائم اضطراب را تقلید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کنند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افزایش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یابد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مصرف بعضی مواد و داروها نیز می تواند باعث ایجاد علائم اضطرابی و یا بدتر شدن آن ها شود.</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126</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fontScale="90000"/>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 اختلالات اضطرابی ناشی از یک بیماری جسمی</a:t>
            </a:r>
            <a:endParaRPr lang="fa-IR" dirty="0"/>
          </a:p>
        </p:txBody>
      </p:sp>
    </p:spTree>
    <p:extLst>
      <p:ext uri="{BB962C8B-B14F-4D97-AF65-F5344CB8AC3E}">
        <p14:creationId xmlns:p14="http://schemas.microsoft.com/office/powerpoint/2010/main" val="3912295246"/>
      </p:ext>
    </p:extLst>
  </p:cSld>
  <p:clrMapOvr>
    <a:masterClrMapping/>
  </p:clrMapOvr>
  <p:transition spd="med">
    <p:wedg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7638"/>
            <a:ext cx="8229600" cy="4989671"/>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وقتی علائم اضطراب و افسردگی هم زمان وجود داشته باشند، اختلال اضطرابی «افسردگی مختلط» مطرح است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127</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پ. اختلال اضطراب و افسردگی مختلط</a:t>
            </a:r>
            <a:endParaRPr lang="fa-IR" dirty="0"/>
          </a:p>
        </p:txBody>
      </p:sp>
    </p:spTree>
    <p:extLst>
      <p:ext uri="{BB962C8B-B14F-4D97-AF65-F5344CB8AC3E}">
        <p14:creationId xmlns:p14="http://schemas.microsoft.com/office/powerpoint/2010/main" val="1223623201"/>
      </p:ext>
    </p:extLst>
  </p:cSld>
  <p:clrMapOvr>
    <a:masterClrMapping/>
  </p:clrMapOvr>
  <p:transition spd="med">
    <p:wedg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7638"/>
            <a:ext cx="8229600" cy="4989671"/>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ترس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شدید و بیمارگونه را اختلال هراس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گویند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انواع مختلفی دارند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گذر هراسی؛ </a:t>
            </a:r>
          </a:p>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هراس اختصاصی؛ </a:t>
            </a:r>
          </a:p>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هراس اجتماعی؛</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128</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ت. اختلال هراس</a:t>
            </a:r>
            <a:endParaRPr lang="fa-IR" dirty="0"/>
          </a:p>
        </p:txBody>
      </p:sp>
    </p:spTree>
    <p:extLst>
      <p:ext uri="{BB962C8B-B14F-4D97-AF65-F5344CB8AC3E}">
        <p14:creationId xmlns:p14="http://schemas.microsoft.com/office/powerpoint/2010/main" val="746617689"/>
      </p:ext>
    </p:extLst>
  </p:cSld>
  <p:clrMapOvr>
    <a:masterClrMapping/>
  </p:clrMapOvr>
  <p:transition spd="med">
    <p:wedg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7638"/>
            <a:ext cx="8229600" cy="4989671"/>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اختلال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گذرهراسی</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علائم اضطرابی موقعی ظاهر می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شوند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بیمارخود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در موقعیتی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(یا محلی)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فرض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کند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امکان کمک گرفتن یا فرار از آن موقعیت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دشوار است</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شیوع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بروز کم تری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نسبت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سایر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اختلالات اضطرابی دارد.</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129</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گذر هراسی</a:t>
            </a:r>
            <a:endParaRPr lang="fa-IR" dirty="0"/>
          </a:p>
        </p:txBody>
      </p:sp>
    </p:spTree>
    <p:extLst>
      <p:ext uri="{BB962C8B-B14F-4D97-AF65-F5344CB8AC3E}">
        <p14:creationId xmlns:p14="http://schemas.microsoft.com/office/powerpoint/2010/main" val="2077416775"/>
      </p:ext>
    </p:extLst>
  </p:cSld>
  <p:clrMapOvr>
    <a:masterClrMapping/>
  </p:clrMapOvr>
  <p:transition spd="med">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a:bodyPr>
          <a:lstStyle/>
          <a:p>
            <a:pPr algn="just">
              <a:lnSpc>
                <a:spcPct val="150000"/>
              </a:lnSpc>
            </a:pPr>
            <a:r>
              <a:rPr lang="fa-IR" dirty="0" smtClean="0"/>
              <a:t>سالمندان </a:t>
            </a:r>
            <a:r>
              <a:rPr lang="fa-IR" dirty="0"/>
              <a:t>در یادآوری اطلاعات و خاطراتی که قبلاً </a:t>
            </a:r>
            <a:r>
              <a:rPr lang="fa-IR" dirty="0" smtClean="0"/>
              <a:t>آموخته اند</a:t>
            </a:r>
            <a:r>
              <a:rPr lang="fa-IR" dirty="0"/>
              <a:t>، </a:t>
            </a:r>
            <a:r>
              <a:rPr lang="fa-IR" dirty="0" smtClean="0"/>
              <a:t>مشکلی </a:t>
            </a:r>
            <a:r>
              <a:rPr lang="fa-IR" dirty="0"/>
              <a:t>ندارند، ولی ممکن </a:t>
            </a:r>
            <a:r>
              <a:rPr lang="fa-IR" dirty="0" smtClean="0"/>
              <a:t>است </a:t>
            </a:r>
            <a:r>
              <a:rPr lang="fa-IR" dirty="0"/>
              <a:t>یادآوری این خاطرات زمان زیادی طول </a:t>
            </a:r>
            <a:r>
              <a:rPr lang="fa-IR" dirty="0" smtClean="0"/>
              <a:t>بکشد.</a:t>
            </a:r>
          </a:p>
          <a:p>
            <a:pPr algn="just">
              <a:lnSpc>
                <a:spcPct val="150000"/>
              </a:lnSpc>
            </a:pPr>
            <a:r>
              <a:rPr lang="en-US" b="1" dirty="0"/>
              <a:t> </a:t>
            </a:r>
            <a:r>
              <a:rPr lang="fa-IR" dirty="0" smtClean="0"/>
              <a:t>توانایی </a:t>
            </a:r>
            <a:r>
              <a:rPr lang="fa-IR" dirty="0"/>
              <a:t>انجام </a:t>
            </a:r>
            <a:r>
              <a:rPr lang="fa-IR" dirty="0" smtClean="0"/>
              <a:t>فعالیتهایی </a:t>
            </a:r>
            <a:r>
              <a:rPr lang="fa-IR" dirty="0"/>
              <a:t>که فرد قبلاً خوب یاد گرفته </a:t>
            </a:r>
            <a:r>
              <a:rPr lang="fa-IR" dirty="0" smtClean="0"/>
              <a:t>(مثل نوشتن و   تا یپ کردن) تغییر </a:t>
            </a:r>
            <a:r>
              <a:rPr lang="fa-IR" dirty="0"/>
              <a:t>نمیکند .با این حال ،سالمندان به زمان و تمرین بیشتری برای یادگیری </a:t>
            </a:r>
            <a:r>
              <a:rPr lang="fa-IR" dirty="0" smtClean="0"/>
              <a:t>فعالیتهای </a:t>
            </a:r>
            <a:r>
              <a:rPr lang="fa-IR" dirty="0"/>
              <a:t>جدید نیاز دارند.</a:t>
            </a:r>
            <a:endParaRPr lang="en-US" dirty="0"/>
          </a:p>
          <a:p>
            <a:pPr algn="just">
              <a:lnSpc>
                <a:spcPct val="150000"/>
              </a:lnSpc>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13</a:t>
            </a:fld>
            <a:endParaRPr lang="fa-IR">
              <a:solidFill>
                <a:prstClr val="black"/>
              </a:solidFill>
            </a:endParaRPr>
          </a:p>
        </p:txBody>
      </p:sp>
      <p:sp>
        <p:nvSpPr>
          <p:cNvPr id="6" name="Title 5"/>
          <p:cNvSpPr>
            <a:spLocks noGrp="1"/>
          </p:cNvSpPr>
          <p:nvPr>
            <p:ph type="title"/>
          </p:nvPr>
        </p:nvSpPr>
        <p:spPr>
          <a:xfrm>
            <a:off x="457200" y="274638"/>
            <a:ext cx="8363272" cy="1143000"/>
          </a:xfrm>
        </p:spPr>
        <p:txBody>
          <a:bodyPr>
            <a:normAutofit/>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جمع بندی مطالب حافظه:</a:t>
            </a:r>
            <a:endParaRPr lang="fa-IR" dirty="0"/>
          </a:p>
        </p:txBody>
      </p:sp>
    </p:spTree>
    <p:extLst>
      <p:ext uri="{BB962C8B-B14F-4D97-AF65-F5344CB8AC3E}">
        <p14:creationId xmlns:p14="http://schemas.microsoft.com/office/powerpoint/2010/main" val="1749678524"/>
      </p:ext>
    </p:extLst>
  </p:cSld>
  <p:clrMapOvr>
    <a:masterClrMapping/>
  </p:clrMapOvr>
  <p:transition spd="med">
    <p:wedg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5210557"/>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ترس شدید و غیرمنطقی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یک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موضوع یا یک وضعیت را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هراس» می گویند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ترس، غیرمنطقی و بسیار شدید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بسیاری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موارد، فرد از چیزی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ترسد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ترسناک نیست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خطر چندانی ندارد؛ مانند: ترس 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ارتفاع، آسانسور</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خون، جراحت، تزریق، حیوانات خزنده، طوفان و بیماری</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شدت هراس در این فرد به حدی است که باعث اختلال در کارکردش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مثلاً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فردی که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تزریق هراس دارد،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همیشه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حتی در زمان بیماری از تزریق اجتناب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کند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130</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هراس اختصاصی</a:t>
            </a:r>
            <a:endParaRPr lang="fa-IR" dirty="0"/>
          </a:p>
        </p:txBody>
      </p:sp>
    </p:spTree>
    <p:extLst>
      <p:ext uri="{BB962C8B-B14F-4D97-AF65-F5344CB8AC3E}">
        <p14:creationId xmlns:p14="http://schemas.microsoft.com/office/powerpoint/2010/main" val="1466587781"/>
      </p:ext>
    </p:extLst>
  </p:cSld>
  <p:clrMapOvr>
    <a:masterClrMapping/>
  </p:clrMapOvr>
  <p:transition spd="med">
    <p:wedg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5210557"/>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فرد در مواجهه با این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موقعیت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شدت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دچار اضطراب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گاهی هم حمله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وحشت زدگی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تجربه می کند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در نتیجه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کوشد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تا 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موقعیت هراس زا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دوری کند و برای این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اجتناب</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ناراحتی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متعددی را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متحمل  می شود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مثلاً به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دلیل هراس از پرواز،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مسافت های طولانی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با خودرو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طی  می کند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یا 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بسیاری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فرصت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زندگی به دلیل این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ترس، چشم پوشی  می کند.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هراس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صورت درمان نشدن می توانند به افسردگی و مصرف مواد مخدر منجر شوند و اختلال اضطرابی دیگری ایجاد کنند.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131</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a:t>
            </a:r>
            <a:endParaRPr lang="fa-IR" dirty="0"/>
          </a:p>
        </p:txBody>
      </p:sp>
    </p:spTree>
    <p:extLst>
      <p:ext uri="{BB962C8B-B14F-4D97-AF65-F5344CB8AC3E}">
        <p14:creationId xmlns:p14="http://schemas.microsoft.com/office/powerpoint/2010/main" val="2734931343"/>
      </p:ext>
    </p:extLst>
  </p:cSld>
  <p:clrMapOvr>
    <a:masterClrMapping/>
  </p:clrMapOvr>
  <p:transition spd="med">
    <p:wedg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5210557"/>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هراس اختصاصی در سالمندی شایع است</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تواند میزان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فعالیت بدنی و بیرون رفتن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سالمندان از خانه را کاهش و درخواست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همراهی و کمک 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دیگران را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افزایش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دهد.</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افزایش سن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ترس 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زمین خوردن</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افزایش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یابد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باعث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شود سالمندان (حتی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بدون سابقه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زمین خوردن قبلی)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رفتن به بسیاری از مکا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انجام بسیاری از فعا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لیت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پرهیز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کنند.</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تشخیص و افتراق این تغییرات رفتاری به دلیل تغییرات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نقش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شرایط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اجتماعی دوران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دشوار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132</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a:t>
            </a:r>
            <a:endParaRPr lang="fa-IR" dirty="0"/>
          </a:p>
        </p:txBody>
      </p:sp>
    </p:spTree>
    <p:extLst>
      <p:ext uri="{BB962C8B-B14F-4D97-AF65-F5344CB8AC3E}">
        <p14:creationId xmlns:p14="http://schemas.microsoft.com/office/powerpoint/2010/main" val="4092054559"/>
      </p:ext>
    </p:extLst>
  </p:cSld>
  <p:clrMapOvr>
    <a:masterClrMapping/>
  </p:clrMapOvr>
  <p:transition spd="med">
    <p:wedg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5210557"/>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شروع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هراس اجتماعی با بالا رفتن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کاهش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یابد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مبتلایان در مو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قعیت های اجتماعی</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نگران و مضطرب هستند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نگرانی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مرتبط با سالمندی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موقعیت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اجتماعی، بیشتر شامل ضعف در شنوایی، بینایی، یادآوری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اسامی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نام افراد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افتراق این که اختلال عملکرد اجتماعی ناشی از هراس اجتماعی است یا به دلیل تغییرات محیطی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نقش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دوره سالمندی ایجاد شده، مشکل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133</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هراس اجتماعی</a:t>
            </a:r>
            <a:endParaRPr lang="fa-IR" dirty="0"/>
          </a:p>
        </p:txBody>
      </p:sp>
    </p:spTree>
    <p:extLst>
      <p:ext uri="{BB962C8B-B14F-4D97-AF65-F5344CB8AC3E}">
        <p14:creationId xmlns:p14="http://schemas.microsoft.com/office/powerpoint/2010/main" val="229691243"/>
      </p:ext>
    </p:extLst>
  </p:cSld>
  <p:clrMapOvr>
    <a:masterClrMapping/>
  </p:clrMapOvr>
  <p:transition spd="med">
    <p:wedg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5210557"/>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 اضطرابی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منتشر</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اختلالی مزمن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سالمندان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مبتلا ممکن است علائم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جسمی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زیادی را گزارش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دهند.</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موضوع نگرانی آن ها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مشابه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افراد دیگر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ولی این نگرانی ها بیش از حد بوده، باعث اختلال عملکرد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شده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تأثیر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منفی بر زندگی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آن ها می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گذارد.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ممکن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طور هم زمان به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سایر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اختلالات اضطرابی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نیز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اختلالات خلقی مانند افسردگی نیز مبتلا شود.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134</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ث- اختلال اضطرابی منتشر</a:t>
            </a:r>
            <a:endParaRPr lang="fa-IR" dirty="0"/>
          </a:p>
        </p:txBody>
      </p:sp>
    </p:spTree>
    <p:extLst>
      <p:ext uri="{BB962C8B-B14F-4D97-AF65-F5344CB8AC3E}">
        <p14:creationId xmlns:p14="http://schemas.microsoft.com/office/powerpoint/2010/main" val="2091767611"/>
      </p:ext>
    </p:extLst>
  </p:cSld>
  <p:clrMapOvr>
    <a:masterClrMapping/>
  </p:clrMapOvr>
  <p:transition spd="med">
    <p:wedg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5210557"/>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وسواسی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اجباری از دو جزء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اساسی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وسواس</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و «اجبار» تشکیل شده است.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وسواس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افکار مزاحمی هستند که باعث ناراحتی و تنش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فرد سعی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کند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آن ها را از ذهنش براند، ولی قادر به این کار نیست.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افکار وسواسی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اضطراب زا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هستند. اجبار یا عمل وسواسی، رفتارهایی تکراری هستند که فرد برای کاهش اضطراب ناشی از افکار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وسواسی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انجام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دهد (مانند شست و شوی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پی در پی و آب کشی، وارسی و کنترل فراوان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اطمینان جویی) </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135</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ج. اختلال وسواسی اجباری</a:t>
            </a:r>
            <a:endParaRPr lang="fa-IR" dirty="0"/>
          </a:p>
        </p:txBody>
      </p:sp>
    </p:spTree>
    <p:extLst>
      <p:ext uri="{BB962C8B-B14F-4D97-AF65-F5344CB8AC3E}">
        <p14:creationId xmlns:p14="http://schemas.microsoft.com/office/powerpoint/2010/main" val="547466273"/>
      </p:ext>
    </p:extLst>
  </p:cSld>
  <p:clrMapOvr>
    <a:masterClrMapping/>
  </p:clrMapOvr>
  <p:transition spd="med">
    <p:wedg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5210557"/>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اگرچه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ظاهر این اعمال باعث کاهش اضطراب فرد در مقابل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تکانه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وسواسی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ولی به دلیل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تکراری، خسته کننده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بیهوده بودن، باعث ایجاد اضطراب و کلافه شدن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فرد می شوند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بیمار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گرچه می داند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اعمال بیهوده است، ولی خود را مجبور به اقدام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بیند.</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اختلال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شیوع یکسانی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زنان و مردان دارد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شروع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آن در سالمندی نادر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(نشانه ای از بیماری های عصبی و زوال عقل باشد)؛ </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افکار وسواسی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سالمندان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معمولاً در مورد سلامتی، اختلال حافظه، نظافت، تمیزی و افکار مذهبی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136</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a:t>
            </a:r>
            <a:endParaRPr lang="fa-IR" dirty="0"/>
          </a:p>
        </p:txBody>
      </p:sp>
    </p:spTree>
    <p:extLst>
      <p:ext uri="{BB962C8B-B14F-4D97-AF65-F5344CB8AC3E}">
        <p14:creationId xmlns:p14="http://schemas.microsoft.com/office/powerpoint/2010/main" val="2954513124"/>
      </p:ext>
    </p:extLst>
  </p:cSld>
  <p:clrMapOvr>
    <a:masterClrMapping/>
  </p:clrMapOvr>
  <p:transition spd="med">
    <p:wedg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5210557"/>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بروز حوادث شدید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دردناک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مثل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زلزله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ویران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کننده، جنگ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سیل</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باعث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شده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اختلال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استرس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پس 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سانحه</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عنوان یکی از مهم ترین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اختلالات  مختل کننده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زندگی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مورد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توجه قرار گیرد.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برخی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افراد به دنبال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تجربه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تلخی مانند تجاوز جنسی یا تصادفات شدید رانندگی، به این اختلال مبتلا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شوند.</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ایران، گروه زیادی از مبتلایان به این اختلال به نام «جانبازان موجی و اعصاب و روان»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شناخته  می شوند.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شیوع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اختلال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تا ده درصد تخمین زده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137</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چ. اختلال استرس پس از سانحه</a:t>
            </a:r>
            <a:endParaRPr lang="fa-IR" dirty="0"/>
          </a:p>
        </p:txBody>
      </p:sp>
    </p:spTree>
    <p:extLst>
      <p:ext uri="{BB962C8B-B14F-4D97-AF65-F5344CB8AC3E}">
        <p14:creationId xmlns:p14="http://schemas.microsoft.com/office/powerpoint/2010/main" val="2986074391"/>
      </p:ext>
    </p:extLst>
  </p:cSld>
  <p:clrMapOvr>
    <a:masterClrMapping/>
  </p:clrMapOvr>
  <p:transition spd="med">
    <p:wedg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5210557"/>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سابقه تجربه آسیب در دوران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کودکی؛</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جنسیت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مؤنث؛</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داشتن زمینه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ژنتیکی؛</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فشار روانی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اخیر؛</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مصرف زیاد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الکل؛</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حمایت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خانوادگی ضعیف. </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138</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عوامل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زمینه ساز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اختلال استرس پس از سانحه </a:t>
            </a:r>
            <a:endParaRPr lang="fa-IR" dirty="0"/>
          </a:p>
        </p:txBody>
      </p:sp>
    </p:spTree>
    <p:extLst>
      <p:ext uri="{BB962C8B-B14F-4D97-AF65-F5344CB8AC3E}">
        <p14:creationId xmlns:p14="http://schemas.microsoft.com/office/powerpoint/2010/main" val="3321136356"/>
      </p:ext>
    </p:extLst>
  </p:cSld>
  <p:clrMapOvr>
    <a:masterClrMapping/>
  </p:clrMapOvr>
  <p:transition spd="med">
    <p:wedg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196752"/>
            <a:ext cx="8363272" cy="5210557"/>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تصور مکرر حادثه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آسیب زا؛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کابوس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مکرر در مورد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حادثه؛</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ناراحتی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شدید در مواجهه با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مکان هایی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یادآور خاطرات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دردناک است؛</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احساس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که رویداد در حال وقوع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وجود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علائم جسمی اضطراب در زمان مواجهه با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نشانه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سرنخ های حادثه؛</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دوره های تحریک پذیری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عصبانیت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شدید؛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اجتناب 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موقعیت هایی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یادآور حادثه است.</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139</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علائم اختلال استرس پس از سانحه </a:t>
            </a:r>
            <a:endParaRPr lang="fa-IR" dirty="0"/>
          </a:p>
        </p:txBody>
      </p:sp>
    </p:spTree>
    <p:extLst>
      <p:ext uri="{BB962C8B-B14F-4D97-AF65-F5344CB8AC3E}">
        <p14:creationId xmlns:p14="http://schemas.microsoft.com/office/powerpoint/2010/main" val="4222520704"/>
      </p:ext>
    </p:extLst>
  </p:cSld>
  <p:clrMapOvr>
    <a:masterClrMapping/>
  </p:clrMapOvr>
  <p:transition spd="med">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fontScale="85000" lnSpcReduction="10000"/>
          </a:bodyPr>
          <a:lstStyle/>
          <a:p>
            <a:pPr algn="just">
              <a:lnSpc>
                <a:spcPct val="150000"/>
              </a:lnSpc>
            </a:pPr>
            <a:r>
              <a:rPr lang="en-US" b="1" dirty="0" smtClean="0"/>
              <a:t> </a:t>
            </a:r>
            <a:r>
              <a:rPr lang="fa-IR" dirty="0" smtClean="0"/>
              <a:t>افت حافظه فعال در سالمندی اتفاق  می افتد؛ به این معنا که مدت زمان بیشتری طول  میکشد تا سالمند بتواند مسائل پیچیده را حل کند و یا تصمیمات پیچیده بگیرد.</a:t>
            </a:r>
          </a:p>
          <a:p>
            <a:pPr algn="just">
              <a:lnSpc>
                <a:spcPct val="150000"/>
              </a:lnSpc>
            </a:pPr>
            <a:r>
              <a:rPr lang="en-US" b="1" dirty="0" smtClean="0"/>
              <a:t> </a:t>
            </a:r>
            <a:r>
              <a:rPr lang="fa-IR" dirty="0" smtClean="0"/>
              <a:t>کاهش حافظه دورهای سبب میشود که سالمند در مورد وقایع اخیر فراموشکارتر شود.</a:t>
            </a:r>
          </a:p>
          <a:p>
            <a:pPr algn="just">
              <a:lnSpc>
                <a:spcPct val="150000"/>
              </a:lnSpc>
            </a:pPr>
            <a:r>
              <a:rPr lang="en-US" b="1" dirty="0" smtClean="0"/>
              <a:t> </a:t>
            </a:r>
            <a:r>
              <a:rPr lang="fa-IR" dirty="0" smtClean="0"/>
              <a:t>مشکل در حافظه آینده نگر، باعث میشود که سالمند کارهایی را که قصد دارد انجام دهد، فراموش کند.</a:t>
            </a:r>
          </a:p>
          <a:p>
            <a:pPr algn="just">
              <a:lnSpc>
                <a:spcPct val="150000"/>
              </a:lnSpc>
            </a:pPr>
            <a:r>
              <a:rPr lang="fa-IR" b="1" dirty="0" smtClean="0"/>
              <a:t> </a:t>
            </a:r>
            <a:r>
              <a:rPr lang="fa-IR" dirty="0"/>
              <a:t>سالمند برای رمزگذاری و ثبت اطلاعات در حافظه خود، نیاز به کمک دارد.</a:t>
            </a:r>
            <a:endParaRPr lang="en-US" dirty="0"/>
          </a:p>
          <a:p>
            <a:pPr algn="just">
              <a:lnSpc>
                <a:spcPct val="150000"/>
              </a:lnSpc>
            </a:pPr>
            <a:endParaRPr lang="fa-IR" dirty="0" smtClean="0"/>
          </a:p>
          <a:p>
            <a:pPr algn="just">
              <a:lnSpc>
                <a:spcPct val="150000"/>
              </a:lnSpc>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14</a:t>
            </a:fld>
            <a:endParaRPr lang="fa-IR">
              <a:solidFill>
                <a:prstClr val="black"/>
              </a:solidFill>
            </a:endParaRPr>
          </a:p>
        </p:txBody>
      </p:sp>
      <p:sp>
        <p:nvSpPr>
          <p:cNvPr id="6" name="Title 5"/>
          <p:cNvSpPr>
            <a:spLocks noGrp="1"/>
          </p:cNvSpPr>
          <p:nvPr>
            <p:ph type="title"/>
          </p:nvPr>
        </p:nvSpPr>
        <p:spPr>
          <a:xfrm>
            <a:off x="457200" y="274638"/>
            <a:ext cx="8363272"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ادامه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a:t>
            </a:r>
            <a:endParaRPr lang="fa-IR" dirty="0"/>
          </a:p>
        </p:txBody>
      </p:sp>
    </p:spTree>
    <p:extLst>
      <p:ext uri="{BB962C8B-B14F-4D97-AF65-F5344CB8AC3E}">
        <p14:creationId xmlns:p14="http://schemas.microsoft.com/office/powerpoint/2010/main" val="3608993182"/>
      </p:ext>
    </p:extLst>
  </p:cSld>
  <p:clrMapOvr>
    <a:masterClrMapping/>
  </p:clrMapOvr>
  <p:transition spd="med">
    <p:wedg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196752"/>
            <a:ext cx="8363272" cy="5210557"/>
          </a:xfrm>
        </p:spPr>
        <p:txBody>
          <a:bodyPr>
            <a:normAutofit lnSpcReduction="10000"/>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احتکار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تواند اختلالی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جداگانه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نشانه 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اختلال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وسواسی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اجباری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باشد.</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اختلال، بیمار در دور ریختن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اشیای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غیرضروری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مشکل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دارد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اشیای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دور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ریختنی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غیرضروری زیادی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ذخیره  می کند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طوری که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منجر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هرج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مرج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انباشتگی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اشیا در خانه خود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شروع این اختلال در سنین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پایین تر است</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اختلال، مزمن و پیش رونده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شیوع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آن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زیاد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شود.</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مواردِ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شروع دیررس</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در غالب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اوقات</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متعاقب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سایر بیماری ها مثل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زوال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عقل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دیده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شود.</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140</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ح- اختلال احتکار </a:t>
            </a:r>
            <a:endParaRPr lang="fa-IR" dirty="0"/>
          </a:p>
        </p:txBody>
      </p:sp>
    </p:spTree>
    <p:extLst>
      <p:ext uri="{BB962C8B-B14F-4D97-AF65-F5344CB8AC3E}">
        <p14:creationId xmlns:p14="http://schemas.microsoft.com/office/powerpoint/2010/main" val="1867987824"/>
      </p:ext>
    </p:extLst>
  </p:cSld>
  <p:clrMapOvr>
    <a:masterClrMapping/>
  </p:clrMapOvr>
  <p:transition spd="med">
    <p:wedg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196752"/>
            <a:ext cx="8363272" cy="5210557"/>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اصلاح سبک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زندگی؛</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انجام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ورزش هایی مانند پیاده روی و دوچرخه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سواری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صورت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منظم، داشتن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خواب کافی، تغذیه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مناسب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داشتن روابط اجتماعی به کاهش کلی اضطراب کمک می کند.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تمرین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های آرام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سازی </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تمرین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های آرام سازی راهکاری مناسب برای کنترل اضطراب و استرس هستند. این تمرین ها را روزانه دست کم ده دقیقه انجام دهید.</a:t>
            </a:r>
          </a:p>
          <a:p>
            <a:pPr algn="just">
              <a:lnSpc>
                <a:spcPct val="150000"/>
              </a:lnSpc>
            </a:pP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141</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راهکارهایی جهت کنترل اضطراب </a:t>
            </a:r>
            <a:endParaRPr lang="fa-IR" dirty="0"/>
          </a:p>
        </p:txBody>
      </p:sp>
    </p:spTree>
    <p:extLst>
      <p:ext uri="{BB962C8B-B14F-4D97-AF65-F5344CB8AC3E}">
        <p14:creationId xmlns:p14="http://schemas.microsoft.com/office/powerpoint/2010/main" val="3454292080"/>
      </p:ext>
    </p:extLst>
  </p:cSld>
  <p:clrMapOvr>
    <a:masterClrMapping/>
  </p:clrMapOvr>
  <p:transition spd="med">
    <p:wedg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052737"/>
            <a:ext cx="9013032" cy="5616624"/>
          </a:xfrm>
        </p:spPr>
        <p:txBody>
          <a:bodyPr>
            <a:normAutofit lnSpcReduction="10000"/>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هنگامی که از طریق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شکم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نفس عمیق می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کشید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ریه ها تا حد ممکن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اکسیژن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بیشتری دریافت می کنند و احساس آرامش بیش تر و اضطراب کم تری خواهید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داشت</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راحت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بنشینید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طوری که کمرتان صاف باشد. یک دست را روی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سینه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دست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دیگرتان را روی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شکم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قرار دهید. از طریق بینی نفس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بکشید (به داخل).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دست روی شکم شما بالا می رود، نفس خود را با دهان خارج کنید. با سفت کردن عضلات شکم می توانید نفس بیشتری را خارج کنید. در این هنگام دست روی شکم شما به سمت پایین حرکت می کند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هر </a:t>
            </a: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مرحله </a:t>
            </a: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سه ثانیه، سه </a:t>
            </a: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ثانیه با بینی </a:t>
            </a: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(به داخل) </a:t>
            </a: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نفس </a:t>
            </a: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بکشید</a:t>
            </a: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سه </a:t>
            </a: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ثانیه نفس خود را نگه داشته و سپس در طی سه ثانیه نفس خود را بیرون </a:t>
            </a: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دهید.</a:t>
            </a:r>
            <a:endPar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142</a:t>
            </a:fld>
            <a:endParaRPr lang="fa-IR">
              <a:solidFill>
                <a:prstClr val="black"/>
              </a:solidFill>
            </a:endParaRPr>
          </a:p>
        </p:txBody>
      </p:sp>
      <p:sp>
        <p:nvSpPr>
          <p:cNvPr id="6" name="Title 5"/>
          <p:cNvSpPr>
            <a:spLocks noGrp="1"/>
          </p:cNvSpPr>
          <p:nvPr>
            <p:ph type="title"/>
          </p:nvPr>
        </p:nvSpPr>
        <p:spPr>
          <a:xfrm>
            <a:off x="202976" y="53117"/>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مراقبه تنفس عمیق</a:t>
            </a:r>
            <a:endParaRPr lang="fa-IR" dirty="0"/>
          </a:p>
        </p:txBody>
      </p:sp>
    </p:spTree>
    <p:extLst>
      <p:ext uri="{BB962C8B-B14F-4D97-AF65-F5344CB8AC3E}">
        <p14:creationId xmlns:p14="http://schemas.microsoft.com/office/powerpoint/2010/main" val="426084123"/>
      </p:ext>
    </p:extLst>
  </p:cSld>
  <p:clrMapOvr>
    <a:masterClrMapping/>
  </p:clrMapOvr>
  <p:transition spd="med">
    <p:wedg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980728"/>
            <a:ext cx="8496944" cy="5616624"/>
          </a:xfrm>
        </p:spPr>
        <p:txBody>
          <a:bodyPr>
            <a:no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تمرین را از پا شروع کنید و مرحله به مرحله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ادامه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دهید:</a:t>
            </a:r>
          </a:p>
          <a:p>
            <a:pPr algn="just">
              <a:lnSpc>
                <a:spcPct val="150000"/>
              </a:lnSpc>
            </a:pP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آرام </a:t>
            </a: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سازی </a:t>
            </a: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عضلانی یک فرایند دو مرحله </a:t>
            </a: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ای شل و سفت کردن منظم عضلات؛ </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لباس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راحت بپوشید و چند دقیقه کوتاه صبر کنید تا آرام شوید، به آرامی و عمیق نفس بکشید. به پاهای خود توجه کنید. به آرامی عضلات پای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راست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خود را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سفت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منقبض کنید، تا ده بشمرید، به مدت ده ثانیه نگه دارید و سپس پای راست خود را آزاد کنید. مدتی در این حالت آرامش باقی بمانید و آرام و عمیق نفس بکشید. وقتی آماده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بودید، مراحل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قبل را برای انقباض و آزادسازی پای چپ خود انجام دهید. سپس برای قسمت های بالایی بدن خود مانند دست ها هم اقدام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کنید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143</a:t>
            </a:fld>
            <a:endParaRPr lang="fa-IR">
              <a:solidFill>
                <a:prstClr val="black"/>
              </a:solidFill>
            </a:endParaRPr>
          </a:p>
        </p:txBody>
      </p:sp>
      <p:sp>
        <p:nvSpPr>
          <p:cNvPr id="6" name="Title 5"/>
          <p:cNvSpPr>
            <a:spLocks noGrp="1"/>
          </p:cNvSpPr>
          <p:nvPr>
            <p:ph type="title"/>
          </p:nvPr>
        </p:nvSpPr>
        <p:spPr>
          <a:xfrm>
            <a:off x="139984" y="53435"/>
            <a:ext cx="8507288" cy="1143000"/>
          </a:xfrm>
        </p:spPr>
        <p:txBody>
          <a:bodyPr>
            <a:normAutofit fontScale="90000"/>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تمرین های آرام سازی عضلانی در برابر استرس</a:t>
            </a:r>
            <a:endParaRPr lang="fa-IR" dirty="0"/>
          </a:p>
        </p:txBody>
      </p:sp>
    </p:spTree>
    <p:extLst>
      <p:ext uri="{BB962C8B-B14F-4D97-AF65-F5344CB8AC3E}">
        <p14:creationId xmlns:p14="http://schemas.microsoft.com/office/powerpoint/2010/main" val="789100407"/>
      </p:ext>
    </p:extLst>
  </p:cSld>
  <p:clrMapOvr>
    <a:masterClrMapping/>
  </p:clrMapOvr>
  <p:transition spd="med">
    <p:wedg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196752"/>
            <a:ext cx="8363272" cy="5210557"/>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مکانی بی صدا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راحت پیدا کنید که در آن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احساس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آرامش و راحتی می کنید.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چشمان خود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ببندید و بگذارید نگرانی های شما برطرف شود. به فضای راحت و دلخواه خود فکر کنید و اجازه دهید تصویر تا آن جا که ممکن است واضح باشد. به عنوان مثال،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یک جنگل زیبا و آرام فکر می کنید، در میان درختان به آرامی قدم بزنید و متوجه رنگ ها و طبیعت اطراف خود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شوید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احساس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آرامش لذت ببرید؛ چشمان خود را به آرامی باز کنید و آماده شوید و به حال خود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برگردید.</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144</a:t>
            </a:fld>
            <a:endParaRPr lang="fa-IR">
              <a:solidFill>
                <a:prstClr val="black"/>
              </a:solidFill>
            </a:endParaRPr>
          </a:p>
        </p:txBody>
      </p:sp>
      <p:sp>
        <p:nvSpPr>
          <p:cNvPr id="6" name="Title 5"/>
          <p:cNvSpPr>
            <a:spLocks noGrp="1"/>
          </p:cNvSpPr>
          <p:nvPr>
            <p:ph type="title"/>
          </p:nvPr>
        </p:nvSpPr>
        <p:spPr>
          <a:xfrm>
            <a:off x="179512" y="274638"/>
            <a:ext cx="8507288" cy="1143000"/>
          </a:xfrm>
        </p:spPr>
        <p:txBody>
          <a:bodyPr>
            <a:normAutofit/>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مراقبه تجسم سازی در برابر استرس</a:t>
            </a:r>
            <a:endParaRPr lang="fa-IR" dirty="0"/>
          </a:p>
        </p:txBody>
      </p:sp>
    </p:spTree>
    <p:extLst>
      <p:ext uri="{BB962C8B-B14F-4D97-AF65-F5344CB8AC3E}">
        <p14:creationId xmlns:p14="http://schemas.microsoft.com/office/powerpoint/2010/main" val="1166887424"/>
      </p:ext>
    </p:extLst>
  </p:cSld>
  <p:clrMapOvr>
    <a:masterClrMapping/>
  </p:clrMapOvr>
  <p:transition spd="med">
    <p:wedg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4DF0C649-4562-4287-B9F0-3D49B3EC08BE}" type="slidenum">
              <a:rPr lang="en-US" altLang="en-US">
                <a:solidFill>
                  <a:prstClr val="black"/>
                </a:solidFill>
              </a:rPr>
              <a:pPr>
                <a:defRPr/>
              </a:pPr>
              <a:t>145</a:t>
            </a:fld>
            <a:endParaRPr lang="en-US" altLang="en-US">
              <a:solidFill>
                <a:prstClr val="black"/>
              </a:solidFill>
            </a:endParaRPr>
          </a:p>
        </p:txBody>
      </p:sp>
      <p:sp>
        <p:nvSpPr>
          <p:cNvPr id="78851" name="Rectangle 2"/>
          <p:cNvSpPr>
            <a:spLocks noGrp="1" noChangeArrowheads="1"/>
          </p:cNvSpPr>
          <p:nvPr>
            <p:ph type="title"/>
          </p:nvPr>
        </p:nvSpPr>
        <p:spPr/>
        <p:txBody>
          <a:bodyPr/>
          <a:lstStyle/>
          <a:p>
            <a:pPr eaLnBrk="1" hangingPunct="1"/>
            <a:endParaRPr lang="en-US" dirty="0"/>
          </a:p>
        </p:txBody>
      </p:sp>
      <p:sp>
        <p:nvSpPr>
          <p:cNvPr id="78852" name="Rectangle 3"/>
          <p:cNvSpPr>
            <a:spLocks noGrp="1" noChangeArrowheads="1"/>
          </p:cNvSpPr>
          <p:nvPr>
            <p:ph type="body" idx="1"/>
          </p:nvPr>
        </p:nvSpPr>
        <p:spPr/>
        <p:txBody>
          <a:bodyPr/>
          <a:lstStyle/>
          <a:p>
            <a:pPr eaLnBrk="1" hangingPunct="1"/>
            <a:endParaRPr lang="en-US" dirty="0"/>
          </a:p>
        </p:txBody>
      </p:sp>
      <p:sp>
        <p:nvSpPr>
          <p:cNvPr id="54277" name="Text Box 5"/>
          <p:cNvSpPr txBox="1">
            <a:spLocks noChangeArrowheads="1"/>
          </p:cNvSpPr>
          <p:nvPr/>
        </p:nvSpPr>
        <p:spPr bwMode="auto">
          <a:xfrm>
            <a:off x="0" y="1285860"/>
            <a:ext cx="5364163" cy="2524410"/>
          </a:xfrm>
          <a:prstGeom prst="rect">
            <a:avLst/>
          </a:prstGeom>
          <a:noFill/>
          <a:ln w="9525" algn="ctr">
            <a:noFill/>
            <a:miter lim="800000"/>
            <a:headEnd/>
            <a:tailEnd/>
          </a:ln>
          <a:effectLst/>
        </p:spPr>
        <p:txBody>
          <a:bodyPr lIns="92075" tIns="46038" rIns="92075" bIns="46038">
            <a:spAutoFit/>
          </a:bodyPr>
          <a:lstStyle/>
          <a:p>
            <a:pPr algn="ctr">
              <a:spcBef>
                <a:spcPct val="50000"/>
              </a:spcBef>
              <a:defRPr/>
            </a:pPr>
            <a:r>
              <a:rPr lang="fa-IR" sz="15800" dirty="0">
                <a:solidFill>
                  <a:srgbClr val="FF0066"/>
                </a:solidFill>
                <a:effectLst>
                  <a:outerShdw blurRad="38100" dist="38100" dir="2700000" algn="tl">
                    <a:srgbClr val="C0C0C0"/>
                  </a:outerShdw>
                </a:effectLst>
                <a:latin typeface="IranNastaliq" pitchFamily="18" charset="0"/>
                <a:cs typeface="IranNastaliq" pitchFamily="18" charset="0"/>
              </a:rPr>
              <a:t>در پناه حق</a:t>
            </a:r>
            <a:endParaRPr lang="en-US" sz="15800" dirty="0">
              <a:solidFill>
                <a:srgbClr val="FF0066"/>
              </a:solidFill>
              <a:effectLst>
                <a:outerShdw blurRad="38100" dist="38100" dir="2700000" algn="tl">
                  <a:srgbClr val="C0C0C0"/>
                </a:outerShdw>
              </a:effectLst>
              <a:latin typeface="IranNastaliq" pitchFamily="18" charset="0"/>
              <a:cs typeface="IranNastaliq" pitchFamily="18" charset="0"/>
            </a:endParaRPr>
          </a:p>
        </p:txBody>
      </p:sp>
      <p:sp>
        <p:nvSpPr>
          <p:cNvPr id="10" name="Date Placeholder 9"/>
          <p:cNvSpPr>
            <a:spLocks noGrp="1"/>
          </p:cNvSpPr>
          <p:nvPr>
            <p:ph type="dt" sz="half" idx="10"/>
          </p:nvPr>
        </p:nvSpPr>
        <p:spPr/>
        <p:txBody>
          <a:bodyPr/>
          <a:lstStyle/>
          <a:p>
            <a:fld id="{EA96E98C-032C-4E8D-A57B-3DDCA33FABD4}" type="datetime1">
              <a:rPr lang="en-US" smtClean="0">
                <a:solidFill>
                  <a:prstClr val="black"/>
                </a:solidFill>
              </a:rPr>
              <a:pPr/>
              <a:t>10/16/2023</a:t>
            </a:fld>
            <a:endParaRPr lang="fa-IR">
              <a:solidFill>
                <a:prstClr val="black"/>
              </a:solidFill>
            </a:endParaRPr>
          </a:p>
        </p:txBody>
      </p:sp>
      <p:sp>
        <p:nvSpPr>
          <p:cNvPr id="11" name="Footer Placeholder 10"/>
          <p:cNvSpPr>
            <a:spLocks noGrp="1"/>
          </p:cNvSpPr>
          <p:nvPr>
            <p:ph type="ftr" sz="quarter" idx="11"/>
          </p:nvPr>
        </p:nvSpPr>
        <p:spPr/>
        <p:txBody>
          <a:bodyPr/>
          <a:lstStyle/>
          <a:p>
            <a:r>
              <a:rPr lang="fa-IR">
                <a:solidFill>
                  <a:prstClr val="black"/>
                </a:solidFill>
              </a:rPr>
              <a:t>سلامت روان در دوران سالمندی- کارشناسان سالمندان کل کشور</a:t>
            </a:r>
          </a:p>
        </p:txBody>
      </p:sp>
      <p:pic>
        <p:nvPicPr>
          <p:cNvPr id="9" name="Picture 8" descr="http://abzums.ac.ir/Portal/Picture/ShowPicture.aspx?ID=06cbffe7-5f22-41e7-aa57-950b3d26cae7"/>
          <p:cNvPicPr/>
          <p:nvPr/>
        </p:nvPicPr>
        <p:blipFill>
          <a:blip r:embed="rId2"/>
          <a:srcRect/>
          <a:stretch>
            <a:fillRect/>
          </a:stretch>
        </p:blipFill>
        <p:spPr bwMode="auto">
          <a:xfrm>
            <a:off x="22354" y="0"/>
            <a:ext cx="9144000" cy="6858000"/>
          </a:xfrm>
          <a:prstGeom prst="rect">
            <a:avLst/>
          </a:prstGeom>
          <a:noFill/>
          <a:ln w="9525">
            <a:noFill/>
            <a:miter lim="800000"/>
            <a:headEnd/>
            <a:tailEnd/>
          </a:ln>
        </p:spPr>
      </p:pic>
      <p:sp>
        <p:nvSpPr>
          <p:cNvPr id="12" name="Rectangle 11"/>
          <p:cNvSpPr/>
          <p:nvPr/>
        </p:nvSpPr>
        <p:spPr>
          <a:xfrm>
            <a:off x="-1730" y="4872150"/>
            <a:ext cx="4765670" cy="1446550"/>
          </a:xfrm>
          <a:prstGeom prst="rect">
            <a:avLst/>
          </a:prstGeom>
        </p:spPr>
        <p:txBody>
          <a:bodyPr wrap="square">
            <a:spAutoFit/>
          </a:bodyPr>
          <a:lstStyle/>
          <a:p>
            <a:pPr algn="ctr"/>
            <a:r>
              <a:rPr lang="fa-IR" sz="8800" dirty="0">
                <a:solidFill>
                  <a:srgbClr val="002060"/>
                </a:solidFill>
                <a:latin typeface="IranNastaliq" pitchFamily="18" charset="0"/>
                <a:cs typeface="IranNastaliq" pitchFamily="18" charset="0"/>
              </a:rPr>
              <a:t>شاد و سالم باشید</a:t>
            </a:r>
          </a:p>
        </p:txBody>
      </p:sp>
    </p:spTree>
    <p:extLst>
      <p:ext uri="{BB962C8B-B14F-4D97-AF65-F5344CB8AC3E}">
        <p14:creationId xmlns:p14="http://schemas.microsoft.com/office/powerpoint/2010/main" val="3300817646"/>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7">
                                            <p:txEl>
                                              <p:pRg st="0" end="0"/>
                                            </p:txEl>
                                          </p:spTgt>
                                        </p:tgtEl>
                                        <p:attrNameLst>
                                          <p:attrName>style.visibility</p:attrName>
                                        </p:attrNameLst>
                                      </p:cBhvr>
                                      <p:to>
                                        <p:strVal val="visible"/>
                                      </p:to>
                                    </p:set>
                                    <p:anim calcmode="lin" valueType="num">
                                      <p:cBhvr additive="base">
                                        <p:cTn id="7" dur="500" fill="hold"/>
                                        <p:tgtEl>
                                          <p:spTgt spid="5427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124744"/>
            <a:ext cx="7772400" cy="1829761"/>
          </a:xfrm>
        </p:spPr>
        <p:txBody>
          <a:bodyPr>
            <a:normAutofit/>
          </a:bodyPr>
          <a:lstStyle/>
          <a:p>
            <a:r>
              <a:rPr lang="fa-IR" sz="41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تأثیر سالمندی بر حافظه و شناخت </a:t>
            </a:r>
            <a:r>
              <a:rPr lang="en-US" dirty="0" smtClean="0">
                <a:cs typeface="Aban" pitchFamily="2" charset="-78"/>
              </a:rPr>
              <a:t/>
            </a:r>
            <a:br>
              <a:rPr lang="en-US" dirty="0" smtClean="0">
                <a:cs typeface="Aban" pitchFamily="2" charset="-78"/>
              </a:rPr>
            </a:br>
            <a:endParaRPr lang="en-US" dirty="0">
              <a:cs typeface="Aban" pitchFamily="2" charset="-78"/>
            </a:endParaRPr>
          </a:p>
        </p:txBody>
      </p:sp>
      <p:sp>
        <p:nvSpPr>
          <p:cNvPr id="3" name="Subtitle 2"/>
          <p:cNvSpPr>
            <a:spLocks noGrp="1"/>
          </p:cNvSpPr>
          <p:nvPr>
            <p:ph type="subTitle" idx="1"/>
          </p:nvPr>
        </p:nvSpPr>
        <p:spPr>
          <a:xfrm>
            <a:off x="899592" y="2996952"/>
            <a:ext cx="7522840" cy="1752600"/>
          </a:xfrm>
        </p:spPr>
        <p:txBody>
          <a:bodyPr>
            <a:normAutofit/>
          </a:bodyPr>
          <a:lstStyle/>
          <a:p>
            <a:pPr algn="r" rtl="1"/>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شناخت فراتر از حافظه است و عملکر دهای مختلف مغز را شامل می شود. برخی از این عملکردها که در زیر به آن ها اشاره  می شود، تحت تأثیر سالمندی قرار  می گیرند</a:t>
            </a:r>
            <a:r>
              <a:rPr lang="fa-IR" dirty="0" smtClean="0">
                <a:cs typeface="B Nazanin" pitchFamily="2" charset="-78"/>
              </a:rPr>
              <a:t>.</a:t>
            </a:r>
            <a:endParaRPr lang="en-US" dirty="0">
              <a:cs typeface="B Nazanin" pitchFamily="2" charset="-78"/>
            </a:endParaRPr>
          </a:p>
        </p:txBody>
      </p:sp>
    </p:spTree>
    <p:extLst>
      <p:ext uri="{BB962C8B-B14F-4D97-AF65-F5344CB8AC3E}">
        <p14:creationId xmlns:p14="http://schemas.microsoft.com/office/powerpoint/2010/main" val="166630575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sz="4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الف- سرعت پردازش اطلاعات</a:t>
            </a:r>
            <a:r>
              <a:rPr lang="en-US" dirty="0" smtClean="0">
                <a:cs typeface="Aban" pitchFamily="2" charset="-78"/>
              </a:rPr>
              <a:t/>
            </a:r>
            <a:br>
              <a:rPr lang="en-US" dirty="0" smtClean="0">
                <a:cs typeface="Aban" pitchFamily="2" charset="-78"/>
              </a:rPr>
            </a:br>
            <a:endParaRPr lang="en-US" dirty="0">
              <a:cs typeface="Aban" pitchFamily="2" charset="-78"/>
            </a:endParaRPr>
          </a:p>
        </p:txBody>
      </p:sp>
      <p:sp>
        <p:nvSpPr>
          <p:cNvPr id="3" name="Content Placeholder 2"/>
          <p:cNvSpPr>
            <a:spLocks noGrp="1"/>
          </p:cNvSpPr>
          <p:nvPr>
            <p:ph idx="1"/>
          </p:nvPr>
        </p:nvSpPr>
        <p:spPr>
          <a:xfrm>
            <a:off x="611560" y="1600200"/>
            <a:ext cx="8136904" cy="4493096"/>
          </a:xfrm>
        </p:spPr>
        <p:txBody>
          <a:bodyPr>
            <a:noAutofit/>
          </a:bodyPr>
          <a:lstStyle/>
          <a:p>
            <a:pPr lvl="8">
              <a:buNone/>
            </a:pPr>
            <a:r>
              <a:rPr lang="fa-IR" sz="2400" b="1" dirty="0" smtClean="0">
                <a:cs typeface="B Nazanin" pitchFamily="2" charset="-78"/>
              </a:rPr>
              <a:t>سرعتی که مغز می تواند اطلاعات دریافتی را پردازش کند و سپس متناسب با آن، پاسخ دهد، «سرعت پردازش اطلاعات» نام دارد. به تدریج از اوایل بلوغ، این سرعت شروع به کم شدن می کند و هرچه سن بالاتر می رود، کم تر  می شود. سرعت پردازش اطلاعات با سرعت سایر عملکردهای مغزی مرتبط است و تقریباً بر روی تمام  حیطه های شناختی تأثیر می گذارد. سالمندان به زمان بیشتری برای دریافت اطلاعات، پردازش و تجزیه و تحلیل و پاسخ گویی مناسب نیاز دارند. برخی سالمندان ممکن است در انجام کارهای پیچیده مثل رانندگی که هم زمان نیاز به استفاده از توانمندیهای مختلف دارد، کندتر شوند؛ گرچه در برخی تواناییها با تجر به تر هستند.</a:t>
            </a:r>
            <a:endParaRPr lang="en-US" sz="2400" b="1" dirty="0" smtClean="0">
              <a:cs typeface="B Nazanin" pitchFamily="2" charset="-78"/>
            </a:endParaRPr>
          </a:p>
        </p:txBody>
      </p:sp>
    </p:spTree>
    <p:extLst>
      <p:ext uri="{BB962C8B-B14F-4D97-AF65-F5344CB8AC3E}">
        <p14:creationId xmlns:p14="http://schemas.microsoft.com/office/powerpoint/2010/main" val="318482609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60648"/>
            <a:ext cx="8229600" cy="1143000"/>
          </a:xfrm>
        </p:spPr>
        <p:txBody>
          <a:bodyPr>
            <a:normAutofit/>
          </a:bodyPr>
          <a:lstStyle/>
          <a:p>
            <a:pPr algn="ct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 حافظه</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حافظه، توانایی دریافت ، طبقه بندی، ذخیره و ی ادآوری اطلاعات است. </a:t>
            </a:r>
          </a:p>
          <a:p>
            <a:pPr algn="r" rtl="1">
              <a:buNone/>
            </a:pPr>
            <a:r>
              <a:rPr lang="fa-IR" sz="2400" b="1" dirty="0" smtClean="0">
                <a:cs typeface="B Nazanin" pitchFamily="2" charset="-78"/>
              </a:rPr>
              <a:t>انواع حافظه عبارتند از: </a:t>
            </a:r>
          </a:p>
          <a:p>
            <a:pPr algn="r" rtl="1">
              <a:buNone/>
            </a:pPr>
            <a:endParaRPr lang="en-US" sz="2400" b="1" dirty="0" smtClean="0">
              <a:cs typeface="B Nazanin" pitchFamily="2" charset="-78"/>
            </a:endParaRPr>
          </a:p>
          <a:p>
            <a:pPr algn="r" rtl="1">
              <a:buNone/>
            </a:pPr>
            <a:r>
              <a:rPr lang="fa-IR" sz="2400" b="1" dirty="0" smtClean="0">
                <a:cs typeface="B Nazanin" pitchFamily="2" charset="-78"/>
              </a:rPr>
              <a:t> حافظه فعال، حافظه کوتاه مدت، حافظ ه بلندمدت معنایی،</a:t>
            </a:r>
            <a:r>
              <a:rPr lang="en-US" sz="2400" b="1" dirty="0" smtClean="0">
                <a:cs typeface="B Nazanin" pitchFamily="2" charset="-78"/>
              </a:rPr>
              <a:t> </a:t>
            </a:r>
            <a:r>
              <a:rPr lang="fa-IR" sz="2400" b="1" dirty="0" smtClean="0">
                <a:cs typeface="B Nazanin" pitchFamily="2" charset="-78"/>
              </a:rPr>
              <a:t>حافظه  دوره ای، حافظه روندی، حافظه آیند ه نگر</a:t>
            </a:r>
            <a:endParaRPr lang="en-US" sz="2400" b="1" dirty="0" smtClean="0">
              <a:cs typeface="B Nazanin" pitchFamily="2" charset="-78"/>
            </a:endParaRPr>
          </a:p>
        </p:txBody>
      </p:sp>
    </p:spTree>
    <p:extLst>
      <p:ext uri="{BB962C8B-B14F-4D97-AF65-F5344CB8AC3E}">
        <p14:creationId xmlns:p14="http://schemas.microsoft.com/office/powerpoint/2010/main" val="195469232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cs typeface="Aban" pitchFamily="2" charset="-78"/>
              </a:rPr>
              <a:t>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حافظه فعال</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
        <p:nvSpPr>
          <p:cNvPr id="3" name="Content Placeholder 2"/>
          <p:cNvSpPr>
            <a:spLocks noGrp="1"/>
          </p:cNvSpPr>
          <p:nvPr>
            <p:ph idx="1"/>
          </p:nvPr>
        </p:nvSpPr>
        <p:spPr/>
        <p:txBody>
          <a:bodyPr/>
          <a:lstStyle/>
          <a:p>
            <a:pPr algn="r" rtl="1"/>
            <a:r>
              <a:rPr lang="fa-IR" sz="2400" b="1" dirty="0" smtClean="0">
                <a:cs typeface="B Nazanin" pitchFamily="2" charset="-78"/>
              </a:rPr>
              <a:t>منظور از این نوع حافظه، توانایی نگهداری موقت اطلاعات در ذهن و دستکاری آن (برای مثال حفظ کردن یک شماره تلفن و سپس شماره گیری آن) است. </a:t>
            </a:r>
          </a:p>
          <a:p>
            <a:pPr algn="r" rtl="1"/>
            <a:r>
              <a:rPr lang="fa-IR" sz="2400" b="1" dirty="0" smtClean="0">
                <a:cs typeface="B Nazanin" pitchFamily="2" charset="-78"/>
              </a:rPr>
              <a:t>حافظه فعال بر سایر مهار تهای شناختی، مثل  تصمیم گیری، توانایی حل مسئله و پردازش زبان تأثیر  می گذارد.</a:t>
            </a:r>
            <a:endParaRPr lang="en-US" sz="2400" b="1" dirty="0" smtClean="0">
              <a:cs typeface="B Nazanin" pitchFamily="2" charset="-78"/>
            </a:endParaRPr>
          </a:p>
          <a:p>
            <a:pPr algn="r"/>
            <a:endParaRPr lang="en-US" b="1" dirty="0">
              <a:cs typeface="B Nazanin" pitchFamily="2" charset="-78"/>
            </a:endParaRPr>
          </a:p>
        </p:txBody>
      </p:sp>
    </p:spTree>
    <p:extLst>
      <p:ext uri="{BB962C8B-B14F-4D97-AF65-F5344CB8AC3E}">
        <p14:creationId xmlns:p14="http://schemas.microsoft.com/office/powerpoint/2010/main" val="280778743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143000"/>
          </a:xfrm>
        </p:spPr>
        <p:txBody>
          <a:bodyPr/>
          <a:lstStyle/>
          <a:p>
            <a:pPr algn="r"/>
            <a:r>
              <a:rPr lang="en-US" b="1" dirty="0" smtClean="0">
                <a:cs typeface="B Titr" pitchFamily="2" charset="-78"/>
              </a:rPr>
              <a:t>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حافظه کوتاه مدت</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یعنی توانایی به خاطر سپردن اطلاعاتی که در گذشته نزدیک اتفاق افتاده اند. این حافظه ارتباط نزدیکی با یادگیری دارد. نقص این حافظه مهم است و باعث اختلال در یادگیری و ثبت اطلاعات جدید  می شود. این نوع حافظه در سالمندی طبیعی مختل  نمی شود.</a:t>
            </a:r>
            <a:endParaRPr lang="en-US" sz="2400" b="1" dirty="0">
              <a:cs typeface="B Nazanin" pitchFamily="2" charset="-78"/>
            </a:endParaRPr>
          </a:p>
        </p:txBody>
      </p:sp>
    </p:spTree>
    <p:extLst>
      <p:ext uri="{BB962C8B-B14F-4D97-AF65-F5344CB8AC3E}">
        <p14:creationId xmlns:p14="http://schemas.microsoft.com/office/powerpoint/2010/main" val="202381900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78B20012-F513-476C-AD3E-343A6028A483}" type="slidenum">
              <a:rPr lang="fa-IR" smtClean="0"/>
              <a:pPr/>
              <a:t>2</a:t>
            </a:fld>
            <a:endParaRPr lang="fa-IR"/>
          </a:p>
        </p:txBody>
      </p:sp>
      <p:sp>
        <p:nvSpPr>
          <p:cNvPr id="9" name="Date Placeholder 8"/>
          <p:cNvSpPr>
            <a:spLocks noGrp="1"/>
          </p:cNvSpPr>
          <p:nvPr>
            <p:ph type="dt" sz="half" idx="10"/>
          </p:nvPr>
        </p:nvSpPr>
        <p:spPr>
          <a:xfrm>
            <a:off x="7596336" y="6407944"/>
            <a:ext cx="1050936" cy="365760"/>
          </a:xfrm>
        </p:spPr>
        <p:txBody>
          <a:bodyPr/>
          <a:lstStyle/>
          <a:p>
            <a:fld id="{88E03982-62D8-4FB7-9583-C6E488604533}" type="datetime1">
              <a:rPr lang="en-US" smtClean="0"/>
              <a:t>10/16/2023</a:t>
            </a:fld>
            <a:endParaRPr lang="fa-IR" dirty="0"/>
          </a:p>
        </p:txBody>
      </p:sp>
      <p:sp>
        <p:nvSpPr>
          <p:cNvPr id="10" name="Footer Placeholder 9"/>
          <p:cNvSpPr>
            <a:spLocks noGrp="1"/>
          </p:cNvSpPr>
          <p:nvPr>
            <p:ph type="ftr" sz="quarter" idx="11"/>
          </p:nvPr>
        </p:nvSpPr>
        <p:spPr>
          <a:xfrm>
            <a:off x="2750332" y="6407944"/>
            <a:ext cx="4773996" cy="365125"/>
          </a:xfrm>
        </p:spPr>
        <p:txBody>
          <a:bodyPr/>
          <a:lstStyle/>
          <a:p>
            <a:r>
              <a:rPr lang="fa-IR" dirty="0" smtClean="0"/>
              <a:t>سلامت روان در دوران سالمندی- کارشناسان سالمندان کل کشور</a:t>
            </a:r>
            <a:endParaRPr lang="fa-IR" dirty="0"/>
          </a:p>
        </p:txBody>
      </p:sp>
      <p:sp>
        <p:nvSpPr>
          <p:cNvPr id="5" name="Rectangle 10"/>
          <p:cNvSpPr txBox="1">
            <a:spLocks noChangeArrowheads="1"/>
          </p:cNvSpPr>
          <p:nvPr/>
        </p:nvSpPr>
        <p:spPr>
          <a:xfrm>
            <a:off x="928663" y="428604"/>
            <a:ext cx="3643337" cy="5232644"/>
          </a:xfrm>
          <a:prstGeom prst="rect">
            <a:avLst/>
          </a:prstGeom>
        </p:spPr>
        <p:txBody>
          <a:bodyPr vert="horz" rtlCol="0" anchor="ctr">
            <a:normAutofit fontScale="25000" lnSpcReduction="20000"/>
            <a:scene3d>
              <a:camera prst="orthographicFront"/>
              <a:lightRig rig="soft" dir="t"/>
            </a:scene3d>
            <a:sp3d prstMaterial="softEdge">
              <a:bevelT w="25400" h="25400"/>
            </a:sp3d>
          </a:bodyPr>
          <a:lstStyle/>
          <a:p>
            <a:pPr marL="0" marR="0" lvl="0" indent="0" algn="ctr" defTabSz="914400" rtl="1" eaLnBrk="1" fontAlgn="auto" latinLnBrk="0" hangingPunct="1">
              <a:lnSpc>
                <a:spcPct val="120000"/>
              </a:lnSpc>
              <a:spcBef>
                <a:spcPct val="0"/>
              </a:spcBef>
              <a:spcAft>
                <a:spcPts val="0"/>
              </a:spcAft>
              <a:buClrTx/>
              <a:buSzTx/>
              <a:buFontTx/>
              <a:buNone/>
              <a:tabLst/>
              <a:defRPr/>
            </a:pPr>
            <a:endParaRPr lang="en-US" sz="185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IranNastaliq" pitchFamily="18" charset="0"/>
            </a:endParaRPr>
          </a:p>
          <a:p>
            <a:pPr marL="0" marR="0" lvl="0" indent="0" algn="ctr" defTabSz="914400" rtl="1" eaLnBrk="1" fontAlgn="auto" latinLnBrk="0" hangingPunct="1">
              <a:lnSpc>
                <a:spcPct val="120000"/>
              </a:lnSpc>
              <a:spcBef>
                <a:spcPct val="0"/>
              </a:spcBef>
              <a:spcAft>
                <a:spcPts val="0"/>
              </a:spcAft>
              <a:buClrTx/>
              <a:buSzTx/>
              <a:buFontTx/>
              <a:buNone/>
              <a:tabLst/>
              <a:defRPr/>
            </a:pPr>
            <a:r>
              <a:rPr lang="fa-IR" sz="185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IranNastaliq" pitchFamily="18" charset="0"/>
              </a:rPr>
              <a:t>سلامت روان در دوران سالمندی</a:t>
            </a:r>
            <a:endParaRPr lang="fa-IR" sz="168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IranNastaliq" pitchFamily="18" charset="0"/>
            </a:endParaRPr>
          </a:p>
          <a:p>
            <a:pPr marL="0" marR="0" lvl="0" indent="0" algn="ctr" defTabSz="914400" rtl="1" eaLnBrk="1" fontAlgn="auto" latinLnBrk="0" hangingPunct="1">
              <a:lnSpc>
                <a:spcPct val="120000"/>
              </a:lnSpc>
              <a:spcBef>
                <a:spcPct val="0"/>
              </a:spcBef>
              <a:spcAft>
                <a:spcPts val="0"/>
              </a:spcAft>
              <a:buClrTx/>
              <a:buSzTx/>
              <a:buFontTx/>
              <a:buNone/>
              <a:tabLst/>
              <a:defRPr/>
            </a:pPr>
            <a:endParaRPr lang="fa-IR" sz="96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IranNastaliq" pitchFamily="18" charset="0"/>
            </a:endParaRPr>
          </a:p>
          <a:p>
            <a:pPr marL="0" marR="0" lvl="0" indent="0" algn="ctr" defTabSz="914400" rtl="1" eaLnBrk="1" fontAlgn="auto" latinLnBrk="0" hangingPunct="1">
              <a:lnSpc>
                <a:spcPct val="120000"/>
              </a:lnSpc>
              <a:spcBef>
                <a:spcPct val="0"/>
              </a:spcBef>
              <a:spcAft>
                <a:spcPts val="0"/>
              </a:spcAft>
              <a:buClrTx/>
              <a:buSzTx/>
              <a:buFontTx/>
              <a:buNone/>
              <a:tabLst/>
              <a:defRPr/>
            </a:pPr>
            <a:r>
              <a:rPr lang="fa-IR" sz="96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IranNastaliq" pitchFamily="18" charset="0"/>
              </a:rPr>
              <a:t>مرداد ماه</a:t>
            </a:r>
            <a:r>
              <a:rPr lang="fa-IR" sz="96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B Nazanin" pitchFamily="2" charset="-78"/>
              </a:rPr>
              <a:t>1402</a:t>
            </a:r>
          </a:p>
          <a:p>
            <a:pPr marL="0" marR="0" lvl="0" indent="0" algn="ctr" defTabSz="914400" rtl="1" eaLnBrk="1" fontAlgn="auto" latinLnBrk="0" hangingPunct="1">
              <a:lnSpc>
                <a:spcPct val="120000"/>
              </a:lnSpc>
              <a:spcBef>
                <a:spcPct val="0"/>
              </a:spcBef>
              <a:spcAft>
                <a:spcPts val="0"/>
              </a:spcAft>
              <a:buClrTx/>
              <a:buSzTx/>
              <a:buFontTx/>
              <a:buNone/>
              <a:tabLst/>
              <a:defRPr/>
            </a:pPr>
            <a:endParaRPr lang="fa-IR" sz="9600" dirty="0">
              <a:solidFill>
                <a:srgbClr val="000099"/>
              </a:solidFill>
              <a:effectLst>
                <a:outerShdw blurRad="31750" dist="25400" dir="5400000" algn="tl" rotWithShape="0">
                  <a:srgbClr val="000000">
                    <a:alpha val="25000"/>
                  </a:srgbClr>
                </a:outerShdw>
              </a:effectLst>
              <a:latin typeface="IranNastaliq" pitchFamily="18" charset="0"/>
              <a:ea typeface="+mj-ea"/>
              <a:cs typeface="B Nazanin" pitchFamily="2" charset="-78"/>
            </a:endParaRPr>
          </a:p>
          <a:p>
            <a:pPr marL="0" marR="0" lvl="0" indent="0" algn="ctr" defTabSz="914400" rtl="1" eaLnBrk="1" fontAlgn="auto" latinLnBrk="0" hangingPunct="1">
              <a:lnSpc>
                <a:spcPct val="120000"/>
              </a:lnSpc>
              <a:spcBef>
                <a:spcPct val="0"/>
              </a:spcBef>
              <a:spcAft>
                <a:spcPts val="0"/>
              </a:spcAft>
              <a:buClrTx/>
              <a:buSzTx/>
              <a:buFontTx/>
              <a:buNone/>
              <a:tabLst/>
              <a:defRPr/>
            </a:pPr>
            <a:r>
              <a:rPr lang="fa-IR" sz="9600" dirty="0" smtClean="0">
                <a:solidFill>
                  <a:srgbClr val="000099"/>
                </a:solidFill>
                <a:effectLst>
                  <a:outerShdw blurRad="31750" dist="25400" dir="5400000" algn="tl" rotWithShape="0">
                    <a:srgbClr val="000000">
                      <a:alpha val="25000"/>
                    </a:srgbClr>
                  </a:outerShdw>
                </a:effectLst>
                <a:latin typeface="IranNastaliq" pitchFamily="18" charset="0"/>
                <a:ea typeface="+mj-ea"/>
                <a:cs typeface="B Nazanin" pitchFamily="2" charset="-78"/>
              </a:rPr>
              <a:t>شماره 35  </a:t>
            </a:r>
            <a:endParaRPr kumimoji="0" lang="fa-IR" sz="9600" b="0" i="0" u="none" strike="noStrike" kern="1200" cap="none" spc="0" normalizeH="0" noProof="0" dirty="0" smtClean="0">
              <a:ln>
                <a:noFill/>
              </a:ln>
              <a:solidFill>
                <a:srgbClr val="000099"/>
              </a:solidFill>
              <a:effectLst>
                <a:outerShdw blurRad="31750" dist="25400" dir="5400000" algn="tl" rotWithShape="0">
                  <a:srgbClr val="000000">
                    <a:alpha val="25000"/>
                  </a:srgbClr>
                </a:outerShdw>
              </a:effectLst>
              <a:uLnTx/>
              <a:uFillTx/>
              <a:latin typeface="IranNastaliq" pitchFamily="18" charset="0"/>
              <a:ea typeface="+mj-ea"/>
              <a:cs typeface="B Nazanin" pitchFamily="2" charset="-78"/>
            </a:endParaRPr>
          </a:p>
          <a:p>
            <a:pPr marL="0" marR="0" lvl="0" indent="0" algn="ctr" defTabSz="914400" rtl="1" eaLnBrk="1" fontAlgn="auto" latinLnBrk="0" hangingPunct="1">
              <a:lnSpc>
                <a:spcPct val="120000"/>
              </a:lnSpc>
              <a:spcBef>
                <a:spcPct val="0"/>
              </a:spcBef>
              <a:spcAft>
                <a:spcPts val="0"/>
              </a:spcAft>
              <a:buClrTx/>
              <a:buSzTx/>
              <a:buFontTx/>
              <a:buNone/>
              <a:tabLst/>
              <a:defRPr/>
            </a:pPr>
            <a:endParaRPr kumimoji="0" lang="fa-IR" sz="9600" b="0" i="0" u="none" strike="noStrike" kern="1200" cap="none" spc="0" normalizeH="0" noProof="0" dirty="0" smtClean="0">
              <a:ln>
                <a:noFill/>
              </a:ln>
              <a:solidFill>
                <a:srgbClr val="000099"/>
              </a:solidFill>
              <a:effectLst>
                <a:outerShdw blurRad="31750" dist="25400" dir="5400000" algn="tl" rotWithShape="0">
                  <a:srgbClr val="000000">
                    <a:alpha val="25000"/>
                  </a:srgbClr>
                </a:outerShdw>
              </a:effectLst>
              <a:uLnTx/>
              <a:uFillTx/>
              <a:latin typeface="IranNastaliq" pitchFamily="18" charset="0"/>
              <a:ea typeface="+mj-ea"/>
              <a:cs typeface="IranNastaliq" pitchFamily="18" charset="0"/>
            </a:endParaRPr>
          </a:p>
          <a:p>
            <a:pPr marL="0" marR="0" lvl="0" indent="0" algn="ctr" defTabSz="914400" rtl="1" eaLnBrk="1" fontAlgn="auto" latinLnBrk="0" hangingPunct="1">
              <a:lnSpc>
                <a:spcPct val="120000"/>
              </a:lnSpc>
              <a:spcBef>
                <a:spcPct val="0"/>
              </a:spcBef>
              <a:spcAft>
                <a:spcPts val="0"/>
              </a:spcAft>
              <a:buClrTx/>
              <a:buSzTx/>
              <a:buFontTx/>
              <a:buNone/>
              <a:tabLst/>
              <a:defRPr/>
            </a:pPr>
            <a:r>
              <a:rPr kumimoji="0" lang="fa-IR" sz="3600" b="1" i="0" u="none" strike="noStrike" kern="1200" cap="none" spc="0" normalizeH="0" baseline="0" noProof="0" dirty="0" smtClean="0">
                <a:ln>
                  <a:noFill/>
                </a:ln>
                <a:solidFill>
                  <a:srgbClr val="000099"/>
                </a:solidFill>
                <a:effectLst>
                  <a:outerShdw blurRad="31750" dist="25400" dir="5400000" algn="tl" rotWithShape="0">
                    <a:srgbClr val="000000">
                      <a:alpha val="25000"/>
                    </a:srgbClr>
                  </a:outerShdw>
                </a:effectLst>
                <a:uLnTx/>
                <a:uFillTx/>
                <a:latin typeface="+mj-lt"/>
                <a:ea typeface="+mj-ea"/>
                <a:cs typeface="+mj-cs"/>
              </a:rPr>
              <a:t/>
            </a:r>
            <a:br>
              <a:rPr kumimoji="0" lang="fa-IR" sz="3600" b="1" i="0" u="none" strike="noStrike" kern="1200" cap="none" spc="0" normalizeH="0" baseline="0" noProof="0" dirty="0" smtClean="0">
                <a:ln>
                  <a:noFill/>
                </a:ln>
                <a:solidFill>
                  <a:srgbClr val="000099"/>
                </a:solidFill>
                <a:effectLst>
                  <a:outerShdw blurRad="31750" dist="25400" dir="5400000" algn="tl" rotWithShape="0">
                    <a:srgbClr val="000000">
                      <a:alpha val="25000"/>
                    </a:srgbClr>
                  </a:outerShdw>
                </a:effectLst>
                <a:uLnTx/>
                <a:uFillTx/>
                <a:latin typeface="+mj-lt"/>
                <a:ea typeface="+mj-ea"/>
                <a:cs typeface="+mj-cs"/>
              </a:rPr>
            </a:br>
            <a:r>
              <a:rPr kumimoji="0" lang="fa-IR" sz="2800" b="1" i="0" u="none" strike="noStrike" kern="1200" cap="none" spc="0" normalizeH="0" baseline="0" noProof="0" dirty="0" smtClean="0">
                <a:ln>
                  <a:noFill/>
                </a:ln>
                <a:solidFill>
                  <a:srgbClr val="990033"/>
                </a:solidFill>
                <a:effectLst>
                  <a:outerShdw blurRad="31750" dist="25400" dir="5400000" algn="tl" rotWithShape="0">
                    <a:srgbClr val="000000">
                      <a:alpha val="25000"/>
                    </a:srgbClr>
                  </a:outerShdw>
                </a:effectLst>
                <a:uLnTx/>
                <a:uFillTx/>
                <a:latin typeface="+mj-lt"/>
                <a:ea typeface="+mj-ea"/>
                <a:cs typeface="+mj-cs"/>
              </a:rPr>
              <a:t/>
            </a:r>
            <a:br>
              <a:rPr kumimoji="0" lang="fa-IR" sz="2800" b="1" i="0" u="none" strike="noStrike" kern="1200" cap="none" spc="0" normalizeH="0" baseline="0" noProof="0" dirty="0" smtClean="0">
                <a:ln>
                  <a:noFill/>
                </a:ln>
                <a:solidFill>
                  <a:srgbClr val="990033"/>
                </a:solidFill>
                <a:effectLst>
                  <a:outerShdw blurRad="31750" dist="25400" dir="5400000" algn="tl" rotWithShape="0">
                    <a:srgbClr val="000000">
                      <a:alpha val="25000"/>
                    </a:srgbClr>
                  </a:outerShdw>
                </a:effectLst>
                <a:uLnTx/>
                <a:uFillTx/>
                <a:latin typeface="+mj-lt"/>
                <a:ea typeface="+mj-ea"/>
                <a:cs typeface="+mj-cs"/>
              </a:rPr>
            </a:br>
            <a:endParaRPr kumimoji="0" lang="en-US" sz="1400" b="1" i="0" u="none" strike="noStrike" kern="1200" cap="none" spc="0" normalizeH="0" baseline="0" noProof="0" dirty="0" smtClean="0">
              <a:ln>
                <a:noFill/>
              </a:ln>
              <a:solidFill>
                <a:srgbClr val="990033"/>
              </a:solidFill>
              <a:effectLst>
                <a:outerShdw blurRad="31750" dist="25400" dir="5400000" algn="tl" rotWithShape="0">
                  <a:srgbClr val="000000">
                    <a:alpha val="25000"/>
                  </a:srgbClr>
                </a:outerShdw>
              </a:effectLst>
              <a:uLnTx/>
              <a:uFillTx/>
              <a:latin typeface="+mj-lt"/>
              <a:ea typeface="+mj-ea"/>
              <a:cs typeface="B Yagut" pitchFamily="2" charset="-78"/>
            </a:endParaRPr>
          </a:p>
        </p:txBody>
      </p:sp>
      <p:pic>
        <p:nvPicPr>
          <p:cNvPr id="1026" name="Picture 2" descr="C:\Users\0680300503\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260648"/>
            <a:ext cx="4483571" cy="61926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en-US" b="1" dirty="0" smtClean="0">
                <a:cs typeface="Aban" pitchFamily="2" charset="-78"/>
              </a:rPr>
              <a:t>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حافظه بلند مدت معنایی</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یعنی آگاهی درباره اطلاعات و وا قعیتهایی که در طول زمان و در گذشته اتفاق افتاده اند؛ مانند به خاطر سپردن پایتخت کشورها و مرا کز استانها .</a:t>
            </a:r>
            <a:endParaRPr lang="en-US" sz="2400" b="1" dirty="0">
              <a:cs typeface="B Nazanin" pitchFamily="2" charset="-78"/>
            </a:endParaRPr>
          </a:p>
        </p:txBody>
      </p:sp>
    </p:spTree>
    <p:extLst>
      <p:ext uri="{BB962C8B-B14F-4D97-AF65-F5344CB8AC3E}">
        <p14:creationId xmlns:p14="http://schemas.microsoft.com/office/powerpoint/2010/main" val="2302420681"/>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b="1" dirty="0" smtClean="0">
                <a:cs typeface="Aban" pitchFamily="2" charset="-78"/>
              </a:rPr>
              <a:t>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حافظه دوره ای </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یعنی توانایی به خاطر سپردن وقایعی که در زمان و مکانهای مشخصی اتفاق افتاده اند، مانند یادآوری سالگرد ازدواج، تولد یا رخدادهای خاص زندگی.</a:t>
            </a:r>
            <a:endParaRPr lang="en-US" sz="2400" b="1" dirty="0">
              <a:cs typeface="B Nazanin" pitchFamily="2" charset="-78"/>
            </a:endParaRPr>
          </a:p>
        </p:txBody>
      </p:sp>
    </p:spTree>
    <p:extLst>
      <p:ext uri="{BB962C8B-B14F-4D97-AF65-F5344CB8AC3E}">
        <p14:creationId xmlns:p14="http://schemas.microsoft.com/office/powerpoint/2010/main" val="326855727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حافظه روندی</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
        <p:nvSpPr>
          <p:cNvPr id="3" name="Content Placeholder 2"/>
          <p:cNvSpPr>
            <a:spLocks noGrp="1"/>
          </p:cNvSpPr>
          <p:nvPr>
            <p:ph idx="1"/>
          </p:nvPr>
        </p:nvSpPr>
        <p:spPr/>
        <p:txBody>
          <a:bodyPr/>
          <a:lstStyle/>
          <a:p>
            <a:pPr algn="r" rtl="1"/>
            <a:r>
              <a:rPr lang="fa-IR" b="1" dirty="0" smtClean="0">
                <a:cs typeface="B Nazanin" pitchFamily="2" charset="-78"/>
              </a:rPr>
              <a:t>توانایی یادگیری و یادآوری مهارتهایی که شکل گیری آن نیاز به زمان و تمرین دارد، مانند یادگیری تایپ کردن، جوشکاری، دوچرخه سواری و رانندگی</a:t>
            </a:r>
            <a:endParaRPr lang="en-US" b="1" dirty="0">
              <a:cs typeface="B Nazanin" pitchFamily="2" charset="-78"/>
            </a:endParaRPr>
          </a:p>
        </p:txBody>
      </p:sp>
    </p:spTree>
    <p:extLst>
      <p:ext uri="{BB962C8B-B14F-4D97-AF65-F5344CB8AC3E}">
        <p14:creationId xmlns:p14="http://schemas.microsoft.com/office/powerpoint/2010/main" val="3988889758"/>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b="1" dirty="0" smtClean="0">
                <a:cs typeface="B Titr" pitchFamily="2" charset="-78"/>
              </a:rPr>
              <a:t>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حافظه آینده نگر</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توانایی به خاطر سپردن فعالیتهایی که باید در آینده انجام شوند، مانند برنامه ریزی برای زندگی شغلی و حرفه ای یا خانوادگی .</a:t>
            </a:r>
            <a:endParaRPr lang="en-US" sz="2400" b="1" dirty="0" smtClean="0">
              <a:cs typeface="B Nazanin" pitchFamily="2" charset="-78"/>
            </a:endParaRPr>
          </a:p>
          <a:p>
            <a:pPr algn="r" rtl="1"/>
            <a:endParaRPr lang="en-US" sz="2400" b="1" dirty="0" smtClean="0">
              <a:cs typeface="B Nazanin" pitchFamily="2" charset="-78"/>
            </a:endParaRPr>
          </a:p>
          <a:p>
            <a:pPr algn="r" rtl="1"/>
            <a:endParaRPr lang="en-US" sz="2400" b="1" dirty="0" smtClean="0">
              <a:cs typeface="B Nazanin" pitchFamily="2" charset="-78"/>
            </a:endParaRPr>
          </a:p>
          <a:p>
            <a:pPr algn="r" rtl="1">
              <a:buNone/>
            </a:pPr>
            <a:endParaRPr lang="en-US" sz="2400" b="1" dirty="0" smtClean="0">
              <a:cs typeface="B Nazanin" pitchFamily="2" charset="-78"/>
            </a:endParaRPr>
          </a:p>
          <a:p>
            <a:r>
              <a:rPr lang="fa-IR" sz="2400" b="1" dirty="0" smtClean="0">
                <a:cs typeface="B Nazanin" pitchFamily="2" charset="-78"/>
              </a:rPr>
              <a:t>حافظه موضوع پیچیده ای است. بنابراین فراموشی فرد ممکن است به علت عدم ثبت اطلاعات در زمان وقوع و یا به علت ناتوانی فرد برای یادآوری اطلاعات ثبت شده باشد. برخی از جنبه های حافظه با افزایش سن ممکن است دچار اختلال شوند؛ مانند حا فظه های فعال، دور ه ای و آینده نگر، در حالی که حافظه روندی و حافظه بلندمدت معنایی تحت تأثیر سن قرار  نمی گیرند.</a:t>
            </a:r>
            <a:endParaRPr lang="en-US" sz="2400" b="1" dirty="0" smtClean="0">
              <a:cs typeface="B Nazanin" pitchFamily="2" charset="-78"/>
            </a:endParaRPr>
          </a:p>
          <a:p>
            <a:pPr algn="r" rtl="1"/>
            <a:endParaRPr lang="en-US" sz="2400" b="1" dirty="0">
              <a:cs typeface="B Nazanin" pitchFamily="2" charset="-78"/>
            </a:endParaRPr>
          </a:p>
        </p:txBody>
      </p:sp>
    </p:spTree>
    <p:extLst>
      <p:ext uri="{BB962C8B-B14F-4D97-AF65-F5344CB8AC3E}">
        <p14:creationId xmlns:p14="http://schemas.microsoft.com/office/powerpoint/2010/main" val="377847812"/>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rmAutofit/>
          </a:bodyPr>
          <a:lstStyle/>
          <a:p>
            <a:pPr algn="r" rtl="1"/>
            <a:r>
              <a:rPr lang="fa-IR" b="1" dirty="0" smtClean="0">
                <a:cs typeface="B Titr" pitchFamily="2" charset="-78"/>
              </a:rPr>
              <a:t>به طور خلاصه می</a:t>
            </a:r>
            <a:r>
              <a:rPr lang="en-US" b="1" dirty="0" smtClean="0">
                <a:cs typeface="B Titr" pitchFamily="2" charset="-78"/>
              </a:rPr>
              <a:t> </a:t>
            </a:r>
            <a:r>
              <a:rPr lang="fa-IR" b="1" dirty="0" smtClean="0">
                <a:cs typeface="B Titr" pitchFamily="2" charset="-78"/>
              </a:rPr>
              <a:t>توان گفت:</a:t>
            </a:r>
            <a:endParaRPr lang="en-US" dirty="0">
              <a:cs typeface="B Titr" pitchFamily="2" charset="-78"/>
            </a:endParaRPr>
          </a:p>
        </p:txBody>
      </p:sp>
      <p:sp>
        <p:nvSpPr>
          <p:cNvPr id="3" name="Content Placeholder 2"/>
          <p:cNvSpPr>
            <a:spLocks noGrp="1"/>
          </p:cNvSpPr>
          <p:nvPr>
            <p:ph idx="1"/>
          </p:nvPr>
        </p:nvSpPr>
        <p:spPr>
          <a:xfrm>
            <a:off x="673224" y="1268760"/>
            <a:ext cx="8147248" cy="4972008"/>
          </a:xfrm>
        </p:spPr>
        <p:txBody>
          <a:bodyPr>
            <a:noAutofit/>
          </a:bodyPr>
          <a:lstStyle/>
          <a:p>
            <a:pPr algn="r" rtl="1"/>
            <a:r>
              <a:rPr lang="en-US" sz="2400" b="1" dirty="0" smtClean="0">
                <a:cs typeface="B Nazanin" pitchFamily="2" charset="-78"/>
              </a:rPr>
              <a:t> </a:t>
            </a:r>
            <a:r>
              <a:rPr lang="fa-IR" sz="2400" b="1" dirty="0" smtClean="0">
                <a:cs typeface="B Nazanin" pitchFamily="2" charset="-78"/>
              </a:rPr>
              <a:t>سالمندان در یادآوری اطلاعات و خاطراتی که قبلاً آموخته اند، مشکلی ندارند، ولی ممکن است یادآوری این خاطرات زمان زیادی طول بکشد.</a:t>
            </a:r>
            <a:endParaRPr lang="en-US" sz="2400" b="1" dirty="0" smtClean="0">
              <a:cs typeface="B Nazanin" pitchFamily="2" charset="-78"/>
            </a:endParaRPr>
          </a:p>
          <a:p>
            <a:pPr algn="r" rtl="1"/>
            <a:r>
              <a:rPr lang="fa-IR" sz="2400" b="1" dirty="0" smtClean="0">
                <a:cs typeface="B Nazanin" pitchFamily="2" charset="-78"/>
              </a:rPr>
              <a:t> توانایی انجام فعالیتهایی که فرد قبلاً خوب یاد گرفته(مثل نوشتن و تایپ کردن) تغییر نمی کند .با این حال ،سالمندان به زمان و تمرین بیشتری برای یادگیری فعالیتهای جدید نیاز دارند.</a:t>
            </a:r>
            <a:endParaRPr lang="en-US" sz="2400" b="1" dirty="0" smtClean="0">
              <a:cs typeface="B Nazanin" pitchFamily="2" charset="-78"/>
            </a:endParaRPr>
          </a:p>
          <a:p>
            <a:pPr algn="r" rtl="1"/>
            <a:r>
              <a:rPr lang="fa-IR" sz="2400" b="1" dirty="0" smtClean="0">
                <a:cs typeface="B Nazanin" pitchFamily="2" charset="-78"/>
              </a:rPr>
              <a:t> افت حافظه فعال در سالمندی اتفاق  میافتد؛ به این معنا که مدت زمان بیشتری طول  میکشد تا سالمند بتواند مسائل پیچیده را حل کند و یا تصمیمات پیچیده بگیرد.</a:t>
            </a:r>
            <a:endParaRPr lang="en-US" sz="2400" b="1" dirty="0" smtClean="0">
              <a:cs typeface="B Nazanin" pitchFamily="2" charset="-78"/>
            </a:endParaRPr>
          </a:p>
          <a:p>
            <a:pPr algn="r" rtl="1"/>
            <a:r>
              <a:rPr lang="fa-IR" sz="2400" b="1" dirty="0" smtClean="0">
                <a:cs typeface="B Nazanin" pitchFamily="2" charset="-78"/>
              </a:rPr>
              <a:t> کاهش حافظه 	 دورهای سبب می شود که سالمند در مورد وقایع اخیر فراموشکارتر شود.</a:t>
            </a:r>
            <a:endParaRPr lang="en-US" sz="2400" b="1" dirty="0" smtClean="0">
              <a:cs typeface="B Nazanin" pitchFamily="2" charset="-78"/>
            </a:endParaRPr>
          </a:p>
          <a:p>
            <a:pPr algn="r" rtl="1"/>
            <a:r>
              <a:rPr lang="fa-IR" sz="2400" b="1" dirty="0" smtClean="0">
                <a:cs typeface="B Nazanin" pitchFamily="2" charset="-78"/>
              </a:rPr>
              <a:t> مشکل در حافظه آینده نگر، باعث می شود که سالمند کارهایی را که قصد دارد انجام دهد، فراموش کند.</a:t>
            </a:r>
            <a:endParaRPr lang="en-US" sz="2400" b="1" dirty="0" smtClean="0">
              <a:cs typeface="B Nazanin" pitchFamily="2" charset="-78"/>
            </a:endParaRPr>
          </a:p>
          <a:p>
            <a:pPr algn="r" rtl="1"/>
            <a:r>
              <a:rPr lang="fa-IR" sz="2400" b="1" dirty="0" smtClean="0">
                <a:cs typeface="B Nazanin" pitchFamily="2" charset="-78"/>
              </a:rPr>
              <a:t> سالمند برای رمزگذاری و ثبت اطلاعات در حافظه خود، نیاز به کمک دارد.</a:t>
            </a:r>
            <a:endParaRPr lang="en-US" sz="2400" b="1" dirty="0" smtClean="0">
              <a:cs typeface="B Nazanin" pitchFamily="2" charset="-78"/>
            </a:endParaRPr>
          </a:p>
          <a:p>
            <a:pPr algn="r"/>
            <a:endParaRPr lang="en-US" sz="2400" b="1" dirty="0">
              <a:cs typeface="B Nazanin" pitchFamily="2" charset="-78"/>
            </a:endParaRPr>
          </a:p>
        </p:txBody>
      </p:sp>
    </p:spTree>
    <p:extLst>
      <p:ext uri="{BB962C8B-B14F-4D97-AF65-F5344CB8AC3E}">
        <p14:creationId xmlns:p14="http://schemas.microsoft.com/office/powerpoint/2010/main" val="1505416608"/>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b="1" dirty="0" smtClean="0">
                <a:cs typeface="B Titr" pitchFamily="2" charset="-78"/>
              </a:rPr>
              <a:t>پ- توجه و تمرکز </a:t>
            </a:r>
            <a:r>
              <a:rPr lang="en-US" dirty="0" smtClean="0">
                <a:cs typeface="Aban" pitchFamily="2" charset="-78"/>
              </a:rPr>
              <a:t/>
            </a:r>
            <a:br>
              <a:rPr lang="en-US" dirty="0" smtClean="0">
                <a:cs typeface="Aban" pitchFamily="2" charset="-78"/>
              </a:rPr>
            </a:br>
            <a:endParaRPr lang="en-US" dirty="0">
              <a:cs typeface="Aban"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توانایی تمرکز و دقت کردن روی موضوعی خاص برای پردازش اطلاعات مرتبط با آن را «توجه و تمرکز» می گویند که شامل انواع زیر است: </a:t>
            </a:r>
          </a:p>
          <a:p>
            <a:pPr algn="r" rtl="1"/>
            <a:r>
              <a:rPr lang="en-US" sz="2400" b="1" dirty="0" smtClean="0"/>
              <a:t> </a:t>
            </a:r>
            <a:r>
              <a:rPr lang="fa-IR" sz="2400" b="1" dirty="0" smtClean="0">
                <a:cs typeface="B Nazanin" pitchFamily="2" charset="-78"/>
              </a:rPr>
              <a:t>توجه انتخابی</a:t>
            </a:r>
          </a:p>
          <a:p>
            <a:pPr algn="r" rtl="1"/>
            <a:r>
              <a:rPr lang="en-US" sz="2400" b="1" dirty="0" smtClean="0">
                <a:cs typeface="B Nazanin" pitchFamily="2" charset="-78"/>
              </a:rPr>
              <a:t> </a:t>
            </a:r>
            <a:r>
              <a:rPr lang="fa-IR" sz="2400" b="1" dirty="0" smtClean="0">
                <a:cs typeface="B Nazanin" pitchFamily="2" charset="-78"/>
              </a:rPr>
              <a:t>توجه تقسیم شده</a:t>
            </a:r>
          </a:p>
          <a:p>
            <a:pPr algn="r" rtl="1"/>
            <a:r>
              <a:rPr lang="fa-IR" sz="2400" b="1" dirty="0" smtClean="0">
                <a:cs typeface="B Nazanin" pitchFamily="2" charset="-78"/>
              </a:rPr>
              <a:t>توجه پایدار</a:t>
            </a:r>
            <a:endParaRPr lang="en-US" sz="2400" b="1" dirty="0" smtClean="0">
              <a:cs typeface="B Nazanin" pitchFamily="2" charset="-78"/>
            </a:endParaRPr>
          </a:p>
          <a:p>
            <a:pPr algn="r" rtl="1">
              <a:buNone/>
            </a:pPr>
            <a:endParaRPr lang="en-US" sz="2400" b="1" dirty="0">
              <a:cs typeface="B Nazanin" pitchFamily="2" charset="-78"/>
            </a:endParaRPr>
          </a:p>
        </p:txBody>
      </p:sp>
    </p:spTree>
    <p:extLst>
      <p:ext uri="{BB962C8B-B14F-4D97-AF65-F5344CB8AC3E}">
        <p14:creationId xmlns:p14="http://schemas.microsoft.com/office/powerpoint/2010/main" val="2040841304"/>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b="1" dirty="0" smtClean="0">
                <a:cs typeface="B Titr" pitchFamily="2" charset="-78"/>
              </a:rPr>
              <a:t> </a:t>
            </a:r>
            <a:r>
              <a:rPr lang="fa-IR" b="1" dirty="0" smtClean="0">
                <a:cs typeface="B Titr" pitchFamily="2" charset="-78"/>
              </a:rPr>
              <a:t>توجه انتخابی</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تمرکز بر روی یک موضوع خاص با وجودی که ممکن است محرکهای دیگری باعث حواس پرتی شوند. مانند یافتن  اطلاعات از یک وب سایت شلوغ، در حالی که محیط اطراف هم شلوغ و پر سر و صداست.</a:t>
            </a:r>
            <a:endParaRPr lang="en-US" sz="2400" b="1" dirty="0">
              <a:cs typeface="B Nazanin" pitchFamily="2" charset="-78"/>
            </a:endParaRPr>
          </a:p>
        </p:txBody>
      </p:sp>
    </p:spTree>
    <p:extLst>
      <p:ext uri="{BB962C8B-B14F-4D97-AF65-F5344CB8AC3E}">
        <p14:creationId xmlns:p14="http://schemas.microsoft.com/office/powerpoint/2010/main" val="100885491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b="1" dirty="0" smtClean="0">
                <a:cs typeface="B Titr" pitchFamily="2" charset="-78"/>
              </a:rPr>
              <a:t> </a:t>
            </a:r>
            <a:r>
              <a:rPr lang="fa-IR" b="1" dirty="0" smtClean="0">
                <a:cs typeface="B Titr" pitchFamily="2" charset="-78"/>
              </a:rPr>
              <a:t>توجه تقسیم شده</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توانایی مدیریت فعالیت های مختلف دریک زمان. مانند خواندن یک متن همراه با گوش دادن به موسیقی یا صحبت کردن در حین رانندگی</a:t>
            </a:r>
            <a:endParaRPr lang="en-US" sz="2400" b="1" dirty="0">
              <a:cs typeface="B Nazanin" pitchFamily="2" charset="-78"/>
            </a:endParaRPr>
          </a:p>
        </p:txBody>
      </p:sp>
    </p:spTree>
    <p:extLst>
      <p:ext uri="{BB962C8B-B14F-4D97-AF65-F5344CB8AC3E}">
        <p14:creationId xmlns:p14="http://schemas.microsoft.com/office/powerpoint/2010/main" val="2773513346"/>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b="1" dirty="0" smtClean="0">
                <a:cs typeface="B Titr" pitchFamily="2" charset="-78"/>
              </a:rPr>
              <a:t>توجه پایدار</a:t>
            </a:r>
            <a:r>
              <a:rPr lang="en-US" b="1" dirty="0" smtClean="0">
                <a:cs typeface="B Titr" pitchFamily="2" charset="-78"/>
              </a:rPr>
              <a:t/>
            </a:r>
            <a:br>
              <a:rPr lang="en-US" b="1" dirty="0" smtClean="0">
                <a:cs typeface="B Titr" pitchFamily="2" charset="-78"/>
              </a:rPr>
            </a:br>
            <a:endParaRPr lang="en-US" dirty="0">
              <a:cs typeface="B Titr" pitchFamily="2" charset="-78"/>
            </a:endParaRPr>
          </a:p>
        </p:txBody>
      </p:sp>
      <p:sp>
        <p:nvSpPr>
          <p:cNvPr id="3" name="Content Placeholder 2"/>
          <p:cNvSpPr>
            <a:spLocks noGrp="1"/>
          </p:cNvSpPr>
          <p:nvPr>
            <p:ph idx="1"/>
          </p:nvPr>
        </p:nvSpPr>
        <p:spPr>
          <a:xfrm>
            <a:off x="467544" y="1412776"/>
            <a:ext cx="8229600" cy="4525963"/>
          </a:xfrm>
        </p:spPr>
        <p:txBody>
          <a:bodyPr>
            <a:normAutofit/>
          </a:bodyPr>
          <a:lstStyle/>
          <a:p>
            <a:pPr algn="r" rtl="1"/>
            <a:r>
              <a:rPr lang="fa-IR" sz="2400" b="1" dirty="0" smtClean="0">
                <a:cs typeface="B Nazanin" pitchFamily="2" charset="-78"/>
              </a:rPr>
              <a:t> توانایی متمرکز  ماندن روی یک موضوع در یک دوره زمانی مشخص.</a:t>
            </a:r>
          </a:p>
          <a:p>
            <a:pPr algn="r" rtl="1"/>
            <a:endParaRPr lang="fa-IR" sz="2400" b="1" dirty="0" smtClean="0">
              <a:cs typeface="B Nazanin" pitchFamily="2" charset="-78"/>
            </a:endParaRPr>
          </a:p>
          <a:p>
            <a:pPr algn="r" rtl="1"/>
            <a:r>
              <a:rPr lang="fa-IR" sz="2400" b="1" dirty="0" smtClean="0">
                <a:cs typeface="B Nazanin" pitchFamily="2" charset="-78"/>
              </a:rPr>
              <a:t>با افزایش سن، توجه انتخابی و توجه تقسیم شده ضعیف تر 	می شوند، ولی توجه پایدار تغییری نمی کند.</a:t>
            </a:r>
            <a:endParaRPr lang="en-US" sz="2400" b="1" dirty="0" smtClean="0">
              <a:cs typeface="B Nazanin" pitchFamily="2" charset="-78"/>
            </a:endParaRPr>
          </a:p>
          <a:p>
            <a:pPr algn="r" rtl="1"/>
            <a:endParaRPr lang="en-US" sz="2400" b="1" dirty="0" smtClean="0">
              <a:latin typeface="+mj-lt"/>
              <a:ea typeface="+mj-ea"/>
              <a:cs typeface="B Nazanin" pitchFamily="2" charset="-78"/>
            </a:endParaRPr>
          </a:p>
        </p:txBody>
      </p:sp>
    </p:spTree>
    <p:extLst>
      <p:ext uri="{BB962C8B-B14F-4D97-AF65-F5344CB8AC3E}">
        <p14:creationId xmlns:p14="http://schemas.microsoft.com/office/powerpoint/2010/main" val="1975553395"/>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143000"/>
          </a:xfrm>
        </p:spPr>
        <p:txBody>
          <a:bodyPr>
            <a:noAutofit/>
          </a:bodyPr>
          <a:lstStyle/>
          <a:p>
            <a:pPr algn="r" rtl="1"/>
            <a:r>
              <a:rPr lang="fa-IR" b="1" dirty="0" smtClean="0">
                <a:cs typeface="B Nazanin" pitchFamily="2" charset="-78"/>
              </a:rPr>
              <a:t>به طور خلاصه میتوان گفت:</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 با افزایش سن، حواس افراد با سر و صدا، محرک های بینایی یا محیط شلوغ، بیشتر پرت می شود .</a:t>
            </a:r>
            <a:endParaRPr lang="en-US" sz="2400" b="1" dirty="0" smtClean="0">
              <a:cs typeface="B Nazanin" pitchFamily="2" charset="-78"/>
            </a:endParaRPr>
          </a:p>
          <a:p>
            <a:pPr algn="r" rtl="1"/>
            <a:r>
              <a:rPr lang="fa-IR" sz="2400" b="1" dirty="0" smtClean="0">
                <a:cs typeface="B Nazanin" pitchFamily="2" charset="-78"/>
              </a:rPr>
              <a:t> زمانی که این اتفاق مهمی می افتد، سالمندان به زمان بیشتری نیاز دارند تا حواس خود را جمع کنند .</a:t>
            </a:r>
            <a:endParaRPr lang="en-US" sz="2400" b="1" dirty="0" smtClean="0">
              <a:cs typeface="B Nazanin" pitchFamily="2" charset="-78"/>
            </a:endParaRPr>
          </a:p>
          <a:p>
            <a:pPr algn="r" rtl="1"/>
            <a:r>
              <a:rPr lang="fa-IR" sz="2400" b="1" dirty="0" smtClean="0">
                <a:cs typeface="B Nazanin" pitchFamily="2" charset="-78"/>
              </a:rPr>
              <a:t>سالمندان در انجام چند کار به طور هم زمان مشکل دارند.</a:t>
            </a:r>
            <a:endParaRPr lang="en-US" sz="2400" b="1" dirty="0" smtClean="0">
              <a:cs typeface="B Nazanin" pitchFamily="2" charset="-78"/>
            </a:endParaRPr>
          </a:p>
          <a:p>
            <a:pPr algn="r"/>
            <a:endParaRPr lang="en-US" sz="2400" b="1" dirty="0">
              <a:cs typeface="B Nazanin" pitchFamily="2" charset="-78"/>
            </a:endParaRPr>
          </a:p>
        </p:txBody>
      </p:sp>
    </p:spTree>
    <p:extLst>
      <p:ext uri="{BB962C8B-B14F-4D97-AF65-F5344CB8AC3E}">
        <p14:creationId xmlns:p14="http://schemas.microsoft.com/office/powerpoint/2010/main" val="15039848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a:bodyPr>
          <a:lstStyle/>
          <a:p>
            <a:pPr marL="109728" indent="0" algn="ctr">
              <a:lnSpc>
                <a:spcPct val="150000"/>
              </a:lnSpc>
              <a:buNone/>
            </a:pPr>
            <a:r>
              <a:rPr lang="fa-IR" sz="5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a:t>
            </a:r>
            <a:r>
              <a:rPr lang="fa-IR" sz="5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شکلات شناختی</a:t>
            </a:r>
          </a:p>
          <a:p>
            <a:pPr marL="109728" indent="0" algn="ctr">
              <a:lnSpc>
                <a:spcPct val="150000"/>
              </a:lnSpc>
              <a:buNone/>
            </a:pPr>
            <a:r>
              <a:rPr lang="fa-IR" sz="5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سالمندان</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3</a:t>
            </a:fld>
            <a:endParaRPr lang="fa-IR">
              <a:solidFill>
                <a:prstClr val="black"/>
              </a:solidFill>
            </a:endParaRPr>
          </a:p>
        </p:txBody>
      </p:sp>
      <p:sp>
        <p:nvSpPr>
          <p:cNvPr id="6" name="Title 5"/>
          <p:cNvSpPr>
            <a:spLocks noGrp="1"/>
          </p:cNvSpPr>
          <p:nvPr>
            <p:ph type="title"/>
          </p:nvPr>
        </p:nvSpPr>
        <p:spPr/>
        <p:txBody>
          <a:bodyPr/>
          <a:lstStyle/>
          <a:p>
            <a:pPr algn="ct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فصل ششم:</a:t>
            </a:r>
            <a:endParaRPr lang="fa-IR" dirty="0"/>
          </a:p>
        </p:txBody>
      </p:sp>
    </p:spTree>
    <p:extLst>
      <p:ext uri="{BB962C8B-B14F-4D97-AF65-F5344CB8AC3E}">
        <p14:creationId xmlns:p14="http://schemas.microsoft.com/office/powerpoint/2010/main" val="1928012884"/>
      </p:ext>
    </p:extLst>
  </p:cSld>
  <p:clrMapOvr>
    <a:masterClrMapping/>
  </p:clrMapOvr>
  <p:transition spd="med">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algn="ctr" rtl="1"/>
            <a:r>
              <a:rPr lang="fa-IR" b="1" dirty="0" smtClean="0">
                <a:cs typeface="B Titr" pitchFamily="2" charset="-78"/>
              </a:rPr>
              <a:t>ت- مهارتهای زبانی</a:t>
            </a:r>
            <a:r>
              <a:rPr lang="en-US" dirty="0" smtClean="0">
                <a:cs typeface="B Titr" pitchFamily="2" charset="-78"/>
              </a:rPr>
              <a:t/>
            </a:r>
            <a:br>
              <a:rPr lang="en-US" dirty="0" smtClean="0">
                <a:cs typeface="B Titr" pitchFamily="2" charset="-78"/>
              </a:rPr>
            </a:b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منظور از مهارت زبانی توانایی درک کلام و نیز تولید کلام و نوشتن است. با افزایش سن، ذخیره کلمات و توانایی خواندن تغییر  نمی کند. درک کلام دیگران در سالمندی کاهش  می یابد ، به خصوص در سالمندانی که مشکلات شنوایی دارند. تولید کلام نیز با افزایش سن مشکل پیدا می کند. برای مثال، کمی طول می کشد تا فرد بتواند کلمات را پیدا کند و ممکن است در لابه لای ادای جملات، مکث هایی به وجود آید. هم چنین توانایی بیان نام افراد و اجسام در سنین بالای هفتاد سال کاهش می یابد؛ به این معنا که فرد ممکن است به راحتی اسامی آشنا را به خاطر نیاورد.</a:t>
            </a:r>
            <a:endParaRPr lang="en-US" sz="2400" b="1" dirty="0">
              <a:cs typeface="B Nazanin" pitchFamily="2" charset="-78"/>
            </a:endParaRPr>
          </a:p>
        </p:txBody>
      </p:sp>
    </p:spTree>
    <p:extLst>
      <p:ext uri="{BB962C8B-B14F-4D97-AF65-F5344CB8AC3E}">
        <p14:creationId xmlns:p14="http://schemas.microsoft.com/office/powerpoint/2010/main" val="1485831881"/>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r>
              <a:rPr lang="fa-IR" b="1" dirty="0" smtClean="0">
                <a:cs typeface="B Titr" pitchFamily="2" charset="-78"/>
              </a:rPr>
              <a:t>به طور خلاصه میتوان گفت:</a:t>
            </a:r>
            <a:r>
              <a:rPr lang="en-US" dirty="0" smtClean="0">
                <a:cs typeface="B Titr" pitchFamily="2" charset="-78"/>
              </a:rPr>
              <a:t/>
            </a:r>
            <a:br>
              <a:rPr lang="en-US" dirty="0" smtClean="0">
                <a:cs typeface="B Titr" pitchFamily="2" charset="-78"/>
              </a:rPr>
            </a:b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en-US" sz="2400" b="1" dirty="0" smtClean="0">
                <a:cs typeface="B Nazanin" pitchFamily="2" charset="-78"/>
              </a:rPr>
              <a:t> </a:t>
            </a:r>
            <a:r>
              <a:rPr lang="fa-IR" sz="2400" b="1" dirty="0" smtClean="0">
                <a:cs typeface="B Nazanin" pitchFamily="2" charset="-78"/>
              </a:rPr>
              <a:t>توانایی افراد سالمند در ذخیره کلمات و خواندن طبیعی است، ولی درک شنوایی گفتار سریع یا درک گفتاری (مانند صداهایی که از بلندگو می شنود و یا صداهای ساختگی غیرانسانی) متفاوت است.</a:t>
            </a:r>
            <a:endParaRPr lang="en-US" sz="2400" b="1" dirty="0" smtClean="0">
              <a:cs typeface="B Nazanin" pitchFamily="2" charset="-78"/>
            </a:endParaRPr>
          </a:p>
          <a:p>
            <a:pPr algn="r" rtl="1"/>
            <a:r>
              <a:rPr lang="fa-IR" sz="2400" b="1" dirty="0" smtClean="0">
                <a:cs typeface="B Nazanin" pitchFamily="2" charset="-78"/>
              </a:rPr>
              <a:t>پیدا کردن کلمات در ذهن سالمندان نیاز به زمان بیشتری دارد.</a:t>
            </a:r>
            <a:endParaRPr lang="en-US" sz="2400" b="1" dirty="0" smtClean="0">
              <a:cs typeface="B Nazanin" pitchFamily="2" charset="-78"/>
            </a:endParaRPr>
          </a:p>
          <a:p>
            <a:pPr algn="r">
              <a:buNone/>
            </a:pPr>
            <a:endParaRPr lang="en-US" sz="2400" b="1" dirty="0">
              <a:cs typeface="B Nazanin" pitchFamily="2" charset="-78"/>
            </a:endParaRPr>
          </a:p>
        </p:txBody>
      </p:sp>
    </p:spTree>
    <p:extLst>
      <p:ext uri="{BB962C8B-B14F-4D97-AF65-F5344CB8AC3E}">
        <p14:creationId xmlns:p14="http://schemas.microsoft.com/office/powerpoint/2010/main" val="3480906812"/>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algn="ctr" rtl="1"/>
            <a:r>
              <a:rPr lang="fa-IR" b="1" dirty="0" smtClean="0">
                <a:cs typeface="B Titr" pitchFamily="2" charset="-78"/>
              </a:rPr>
              <a:t>ث-عملکرد اجرایی </a:t>
            </a:r>
            <a:r>
              <a:rPr lang="en-US" dirty="0" smtClean="0">
                <a:cs typeface="B Titr" pitchFamily="2" charset="-78"/>
              </a:rPr>
              <a:t/>
            </a:r>
            <a:br>
              <a:rPr lang="en-US" dirty="0" smtClean="0">
                <a:cs typeface="B Titr" pitchFamily="2" charset="-78"/>
              </a:rPr>
            </a:br>
            <a:endParaRPr lang="en-US" dirty="0">
              <a:cs typeface="B Titr" pitchFamily="2" charset="-78"/>
            </a:endParaRPr>
          </a:p>
        </p:txBody>
      </p:sp>
      <p:sp>
        <p:nvSpPr>
          <p:cNvPr id="3" name="Content Placeholder 2"/>
          <p:cNvSpPr>
            <a:spLocks noGrp="1"/>
          </p:cNvSpPr>
          <p:nvPr>
            <p:ph idx="1"/>
          </p:nvPr>
        </p:nvSpPr>
        <p:spPr>
          <a:xfrm>
            <a:off x="125288" y="1052736"/>
            <a:ext cx="8839200" cy="5257800"/>
          </a:xfrm>
        </p:spPr>
        <p:txBody>
          <a:bodyPr>
            <a:noAutofit/>
          </a:bodyPr>
          <a:lstStyle/>
          <a:p>
            <a:pPr algn="r" rtl="1"/>
            <a:r>
              <a:rPr lang="fa-IR" sz="2400" b="1" dirty="0" smtClean="0">
                <a:cs typeface="B Nazanin" pitchFamily="2" charset="-78"/>
              </a:rPr>
              <a:t>منظور از عملکرد اجرایی، توانایی ذهن در مدیریت فعالیتهایی مثل برنامه ریزی، سازمان دهی، حل مسئله، تفکر انتزاعی، انعطاف پذیری ذهنی و رفتارهای مربوطه است. عملکرد اجرایی با حل مسئله، برنامه ریزی فعالیتها و سازماندهی اطلاعات رابطه دارد. هم چنین عملکرد اجرایی سبب می شود که فرد به صورت انتزاعی فکر کند (برای مثال نمادها را بشناس د و تعبیر کند و معنای پنهان در ظاهر کلام افراد را درک کند). عملکرد اجرایی در سازگاری با شرایط جدید، استدلال، تصمیمات پیچیده و رفتار اجتماعی مناسب نقش دارد. عملکرد اجرایی با افزایش سن ، به ویژه در سنین بالای هفتاد سال کاهش می یابد. </a:t>
            </a:r>
            <a:endParaRPr lang="en-US" sz="2400" b="1" dirty="0" smtClean="0">
              <a:cs typeface="B Nazanin" pitchFamily="2" charset="-78"/>
            </a:endParaRPr>
          </a:p>
          <a:p>
            <a:pPr algn="r" rtl="1">
              <a:buNone/>
            </a:pPr>
            <a:endParaRPr lang="fa-IR" sz="2400" b="1" dirty="0" smtClean="0">
              <a:cs typeface="B Nazanin" pitchFamily="2" charset="-78"/>
            </a:endParaRPr>
          </a:p>
          <a:p>
            <a:pPr algn="r" rtl="1"/>
            <a:r>
              <a:rPr lang="fa-IR" sz="2400" b="1" dirty="0" smtClean="0">
                <a:cs typeface="B Nazanin" pitchFamily="2" charset="-78"/>
              </a:rPr>
              <a:t>عملکرد اجرایی سالمندان در مجموع خوب است، ولی به خوبی جوانان نیست. عملکردهای اجرایی در سالمندی تحت تأثیر خستگی و بیماری نیز قرار  می گیرد.</a:t>
            </a:r>
            <a:endParaRPr lang="en-US" sz="2400" b="1" dirty="0">
              <a:cs typeface="B Nazanin" pitchFamily="2" charset="-78"/>
            </a:endParaRPr>
          </a:p>
        </p:txBody>
      </p:sp>
    </p:spTree>
    <p:extLst>
      <p:ext uri="{BB962C8B-B14F-4D97-AF65-F5344CB8AC3E}">
        <p14:creationId xmlns:p14="http://schemas.microsoft.com/office/powerpoint/2010/main" val="138921898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noAutofit/>
          </a:bodyPr>
          <a:lstStyle/>
          <a:p>
            <a:pPr lvl="0" algn="ctr" rtl="1"/>
            <a:r>
              <a:rPr lang="fa-IR" b="1" dirty="0" smtClean="0">
                <a:cs typeface="B Titr" pitchFamily="2" charset="-78"/>
              </a:rPr>
              <a:t>ج-پردازش احساسات</a:t>
            </a:r>
            <a:r>
              <a:rPr lang="en-US" dirty="0" smtClean="0">
                <a:cs typeface="B Titr" pitchFamily="2" charset="-78"/>
              </a:rPr>
              <a:t/>
            </a:r>
            <a:br>
              <a:rPr lang="en-US" dirty="0" smtClean="0">
                <a:cs typeface="B Titr" pitchFamily="2" charset="-78"/>
              </a:rPr>
            </a:b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چگونگی پردازش و تنظیم احساسات به ویژه احساسات منفی، «پردازش احساسات» نامیده می شود؛ برای مثال چقدر طول  می کشد تا فرد از دست احساسات منفی مثل غم یا خشم خلاص شود؟ فرد چقدر از لحاظ جسمانی و احساسی به اتفاقات بین فردی و فشارهای روانی واکنش نشان می دهد؟ فرد با چه راهکارهای ذهنی می تواند اثرات محرکهای منفی را کم کند و یا توجه کم تری به آن ها داشته باشد؟ </a:t>
            </a:r>
            <a:endParaRPr lang="en-US" sz="2400" b="1" dirty="0" smtClean="0">
              <a:cs typeface="B Nazanin" pitchFamily="2" charset="-78"/>
            </a:endParaRPr>
          </a:p>
          <a:p>
            <a:pPr algn="r" rtl="1"/>
            <a:r>
              <a:rPr lang="fa-IR" sz="2400" b="1" dirty="0" smtClean="0">
                <a:cs typeface="B Nazanin" pitchFamily="2" charset="-78"/>
              </a:rPr>
              <a:t>با توجه به تغییرات ناشی از سن، سالمندان عموماً خوشبین تر ومثبت اندیش تر می شوند و توجه کم تری به شرایط منفی دارند. همچنین سالمندان توجه بیشتری به وقایع مثبت می کنند و آن ها را بیشتر به یاد می آورند.</a:t>
            </a:r>
            <a:endParaRPr lang="en-US" sz="2400" b="1" dirty="0" smtClean="0">
              <a:cs typeface="B Nazanin" pitchFamily="2" charset="-78"/>
            </a:endParaRPr>
          </a:p>
          <a:p>
            <a:pPr algn="r"/>
            <a:endParaRPr lang="en-US" sz="2400" b="1" dirty="0">
              <a:cs typeface="B Nazanin" pitchFamily="2" charset="-78"/>
            </a:endParaRPr>
          </a:p>
        </p:txBody>
      </p:sp>
    </p:spTree>
    <p:extLst>
      <p:ext uri="{BB962C8B-B14F-4D97-AF65-F5344CB8AC3E}">
        <p14:creationId xmlns:p14="http://schemas.microsoft.com/office/powerpoint/2010/main" val="331256108"/>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r>
              <a:rPr lang="fa-IR" b="1" dirty="0" smtClean="0">
                <a:cs typeface="B Titr" pitchFamily="2" charset="-78"/>
              </a:rPr>
              <a:t>به طور خلاصه میتوان گفت:</a:t>
            </a:r>
            <a:r>
              <a:rPr lang="en-US" dirty="0" smtClean="0">
                <a:cs typeface="B Titr" pitchFamily="2" charset="-78"/>
              </a:rPr>
              <a:t/>
            </a:r>
            <a:br>
              <a:rPr lang="en-US" dirty="0" smtClean="0">
                <a:cs typeface="B Titr" pitchFamily="2" charset="-78"/>
              </a:rPr>
            </a:b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سالمندان بیشتر به اتفاقات مثبت توجه  می کنند، در یادآوری خاطرات منفی مشکل دارند و به رویدادهای منفی کم تر توجه  می کنند. این موضوع ممکن است باعث مشکلاتی در  تصمیم گیری و برنا مه ریزی برای وقوع رویدادهای منفی در آینده باشد.</a:t>
            </a:r>
            <a:endParaRPr lang="en-US" sz="2400" b="1" dirty="0" smtClean="0">
              <a:cs typeface="B Nazanin" pitchFamily="2" charset="-78"/>
            </a:endParaRPr>
          </a:p>
          <a:p>
            <a:pPr algn="r" rtl="1"/>
            <a:r>
              <a:rPr lang="fa-IR" sz="2400" b="1" dirty="0" smtClean="0">
                <a:cs typeface="B Nazanin" pitchFamily="2" charset="-78"/>
              </a:rPr>
              <a:t> اغلب سالمندان مایل هستند خوشحالتر باشند و سریعتر خود را از احساسات منفی خلاص کنند. آن ها بیشتر تمایل دارند از خاطرات ناخوشایند اجتناب کنند.</a:t>
            </a:r>
            <a:endParaRPr lang="en-US" sz="2400" b="1" dirty="0" smtClean="0">
              <a:cs typeface="B Nazanin" pitchFamily="2" charset="-78"/>
            </a:endParaRPr>
          </a:p>
          <a:p>
            <a:pPr algn="r"/>
            <a:endParaRPr lang="en-US" sz="2400" b="1" dirty="0">
              <a:cs typeface="B Nazanin" pitchFamily="2" charset="-78"/>
            </a:endParaRPr>
          </a:p>
        </p:txBody>
      </p:sp>
    </p:spTree>
    <p:extLst>
      <p:ext uri="{BB962C8B-B14F-4D97-AF65-F5344CB8AC3E}">
        <p14:creationId xmlns:p14="http://schemas.microsoft.com/office/powerpoint/2010/main" val="3813875214"/>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Titr" pitchFamily="2" charset="-78"/>
              </a:rPr>
              <a:t>چ- هوش</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معمولاً هوش را به دو دسته تقسیم می کنند: </a:t>
            </a:r>
            <a:endParaRPr lang="en-US" sz="2400" b="1" dirty="0" smtClean="0">
              <a:cs typeface="B Nazanin" pitchFamily="2" charset="-78"/>
            </a:endParaRPr>
          </a:p>
          <a:p>
            <a:pPr algn="r" rtl="1"/>
            <a:r>
              <a:rPr lang="fa-IR" sz="2400" b="1" dirty="0" smtClean="0">
                <a:cs typeface="B Nazanin" pitchFamily="2" charset="-78"/>
              </a:rPr>
              <a:t>هوش متبلور </a:t>
            </a:r>
            <a:endParaRPr lang="en-US" sz="2400" b="1" dirty="0" smtClean="0">
              <a:cs typeface="B Nazanin" pitchFamily="2" charset="-78"/>
            </a:endParaRPr>
          </a:p>
          <a:p>
            <a:pPr algn="r" rtl="1"/>
            <a:r>
              <a:rPr lang="fa-IR" sz="2400" b="1" dirty="0" smtClean="0">
                <a:cs typeface="B Nazanin" pitchFamily="2" charset="-78"/>
              </a:rPr>
              <a:t>هوش سیال </a:t>
            </a:r>
            <a:endParaRPr lang="en-US" sz="2400" b="1" dirty="0">
              <a:cs typeface="B Nazanin" pitchFamily="2" charset="-78"/>
            </a:endParaRPr>
          </a:p>
        </p:txBody>
      </p:sp>
    </p:spTree>
    <p:extLst>
      <p:ext uri="{BB962C8B-B14F-4D97-AF65-F5344CB8AC3E}">
        <p14:creationId xmlns:p14="http://schemas.microsoft.com/office/powerpoint/2010/main" val="3446309047"/>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cs typeface="B Titr" pitchFamily="2" charset="-78"/>
              </a:rPr>
              <a:t> </a:t>
            </a:r>
            <a:r>
              <a:rPr lang="fa-IR" b="1" dirty="0" smtClean="0">
                <a:cs typeface="B Titr" pitchFamily="2" charset="-78"/>
              </a:rPr>
              <a:t>هوش متبلور</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مواردی است که فرد در طول زمان یاد گرفته و شامل مهارتها، تواناییها و دانش می</a:t>
            </a:r>
            <a:r>
              <a:rPr lang="en-US" sz="2400" b="1" dirty="0" smtClean="0">
                <a:cs typeface="B Nazanin" pitchFamily="2" charset="-78"/>
              </a:rPr>
              <a:t> </a:t>
            </a:r>
            <a:r>
              <a:rPr lang="fa-IR" sz="2400" b="1" dirty="0" smtClean="0">
                <a:cs typeface="B Nazanin" pitchFamily="2" charset="-78"/>
              </a:rPr>
              <a:t>شود. با افزایش سن، مهارتها و دانش افراد افزایش می</a:t>
            </a:r>
            <a:r>
              <a:rPr lang="en-US" sz="2400" b="1" dirty="0" smtClean="0">
                <a:cs typeface="B Nazanin" pitchFamily="2" charset="-78"/>
              </a:rPr>
              <a:t> </a:t>
            </a:r>
            <a:r>
              <a:rPr lang="fa-IR" sz="2400" b="1" dirty="0" smtClean="0">
                <a:cs typeface="B Nazanin" pitchFamily="2" charset="-78"/>
              </a:rPr>
              <a:t>یابد؛ چرا که این هوش وابسته به تجربه، تمرین و کسب دانش است. افزایش این نوع هوش، فرد</a:t>
            </a:r>
            <a:r>
              <a:rPr lang="en-US" sz="2400" b="1" dirty="0" smtClean="0">
                <a:cs typeface="B Nazanin" pitchFamily="2" charset="-78"/>
              </a:rPr>
              <a:t> </a:t>
            </a:r>
            <a:r>
              <a:rPr lang="fa-IR" sz="2400" b="1" dirty="0" smtClean="0">
                <a:cs typeface="B Nazanin" pitchFamily="2" charset="-78"/>
              </a:rPr>
              <a:t>را به سمت خردمندی پیش می</a:t>
            </a:r>
            <a:r>
              <a:rPr lang="en-US" sz="2400" b="1" dirty="0" smtClean="0">
                <a:cs typeface="B Nazanin" pitchFamily="2" charset="-78"/>
              </a:rPr>
              <a:t> </a:t>
            </a:r>
            <a:r>
              <a:rPr lang="fa-IR" sz="2400" b="1" dirty="0" smtClean="0">
                <a:cs typeface="B Nazanin" pitchFamily="2" charset="-78"/>
              </a:rPr>
              <a:t>برد. این هوش در</a:t>
            </a:r>
            <a:r>
              <a:rPr lang="en-US" sz="2400" b="1" dirty="0" smtClean="0">
                <a:cs typeface="B Nazanin" pitchFamily="2" charset="-78"/>
              </a:rPr>
              <a:t> </a:t>
            </a:r>
            <a:r>
              <a:rPr lang="fa-IR" sz="2400" b="1" dirty="0" smtClean="0">
                <a:cs typeface="B Nazanin" pitchFamily="2" charset="-78"/>
              </a:rPr>
              <a:t>سالمندی ثابت مانده یا حتی بهتر می</a:t>
            </a:r>
            <a:r>
              <a:rPr lang="en-US" sz="2400" b="1" dirty="0" smtClean="0">
                <a:cs typeface="B Nazanin" pitchFamily="2" charset="-78"/>
              </a:rPr>
              <a:t> </a:t>
            </a:r>
            <a:r>
              <a:rPr lang="fa-IR" sz="2400" b="1" dirty="0" smtClean="0">
                <a:cs typeface="B Nazanin" pitchFamily="2" charset="-78"/>
              </a:rPr>
              <a:t>شود. سالمندان می</a:t>
            </a:r>
            <a:r>
              <a:rPr lang="en-US" sz="2400" b="1" dirty="0" smtClean="0">
                <a:cs typeface="B Nazanin" pitchFamily="2" charset="-78"/>
              </a:rPr>
              <a:t> </a:t>
            </a:r>
            <a:r>
              <a:rPr lang="fa-IR" sz="2400" b="1" dirty="0" smtClean="0">
                <a:cs typeface="B Nazanin" pitchFamily="2" charset="-78"/>
              </a:rPr>
              <a:t>توانند کاهش توانایی خود در سایر حوزه</a:t>
            </a:r>
            <a:r>
              <a:rPr lang="en-US" sz="2400" b="1" dirty="0" smtClean="0">
                <a:cs typeface="B Nazanin" pitchFamily="2" charset="-78"/>
              </a:rPr>
              <a:t> </a:t>
            </a:r>
            <a:r>
              <a:rPr lang="fa-IR" sz="2400" b="1" dirty="0" smtClean="0">
                <a:cs typeface="B Nazanin" pitchFamily="2" charset="-78"/>
              </a:rPr>
              <a:t>ها، مانند کاهش سرعت پردازش اطلاعات را با این نوع هوش جبران کنند؛ بنابراین، در مواردی که نیاز به تفکر، دانش و تجربه عمیق دارند، از جوانان بهتر عمل</a:t>
            </a:r>
            <a:r>
              <a:rPr lang="en-US" sz="2400" b="1" dirty="0" smtClean="0">
                <a:cs typeface="B Nazanin" pitchFamily="2" charset="-78"/>
              </a:rPr>
              <a:t> </a:t>
            </a:r>
            <a:r>
              <a:rPr lang="fa-IR" sz="2400" b="1" dirty="0" smtClean="0">
                <a:cs typeface="B Nazanin" pitchFamily="2" charset="-78"/>
              </a:rPr>
              <a:t>می</a:t>
            </a:r>
            <a:r>
              <a:rPr lang="en-US" sz="2400" b="1" dirty="0" smtClean="0">
                <a:cs typeface="B Nazanin" pitchFamily="2" charset="-78"/>
              </a:rPr>
              <a:t> </a:t>
            </a:r>
            <a:r>
              <a:rPr lang="fa-IR" sz="2400" b="1" dirty="0" smtClean="0">
                <a:cs typeface="B Nazanin" pitchFamily="2" charset="-78"/>
              </a:rPr>
              <a:t>کنند</a:t>
            </a:r>
            <a:r>
              <a:rPr lang="en-US" sz="2400" b="1" dirty="0" smtClean="0">
                <a:cs typeface="B Nazanin" pitchFamily="2" charset="-78"/>
              </a:rPr>
              <a:t>.</a:t>
            </a:r>
            <a:r>
              <a:rPr lang="fa-IR" sz="2400" b="1" dirty="0" smtClean="0">
                <a:cs typeface="B Nazanin" pitchFamily="2" charset="-78"/>
              </a:rPr>
              <a:t> </a:t>
            </a:r>
            <a:endParaRPr lang="en-US" sz="2400" b="1" dirty="0">
              <a:cs typeface="B Nazanin" pitchFamily="2" charset="-78"/>
            </a:endParaRPr>
          </a:p>
        </p:txBody>
      </p:sp>
    </p:spTree>
    <p:extLst>
      <p:ext uri="{BB962C8B-B14F-4D97-AF65-F5344CB8AC3E}">
        <p14:creationId xmlns:p14="http://schemas.microsoft.com/office/powerpoint/2010/main" val="1509926261"/>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en-US" b="1" dirty="0" smtClean="0">
                <a:cs typeface="Aban" pitchFamily="2" charset="-78"/>
              </a:rPr>
              <a:t> </a:t>
            </a:r>
            <a:r>
              <a:rPr lang="fa-IR" b="1" dirty="0" smtClean="0">
                <a:cs typeface="B Titr" pitchFamily="2" charset="-78"/>
              </a:rPr>
              <a:t>هوش</a:t>
            </a:r>
            <a:r>
              <a:rPr lang="fa-IR" b="1" dirty="0" smtClean="0">
                <a:cs typeface="Aban" pitchFamily="2" charset="-78"/>
              </a:rPr>
              <a:t> </a:t>
            </a:r>
            <a:r>
              <a:rPr lang="fa-IR" dirty="0" smtClean="0">
                <a:cs typeface="B Titr" pitchFamily="2" charset="-78"/>
              </a:rPr>
              <a:t>سیال</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به توانایی یادگیری اطلاعات جدید، حل مسئله و وا کنش</a:t>
            </a:r>
            <a:r>
              <a:rPr lang="en-US" sz="2400" b="1" dirty="0" smtClean="0">
                <a:cs typeface="B Nazanin" pitchFamily="2" charset="-78"/>
              </a:rPr>
              <a:t> </a:t>
            </a:r>
            <a:r>
              <a:rPr lang="fa-IR" sz="2400" b="1" dirty="0" smtClean="0">
                <a:cs typeface="B Nazanin" pitchFamily="2" charset="-78"/>
              </a:rPr>
              <a:t>سریع گفته می</a:t>
            </a:r>
            <a:r>
              <a:rPr lang="en-US" sz="2400" b="1" dirty="0" smtClean="0">
                <a:cs typeface="B Nazanin" pitchFamily="2" charset="-78"/>
              </a:rPr>
              <a:t> </a:t>
            </a:r>
            <a:r>
              <a:rPr lang="fa-IR" sz="2400" b="1" dirty="0" smtClean="0">
                <a:cs typeface="B Nazanin" pitchFamily="2" charset="-78"/>
              </a:rPr>
              <a:t>شود. هوش سیال در زمان جوانی در اوج قرار دارد و سپس در طول زمان کاهش می</a:t>
            </a:r>
            <a:r>
              <a:rPr lang="en-US" sz="2400" b="1" dirty="0" smtClean="0">
                <a:cs typeface="B Nazanin" pitchFamily="2" charset="-78"/>
              </a:rPr>
              <a:t> </a:t>
            </a:r>
            <a:r>
              <a:rPr lang="fa-IR" sz="2400" b="1" dirty="0" smtClean="0">
                <a:cs typeface="B Nazanin" pitchFamily="2" charset="-78"/>
              </a:rPr>
              <a:t>یابد. بنابراین، سالمندان ممکن است نتوانند تصمیمات سریع و نا گهانی را در شرایط خاص و بحرانی بگیرند.</a:t>
            </a:r>
            <a:endParaRPr lang="en-US" sz="2400" b="1" dirty="0" smtClean="0">
              <a:cs typeface="B Nazanin" pitchFamily="2" charset="-78"/>
            </a:endParaRPr>
          </a:p>
          <a:p>
            <a:pPr algn="r" rtl="1">
              <a:buNone/>
            </a:pPr>
            <a:r>
              <a:rPr lang="fa-IR" sz="2400" b="1" dirty="0" smtClean="0">
                <a:cs typeface="B Nazanin" pitchFamily="2" charset="-78"/>
              </a:rPr>
              <a:t>سالمندان نسبت به جوانان، مهارت و دانش بیشتری دارند و می</a:t>
            </a:r>
            <a:r>
              <a:rPr lang="en-US" sz="2400" b="1" dirty="0" smtClean="0">
                <a:cs typeface="B Nazanin" pitchFamily="2" charset="-78"/>
              </a:rPr>
              <a:t> </a:t>
            </a:r>
            <a:r>
              <a:rPr lang="fa-IR" sz="2400" b="1" dirty="0" smtClean="0">
                <a:cs typeface="B Nazanin" pitchFamily="2" charset="-78"/>
              </a:rPr>
              <a:t>توانند مشاورین خوبی باشند، ولی در مواردی که نیاز به جمع آوری اطلاعات جدید و تصمیمات نا گهانی است، اغلب عملکرد ضعیف</a:t>
            </a:r>
            <a:r>
              <a:rPr lang="en-US" sz="2400" b="1" dirty="0" smtClean="0">
                <a:cs typeface="B Nazanin" pitchFamily="2" charset="-78"/>
              </a:rPr>
              <a:t> </a:t>
            </a:r>
            <a:r>
              <a:rPr lang="fa-IR" sz="2400" b="1" dirty="0" smtClean="0">
                <a:cs typeface="B Nazanin" pitchFamily="2" charset="-78"/>
              </a:rPr>
              <a:t>تری دارند.</a:t>
            </a:r>
            <a:endParaRPr lang="en-US" sz="2400" b="1" dirty="0" smtClean="0">
              <a:cs typeface="B Nazanin" pitchFamily="2" charset="-78"/>
            </a:endParaRPr>
          </a:p>
          <a:p>
            <a:pPr algn="r"/>
            <a:endParaRPr lang="en-US" sz="2400" b="1" dirty="0">
              <a:cs typeface="B Nazanin" pitchFamily="2" charset="-78"/>
            </a:endParaRPr>
          </a:p>
        </p:txBody>
      </p:sp>
    </p:spTree>
    <p:extLst>
      <p:ext uri="{BB962C8B-B14F-4D97-AF65-F5344CB8AC3E}">
        <p14:creationId xmlns:p14="http://schemas.microsoft.com/office/powerpoint/2010/main" val="2847993435"/>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fa-IR" sz="2400" b="1" dirty="0" smtClean="0">
                <a:solidFill>
                  <a:srgbClr val="FF0000"/>
                </a:solidFill>
                <a:cs typeface="B Nazanin" pitchFamily="2" charset="-78"/>
              </a:rPr>
              <a:t>باور نادرست 1: سلامت شناختی در سالمندی، یعنی حافظه فرد به نسبت قبل هیچ افتی نکند:</a:t>
            </a:r>
          </a:p>
          <a:p>
            <a:pPr>
              <a:buNone/>
            </a:pPr>
            <a:r>
              <a:rPr lang="fa-IR" sz="2400" b="1" dirty="0" smtClean="0">
                <a:cs typeface="B Nazanin" pitchFamily="2" charset="-78"/>
              </a:rPr>
              <a:t>سلامت شناختی علاوه بر حافظه سالم، موارد دیگری را نیز در بر می گیرد؛ به طور مثال: مهارت تصمی مگیری، توجه و تمرکز و حل مسئله که ممکن است هر کدام از این ها در دوران سالمندی دست خوش تغییراتی شود.</a:t>
            </a:r>
            <a:endParaRPr lang="en-US" sz="2400" b="1" dirty="0" smtClean="0">
              <a:cs typeface="B Nazanin" pitchFamily="2" charset="-78"/>
            </a:endParaRPr>
          </a:p>
          <a:p>
            <a:r>
              <a:rPr lang="fa-IR" sz="2400" b="1" dirty="0" smtClean="0">
                <a:solidFill>
                  <a:srgbClr val="FF0000"/>
                </a:solidFill>
                <a:cs typeface="B Nazanin" pitchFamily="2" charset="-78"/>
              </a:rPr>
              <a:t>باور نادرست 2: عملکرد شناختی همیشه با افزایش سن کم می شود:</a:t>
            </a:r>
            <a:endParaRPr lang="en-US" sz="2400" b="1" dirty="0" smtClean="0">
              <a:solidFill>
                <a:srgbClr val="FF0000"/>
              </a:solidFill>
              <a:cs typeface="B Nazanin" pitchFamily="2" charset="-78"/>
            </a:endParaRPr>
          </a:p>
          <a:p>
            <a:pPr>
              <a:buNone/>
            </a:pPr>
            <a:r>
              <a:rPr lang="fa-IR" sz="2400" b="1" dirty="0" smtClean="0">
                <a:cs typeface="B Nazanin" pitchFamily="2" charset="-78"/>
              </a:rPr>
              <a:t>سالمندی می تواند تأثیرات مثبت و منفی بر شناخت و حافظه بگذارد. گرچه با افزایش سن برخی تواناییهای شناختی افت پیدا می کنند، اما خردمندی و تجربه بیشتر می شوند. سالمندان کمتر از جوانان احساسات منفی</a:t>
            </a:r>
          </a:p>
          <a:p>
            <a:pPr>
              <a:buNone/>
            </a:pPr>
            <a:r>
              <a:rPr lang="fa-IR" sz="2400" b="1" dirty="0" smtClean="0">
                <a:cs typeface="B Nazanin" pitchFamily="2" charset="-78"/>
              </a:rPr>
              <a:t>(خشم و خصومت) را تجربه می کنند و به طور کلی، رضایت بیشتری از زندگی دارند</a:t>
            </a:r>
            <a:r>
              <a:rPr lang="fa-IR" sz="2400" dirty="0" smtClean="0">
                <a:cs typeface="B Nazanin" pitchFamily="2" charset="-78"/>
              </a:rPr>
              <a:t>.</a:t>
            </a:r>
            <a:endParaRPr lang="en-US" sz="2400" b="1" dirty="0">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38</a:t>
            </a:fld>
            <a:endParaRPr lang="fa-IR">
              <a:solidFill>
                <a:prstClr val="black"/>
              </a:solidFill>
            </a:endParaRPr>
          </a:p>
        </p:txBody>
      </p:sp>
      <p:sp>
        <p:nvSpPr>
          <p:cNvPr id="6" name="Title 5"/>
          <p:cNvSpPr>
            <a:spLocks noGrp="1"/>
          </p:cNvSpPr>
          <p:nvPr>
            <p:ph type="title"/>
          </p:nvPr>
        </p:nvSpPr>
        <p:spPr/>
        <p:txBody>
          <a:bodyPr>
            <a:noAutofit/>
          </a:bodyPr>
          <a:lstStyle/>
          <a:p>
            <a:pPr algn="r"/>
            <a:r>
              <a:rPr lang="fa-IR" dirty="0" smtClean="0">
                <a:cs typeface="B Titr" pitchFamily="2" charset="-78"/>
              </a:rPr>
              <a:t>باورهای نادرست در باره حافظه درسالمندان</a:t>
            </a:r>
            <a:endParaRPr lang="en-US" dirty="0">
              <a:cs typeface="B Titr" pitchFamily="2" charset="-78"/>
            </a:endParaRPr>
          </a:p>
        </p:txBody>
      </p:sp>
    </p:spTree>
    <p:extLst>
      <p:ext uri="{BB962C8B-B14F-4D97-AF65-F5344CB8AC3E}">
        <p14:creationId xmlns:p14="http://schemas.microsoft.com/office/powerpoint/2010/main" val="1643082503"/>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5386603"/>
          </a:xfrm>
        </p:spPr>
        <p:txBody>
          <a:bodyPr>
            <a:normAutofit/>
          </a:bodyPr>
          <a:lstStyle/>
          <a:p>
            <a:r>
              <a:rPr lang="fa-IR" sz="2400" b="1" dirty="0" smtClean="0">
                <a:solidFill>
                  <a:srgbClr val="FF0000"/>
                </a:solidFill>
                <a:cs typeface="B Nazanin" pitchFamily="2" charset="-78"/>
              </a:rPr>
              <a:t>باور نادرست 3: کاری برای بهبود سلامت ذهن در سالمندی نم یتوان انجام داد:</a:t>
            </a:r>
          </a:p>
          <a:p>
            <a:pPr>
              <a:buNone/>
            </a:pPr>
            <a:r>
              <a:rPr lang="fa-IR" sz="2400" b="1" dirty="0" smtClean="0">
                <a:cs typeface="B Nazanin" pitchFamily="2" charset="-78"/>
              </a:rPr>
              <a:t>برای بهبود سلامت ذهن، فرد و خانواده می توانند کارهای زیادی انجام دهند، که در این کتاب به آن ها اشاره شده است.</a:t>
            </a:r>
          </a:p>
          <a:p>
            <a:r>
              <a:rPr lang="fa-IR" sz="2400" b="1" dirty="0" smtClean="0">
                <a:solidFill>
                  <a:srgbClr val="FF0000"/>
                </a:solidFill>
                <a:cs typeface="B Nazanin" pitchFamily="2" charset="-78"/>
              </a:rPr>
              <a:t>باور نادرست 4: نمی توان از مرگ طبیعی سلو لهای مغزی در سالمندان پیشگیری کرد:</a:t>
            </a:r>
          </a:p>
          <a:p>
            <a:pPr>
              <a:buNone/>
            </a:pPr>
            <a:r>
              <a:rPr lang="fa-IR" sz="2400" b="1" dirty="0" smtClean="0">
                <a:cs typeface="B Nazanin" pitchFamily="2" charset="-78"/>
              </a:rPr>
              <a:t>در غیاب بیماری، مرگ سلولی به کم ترین حد می رسد. فعالیتهایی هستند که می توانند به سلامت حافظه و شناخت در سالمندان کمک کنند.</a:t>
            </a:r>
            <a:endParaRPr lang="en-US" sz="2400" b="1" dirty="0">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39</a:t>
            </a:fld>
            <a:endParaRPr lang="fa-IR">
              <a:solidFill>
                <a:prstClr val="black"/>
              </a:solidFill>
            </a:endParaRPr>
          </a:p>
        </p:txBody>
      </p:sp>
    </p:spTree>
    <p:extLst>
      <p:ext uri="{BB962C8B-B14F-4D97-AF65-F5344CB8AC3E}">
        <p14:creationId xmlns:p14="http://schemas.microsoft.com/office/powerpoint/2010/main" val="387007042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fontScale="85000" lnSpcReduction="10000"/>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فراموشی لحظه ای نام افراد و اشیا در سالمندی ،لزوما نشانه بیماری نیست.</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طور کلی سالمندان باید برای انجام یک فعالیت شناختی بیشتر دقت کنند و اگر حواسشان پرت شود ،زمان بیشتری طول می کشد تا دوباره بتوانند تمرکز کنند.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افزایش سن ،به تدریج توانایی افراد در تمرکز بر روی دو یا چند کار به طور همزمان ،کم می شود.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افزایش سن ،افراد محتاط تر شده واکنش های آن ها کند تر می شود.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گاهی اظطراب ،افسردگی و مصرف داروهای خاص یا مواد، میتوانند موجب فراموشی شوند.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آلزایمر حافظه فرد نسبت به وقایع اخیر کاهش می یابد.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تغییر شدید حافظه در دوران سالمندی،نیاز به مراجعه به متخصص و ارزیابی بیشتر دارد.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4</a:t>
            </a:fld>
            <a:endParaRPr lang="fa-IR">
              <a:solidFill>
                <a:prstClr val="black"/>
              </a:solidFill>
            </a:endParaRPr>
          </a:p>
        </p:txBody>
      </p:sp>
      <p:sp>
        <p:nvSpPr>
          <p:cNvPr id="6" name="Title 5"/>
          <p:cNvSpPr>
            <a:spLocks noGrp="1"/>
          </p:cNvSpPr>
          <p:nvPr>
            <p:ph type="title"/>
          </p:nvPr>
        </p:nvSpPr>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موارد قابل توجه در مشکلات شناختی ناشی از افزایش سن:</a:t>
            </a:r>
            <a:endParaRPr lang="fa-IR" dirty="0"/>
          </a:p>
        </p:txBody>
      </p:sp>
    </p:spTree>
    <p:extLst>
      <p:ext uri="{BB962C8B-B14F-4D97-AF65-F5344CB8AC3E}">
        <p14:creationId xmlns:p14="http://schemas.microsoft.com/office/powerpoint/2010/main" val="621787511"/>
      </p:ext>
    </p:extLst>
  </p:cSld>
  <p:clrMapOvr>
    <a:masterClrMapping/>
  </p:clrMapOvr>
  <p:transition spd="med">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r>
              <a:rPr lang="fa-IR" b="1" dirty="0" smtClean="0">
                <a:cs typeface="B Titr" pitchFamily="2" charset="-78"/>
              </a:rPr>
              <a:t>فعالیتهای مؤثر در حفظ سلامت شناختی و حافظه سالمندان</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en-US" sz="2400" b="1" dirty="0" smtClean="0">
                <a:cs typeface="B Nazanin" pitchFamily="2" charset="-78"/>
              </a:rPr>
              <a:t> </a:t>
            </a:r>
            <a:r>
              <a:rPr lang="fa-IR" sz="2400" b="1" dirty="0" smtClean="0">
                <a:cs typeface="B Nazanin" pitchFamily="2" charset="-78"/>
              </a:rPr>
              <a:t>در تمام سنین و از جمله دوره سالمندی، ورزش و فعالیت بدنی می تواند به سلامت مغز کمک کند.</a:t>
            </a:r>
            <a:endParaRPr lang="en-US" sz="2400" b="1" dirty="0" smtClean="0">
              <a:cs typeface="B Nazanin" pitchFamily="2" charset="-78"/>
            </a:endParaRPr>
          </a:p>
          <a:p>
            <a:pPr algn="r" rtl="1"/>
            <a:r>
              <a:rPr lang="fa-IR" sz="2400" b="1" dirty="0" smtClean="0">
                <a:cs typeface="B Nazanin" pitchFamily="2" charset="-78"/>
              </a:rPr>
              <a:t>پیش گیری و درمان بهینه بیمار یهای قلبی -عروقی، فشارخون بالا، دیابت و ترک مصرف سیگار به سلامت مغز کمک  می</a:t>
            </a:r>
            <a:r>
              <a:rPr lang="en-US" sz="2400" b="1" dirty="0" smtClean="0">
                <a:cs typeface="B Nazanin" pitchFamily="2" charset="-78"/>
              </a:rPr>
              <a:t> </a:t>
            </a:r>
            <a:r>
              <a:rPr lang="fa-IR" sz="2400" b="1" dirty="0" smtClean="0">
                <a:cs typeface="B Nazanin" pitchFamily="2" charset="-78"/>
              </a:rPr>
              <a:t>کند.</a:t>
            </a:r>
            <a:endParaRPr lang="en-US" sz="2400" b="1" dirty="0" smtClean="0">
              <a:cs typeface="B Nazanin" pitchFamily="2" charset="-78"/>
            </a:endParaRPr>
          </a:p>
          <a:p>
            <a:pPr algn="r" rtl="1"/>
            <a:r>
              <a:rPr lang="fa-IR" sz="2400" b="1" dirty="0" smtClean="0">
                <a:cs typeface="B Nazanin" pitchFamily="2" charset="-78"/>
              </a:rPr>
              <a:t> کاهش مصرف داروهایی که بر حافظه تأثیر منفی دارند </a:t>
            </a:r>
            <a:r>
              <a:rPr lang="en-US" sz="2400" b="1" dirty="0" smtClean="0">
                <a:cs typeface="B Nazanin" pitchFamily="2" charset="-78"/>
              </a:rPr>
              <a:t>)</a:t>
            </a:r>
            <a:r>
              <a:rPr lang="fa-IR" sz="2400" b="1" dirty="0" smtClean="0">
                <a:cs typeface="B Nazanin" pitchFamily="2" charset="-78"/>
              </a:rPr>
              <a:t>با نظارت پزشک متخصص</a:t>
            </a:r>
            <a:r>
              <a:rPr lang="en-US" sz="2400" b="1" dirty="0" smtClean="0">
                <a:cs typeface="B Nazanin" pitchFamily="2" charset="-78"/>
              </a:rPr>
              <a:t>(</a:t>
            </a:r>
            <a:r>
              <a:rPr lang="fa-IR" sz="2400" b="1" dirty="0" smtClean="0">
                <a:cs typeface="B Nazanin" pitchFamily="2" charset="-78"/>
              </a:rPr>
              <a:t>می تواند به پیشگیری از افت حافظه کمک کند.</a:t>
            </a:r>
            <a:endParaRPr lang="en-US" sz="2400" b="1" dirty="0" smtClean="0">
              <a:cs typeface="B Nazanin" pitchFamily="2" charset="-78"/>
            </a:endParaRPr>
          </a:p>
          <a:p>
            <a:pPr algn="r" rtl="1"/>
            <a:r>
              <a:rPr lang="fa-IR" sz="2400" b="1" dirty="0" smtClean="0">
                <a:cs typeface="B Nazanin" pitchFamily="2" charset="-78"/>
              </a:rPr>
              <a:t> فعال</a:t>
            </a:r>
            <a:r>
              <a:rPr lang="en-US" sz="2400" b="1" dirty="0" smtClean="0">
                <a:cs typeface="B Nazanin" pitchFamily="2" charset="-78"/>
              </a:rPr>
              <a:t> </a:t>
            </a:r>
            <a:r>
              <a:rPr lang="fa-IR" sz="2400" b="1" dirty="0" smtClean="0">
                <a:cs typeface="B Nazanin" pitchFamily="2" charset="-78"/>
              </a:rPr>
              <a:t>ماندن از لحاظ اجتماعی، انجام فعالیتهای ذهنی و تداوم یادگیری </a:t>
            </a:r>
            <a:r>
              <a:rPr lang="en-US" sz="2400" b="1" dirty="0" smtClean="0">
                <a:cs typeface="B Nazanin" pitchFamily="2" charset="-78"/>
              </a:rPr>
              <a:t>)</a:t>
            </a:r>
            <a:r>
              <a:rPr lang="fa-IR" sz="2400" b="1" dirty="0" smtClean="0">
                <a:cs typeface="B Nazanin" pitchFamily="2" charset="-78"/>
              </a:rPr>
              <a:t>مشارکت در فعا لیتهای اجتماعی ،حل جدول و بازیهای فکری، کتاب</a:t>
            </a:r>
            <a:r>
              <a:rPr lang="en-US" sz="2400" b="1" dirty="0" smtClean="0">
                <a:cs typeface="B Nazanin" pitchFamily="2" charset="-78"/>
              </a:rPr>
              <a:t> </a:t>
            </a:r>
            <a:r>
              <a:rPr lang="fa-IR" sz="2400" b="1" dirty="0" smtClean="0">
                <a:cs typeface="B Nazanin" pitchFamily="2" charset="-78"/>
              </a:rPr>
              <a:t>خواندن و معاشرت با دیگران</a:t>
            </a:r>
            <a:r>
              <a:rPr lang="en-US" sz="2400" b="1" dirty="0" smtClean="0">
                <a:cs typeface="B Nazanin" pitchFamily="2" charset="-78"/>
              </a:rPr>
              <a:t>(</a:t>
            </a:r>
            <a:r>
              <a:rPr lang="fa-IR" sz="2400" b="1" dirty="0" smtClean="0">
                <a:cs typeface="B Nazanin" pitchFamily="2" charset="-78"/>
              </a:rPr>
              <a:t> می تواند اثرات خوبی بر حافظه داشته باشد و آن را تقویت کند.</a:t>
            </a:r>
            <a:endParaRPr lang="en-US" sz="2400" b="1" dirty="0" smtClean="0">
              <a:cs typeface="B Nazanin" pitchFamily="2" charset="-78"/>
            </a:endParaRPr>
          </a:p>
          <a:p>
            <a:pPr algn="r"/>
            <a:endParaRPr lang="en-US" sz="2400" b="1" dirty="0">
              <a:cs typeface="B Nazanin" pitchFamily="2" charset="-78"/>
            </a:endParaRPr>
          </a:p>
        </p:txBody>
      </p:sp>
    </p:spTree>
    <p:extLst>
      <p:ext uri="{BB962C8B-B14F-4D97-AF65-F5344CB8AC3E}">
        <p14:creationId xmlns:p14="http://schemas.microsoft.com/office/powerpoint/2010/main" val="1160379767"/>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خواب مناسب و درمان اختلالات خواب با مشاورههای تخصصی و اجتناب از مصرف خودسرانه داروهای خواب</a:t>
            </a:r>
            <a:r>
              <a:rPr lang="en-US" sz="2400" b="1" dirty="0" smtClean="0">
                <a:cs typeface="B Nazanin" pitchFamily="2" charset="-78"/>
              </a:rPr>
              <a:t> </a:t>
            </a:r>
            <a:r>
              <a:rPr lang="fa-IR" sz="2400" b="1" dirty="0" smtClean="0">
                <a:cs typeface="B Nazanin" pitchFamily="2" charset="-78"/>
              </a:rPr>
              <a:t>آور می تواند جلوی مشکلات شناختی را بگیرد.</a:t>
            </a:r>
            <a:endParaRPr lang="en-US" sz="2400" b="1" dirty="0" smtClean="0">
              <a:cs typeface="B Nazanin" pitchFamily="2" charset="-78"/>
            </a:endParaRPr>
          </a:p>
          <a:p>
            <a:pPr algn="r" rtl="1"/>
            <a:r>
              <a:rPr lang="fa-IR" sz="2400" b="1" dirty="0" smtClean="0">
                <a:cs typeface="B Nazanin" pitchFamily="2" charset="-78"/>
              </a:rPr>
              <a:t>	 توجه به سلامت جسمی و پیش گیری و درمان بیماری</a:t>
            </a:r>
            <a:r>
              <a:rPr lang="en-US" sz="2400" b="1" dirty="0" smtClean="0">
                <a:cs typeface="B Nazanin" pitchFamily="2" charset="-78"/>
              </a:rPr>
              <a:t> </a:t>
            </a:r>
            <a:r>
              <a:rPr lang="fa-IR" sz="2400" b="1" dirty="0" smtClean="0">
                <a:cs typeface="B Nazanin" pitchFamily="2" charset="-78"/>
              </a:rPr>
              <a:t>های زمینه</a:t>
            </a:r>
            <a:r>
              <a:rPr lang="en-US" sz="2400" b="1" dirty="0" smtClean="0">
                <a:cs typeface="B Nazanin" pitchFamily="2" charset="-78"/>
              </a:rPr>
              <a:t> </a:t>
            </a:r>
            <a:r>
              <a:rPr lang="fa-IR" sz="2400" b="1" dirty="0" smtClean="0">
                <a:cs typeface="B Nazanin" pitchFamily="2" charset="-78"/>
              </a:rPr>
              <a:t>ای می تواند مانع بروز و پیشرفت مشکلات حافظه شود.</a:t>
            </a:r>
            <a:endParaRPr lang="en-US" sz="2400" b="1" dirty="0" smtClean="0">
              <a:cs typeface="B Nazanin" pitchFamily="2" charset="-78"/>
            </a:endParaRPr>
          </a:p>
          <a:p>
            <a:pPr algn="r" rtl="1"/>
            <a:r>
              <a:rPr lang="fa-IR" sz="2400" b="1" dirty="0" smtClean="0">
                <a:cs typeface="B Nazanin" pitchFamily="2" charset="-78"/>
              </a:rPr>
              <a:t> پیش گیری و درمان بیماری های روان پزشکی مثل افسردگی و اضطراب می تواند بر سلامت شناختی افراد تأثیر مثبت داشته باشد.</a:t>
            </a:r>
            <a:endParaRPr lang="en-US" sz="2400" b="1" dirty="0" smtClean="0">
              <a:cs typeface="B Nazanin" pitchFamily="2" charset="-78"/>
            </a:endParaRPr>
          </a:p>
          <a:p>
            <a:pPr algn="r"/>
            <a:endParaRPr lang="en-US" sz="2400" b="1" dirty="0">
              <a:cs typeface="B Nazanin" pitchFamily="2" charset="-78"/>
            </a:endParaRPr>
          </a:p>
        </p:txBody>
      </p:sp>
    </p:spTree>
    <p:extLst>
      <p:ext uri="{BB962C8B-B14F-4D97-AF65-F5344CB8AC3E}">
        <p14:creationId xmlns:p14="http://schemas.microsoft.com/office/powerpoint/2010/main" val="3224692402"/>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229600" cy="1143000"/>
          </a:xfrm>
        </p:spPr>
        <p:txBody>
          <a:bodyPr>
            <a:noAutofit/>
          </a:bodyPr>
          <a:lstStyle/>
          <a:p>
            <a:pPr algn="r" rtl="1"/>
            <a:r>
              <a:rPr lang="fa-IR" b="1" dirty="0" smtClean="0">
                <a:cs typeface="B Titr" pitchFamily="2" charset="-78"/>
              </a:rPr>
              <a:t>علل مشکلات شناختی</a:t>
            </a:r>
            <a:r>
              <a:rPr lang="en-US" sz="2400" b="1" dirty="0" smtClean="0">
                <a:cs typeface="B Nazanin" pitchFamily="2" charset="-78"/>
              </a:rPr>
              <a:t/>
            </a:r>
            <a:br>
              <a:rPr lang="en-US" sz="2400" b="1" dirty="0" smtClean="0">
                <a:cs typeface="B Nazanin" pitchFamily="2" charset="-78"/>
              </a:rPr>
            </a:br>
            <a:r>
              <a:rPr lang="fa-IR" sz="2400" dirty="0" smtClean="0">
                <a:cs typeface="B Nazanin" pitchFamily="2" charset="-78"/>
              </a:rPr>
              <a:t>علاوه بر سالمندی و آلزایمر، عوامل دیگری هم می توانند باعث اختلال حافظه </a:t>
            </a:r>
            <a:r>
              <a:rPr lang="en-US" sz="2400" dirty="0" smtClean="0">
                <a:cs typeface="B Nazanin" pitchFamily="2" charset="-78"/>
              </a:rPr>
              <a:t>)</a:t>
            </a:r>
            <a:r>
              <a:rPr lang="fa-IR" sz="2400" dirty="0" smtClean="0">
                <a:cs typeface="B Nazanin" pitchFamily="2" charset="-78"/>
              </a:rPr>
              <a:t>گاه به صورت کوتاه</a:t>
            </a:r>
            <a:r>
              <a:rPr lang="en-US" sz="2400" dirty="0" smtClean="0">
                <a:cs typeface="B Nazanin" pitchFamily="2" charset="-78"/>
              </a:rPr>
              <a:t> </a:t>
            </a:r>
            <a:r>
              <a:rPr lang="fa-IR" sz="2400" dirty="0" smtClean="0">
                <a:cs typeface="B Nazanin" pitchFamily="2" charset="-78"/>
              </a:rPr>
              <a:t>مدت</a:t>
            </a:r>
            <a:r>
              <a:rPr lang="en-US" sz="2400" dirty="0" smtClean="0">
                <a:cs typeface="B Nazanin" pitchFamily="2" charset="-78"/>
              </a:rPr>
              <a:t>(</a:t>
            </a:r>
            <a:r>
              <a:rPr lang="fa-IR" sz="2400" dirty="0" smtClean="0">
                <a:cs typeface="B Nazanin" pitchFamily="2" charset="-78"/>
              </a:rPr>
              <a:t> شوند؛ این عوامل عبارتند از: </a:t>
            </a:r>
            <a:r>
              <a:rPr lang="en-US" sz="2400" dirty="0" smtClean="0">
                <a:cs typeface="B Nazanin" pitchFamily="2" charset="-78"/>
              </a:rPr>
              <a:t/>
            </a:r>
            <a:br>
              <a:rPr lang="en-US" sz="2400" dirty="0" smtClean="0">
                <a:cs typeface="B Nazanin" pitchFamily="2" charset="-78"/>
              </a:rPr>
            </a:br>
            <a:endParaRPr lang="en-US" sz="2400" dirty="0">
              <a:cs typeface="B Nazanin" pitchFamily="2" charset="-78"/>
            </a:endParaRPr>
          </a:p>
        </p:txBody>
      </p:sp>
      <p:sp>
        <p:nvSpPr>
          <p:cNvPr id="3" name="Content Placeholder 2"/>
          <p:cNvSpPr>
            <a:spLocks noGrp="1"/>
          </p:cNvSpPr>
          <p:nvPr>
            <p:ph idx="1"/>
          </p:nvPr>
        </p:nvSpPr>
        <p:spPr>
          <a:xfrm>
            <a:off x="457200" y="1567333"/>
            <a:ext cx="8229600" cy="4525963"/>
          </a:xfrm>
        </p:spPr>
        <p:txBody>
          <a:bodyPr>
            <a:normAutofit/>
          </a:bodyPr>
          <a:lstStyle/>
          <a:p>
            <a:pPr algn="r" rtl="1"/>
            <a:r>
              <a:rPr lang="en-US" sz="2400" b="1" dirty="0" smtClean="0">
                <a:cs typeface="B Nazanin" pitchFamily="2" charset="-78"/>
              </a:rPr>
              <a:t> </a:t>
            </a:r>
            <a:r>
              <a:rPr lang="fa-IR" sz="2400" b="1" dirty="0" smtClean="0">
                <a:cs typeface="B Nazanin" pitchFamily="2" charset="-78"/>
              </a:rPr>
              <a:t>عوارض جانبی مصرف طولانی</a:t>
            </a:r>
            <a:r>
              <a:rPr lang="en-US" sz="2400" b="1" dirty="0" smtClean="0">
                <a:cs typeface="B Nazanin" pitchFamily="2" charset="-78"/>
              </a:rPr>
              <a:t> </a:t>
            </a:r>
            <a:r>
              <a:rPr lang="fa-IR" sz="2400" b="1" dirty="0" smtClean="0">
                <a:cs typeface="B Nazanin" pitchFamily="2" charset="-78"/>
              </a:rPr>
              <a:t>مدت برخی داروها مثل داروهای خواب</a:t>
            </a:r>
            <a:r>
              <a:rPr lang="en-US" sz="2400" b="1" dirty="0" smtClean="0">
                <a:cs typeface="B Nazanin" pitchFamily="2" charset="-78"/>
              </a:rPr>
              <a:t> </a:t>
            </a:r>
            <a:r>
              <a:rPr lang="fa-IR" sz="2400" b="1" dirty="0" smtClean="0">
                <a:cs typeface="B Nazanin" pitchFamily="2" charset="-78"/>
              </a:rPr>
              <a:t>آور و آنتی</a:t>
            </a:r>
            <a:r>
              <a:rPr lang="en-US" sz="2400" b="1" dirty="0" smtClean="0">
                <a:cs typeface="B Nazanin" pitchFamily="2" charset="-78"/>
              </a:rPr>
              <a:t> </a:t>
            </a:r>
            <a:r>
              <a:rPr lang="fa-IR" sz="2400" b="1" dirty="0" smtClean="0">
                <a:cs typeface="B Nazanin" pitchFamily="2" charset="-78"/>
              </a:rPr>
              <a:t>هیستامینها.</a:t>
            </a:r>
            <a:endParaRPr lang="en-US" sz="2400" b="1" dirty="0" smtClean="0">
              <a:cs typeface="B Nazanin" pitchFamily="2" charset="-78"/>
            </a:endParaRPr>
          </a:p>
          <a:p>
            <a:pPr algn="r" rtl="1"/>
            <a:r>
              <a:rPr lang="fa-IR" sz="2400" b="1" dirty="0" smtClean="0">
                <a:cs typeface="B Nazanin" pitchFamily="2" charset="-78"/>
              </a:rPr>
              <a:t> مشکلات هورمونی: مثل کم</a:t>
            </a:r>
            <a:r>
              <a:rPr lang="en-US" sz="2400" b="1" dirty="0" smtClean="0">
                <a:cs typeface="B Nazanin" pitchFamily="2" charset="-78"/>
              </a:rPr>
              <a:t> </a:t>
            </a:r>
            <a:r>
              <a:rPr lang="fa-IR" sz="2400" b="1" dirty="0" smtClean="0">
                <a:cs typeface="B Nazanin" pitchFamily="2" charset="-78"/>
              </a:rPr>
              <a:t>کاری یا پرکاری تیروئید</a:t>
            </a:r>
            <a:endParaRPr lang="en-US" sz="2400" b="1" dirty="0" smtClean="0">
              <a:cs typeface="B Nazanin" pitchFamily="2" charset="-78"/>
            </a:endParaRPr>
          </a:p>
          <a:p>
            <a:pPr algn="r" rtl="1"/>
            <a:r>
              <a:rPr lang="fa-IR" sz="2400" b="1" dirty="0" smtClean="0">
                <a:cs typeface="B Nazanin" pitchFamily="2" charset="-78"/>
              </a:rPr>
              <a:t>کمبود برخی ویتامینها و مواد مغذی: مثل کمبود ویتامینهای گروه ب و اسید فولیک</a:t>
            </a:r>
            <a:endParaRPr lang="en-US" sz="2400" b="1" dirty="0" smtClean="0">
              <a:cs typeface="B Nazanin" pitchFamily="2" charset="-78"/>
            </a:endParaRPr>
          </a:p>
          <a:p>
            <a:pPr algn="r" rtl="1"/>
            <a:r>
              <a:rPr lang="fa-IR" sz="2400" b="1" dirty="0" smtClean="0">
                <a:cs typeface="B Nazanin" pitchFamily="2" charset="-78"/>
              </a:rPr>
              <a:t> بیماریهای حاد جسمی: مثل سکته مغزی یا بستری</a:t>
            </a:r>
            <a:r>
              <a:rPr lang="en-US" sz="2400" b="1" dirty="0" smtClean="0">
                <a:cs typeface="B Nazanin" pitchFamily="2" charset="-78"/>
              </a:rPr>
              <a:t> </a:t>
            </a:r>
            <a:r>
              <a:rPr lang="fa-IR" sz="2400" b="1" dirty="0" smtClean="0">
                <a:cs typeface="B Nazanin" pitchFamily="2" charset="-78"/>
              </a:rPr>
              <a:t>شدن در بیمارستان</a:t>
            </a:r>
            <a:endParaRPr lang="en-US" sz="2400" b="1" dirty="0" smtClean="0">
              <a:cs typeface="B Nazanin" pitchFamily="2" charset="-78"/>
            </a:endParaRPr>
          </a:p>
          <a:p>
            <a:pPr algn="r" rtl="1"/>
            <a:r>
              <a:rPr lang="fa-IR" sz="2400" b="1" dirty="0" smtClean="0">
                <a:cs typeface="B Nazanin" pitchFamily="2" charset="-78"/>
              </a:rPr>
              <a:t> بیمار یهای روان پزشکی: بیشتر بیماریهای روان پزشکی از جمله اضطراب و افسردگی می</a:t>
            </a:r>
            <a:r>
              <a:rPr lang="en-US" sz="2400" b="1" dirty="0" smtClean="0">
                <a:cs typeface="B Nazanin" pitchFamily="2" charset="-78"/>
              </a:rPr>
              <a:t> </a:t>
            </a:r>
            <a:r>
              <a:rPr lang="fa-IR" sz="2400" b="1" dirty="0" smtClean="0">
                <a:cs typeface="B Nazanin" pitchFamily="2" charset="-78"/>
              </a:rPr>
              <a:t>توانند باعث اختلال در تمرکز و توجه و حوا س</a:t>
            </a:r>
            <a:r>
              <a:rPr lang="en-US" sz="2400" b="1" dirty="0" smtClean="0">
                <a:cs typeface="B Nazanin" pitchFamily="2" charset="-78"/>
              </a:rPr>
              <a:t> </a:t>
            </a:r>
            <a:r>
              <a:rPr lang="fa-IR" sz="2400" b="1" dirty="0" smtClean="0">
                <a:cs typeface="B Nazanin" pitchFamily="2" charset="-78"/>
              </a:rPr>
              <a:t>پرتی شوند و حتماً فرد سالمندی که از مشکلات حافظه شکایت دارد، باید از نظر این بیماریها بررسی شود.</a:t>
            </a:r>
            <a:endParaRPr lang="en-US" sz="2400" b="1" dirty="0">
              <a:cs typeface="B Nazanin" pitchFamily="2" charset="-78"/>
            </a:endParaRPr>
          </a:p>
        </p:txBody>
      </p:sp>
    </p:spTree>
    <p:extLst>
      <p:ext uri="{BB962C8B-B14F-4D97-AF65-F5344CB8AC3E}">
        <p14:creationId xmlns:p14="http://schemas.microsoft.com/office/powerpoint/2010/main" val="637120590"/>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a:bodyPr>
          <a:lstStyle/>
          <a:p>
            <a:pPr algn="r" rtl="1"/>
            <a:r>
              <a:rPr lang="en-US" sz="2400" b="1" dirty="0" smtClean="0">
                <a:cs typeface="B Nazanin" pitchFamily="2" charset="-78"/>
              </a:rPr>
              <a:t> </a:t>
            </a:r>
            <a:r>
              <a:rPr lang="fa-IR" sz="2400" b="1" dirty="0" smtClean="0">
                <a:cs typeface="B Nazanin" pitchFamily="2" charset="-78"/>
              </a:rPr>
              <a:t>سوء مصرف مواد یا ترک آنها: مواد مختلف از جمله الکل می توانند باعث مشکلات حافظه شوند. در برخی موارد، ممکن است حتی پس از سم</a:t>
            </a:r>
            <a:r>
              <a:rPr lang="en-US" sz="2400" b="1" dirty="0" smtClean="0">
                <a:cs typeface="B Nazanin" pitchFamily="2" charset="-78"/>
              </a:rPr>
              <a:t> </a:t>
            </a:r>
            <a:r>
              <a:rPr lang="fa-IR" sz="2400" b="1" dirty="0" smtClean="0">
                <a:cs typeface="B Nazanin" pitchFamily="2" charset="-78"/>
              </a:rPr>
              <a:t>زدایی نیز مشکلات حافظه برطرف نشود.</a:t>
            </a:r>
            <a:endParaRPr lang="en-US" sz="2400" b="1" dirty="0" smtClean="0">
              <a:cs typeface="B Nazanin" pitchFamily="2" charset="-78"/>
            </a:endParaRPr>
          </a:p>
          <a:p>
            <a:pPr algn="r" rtl="1"/>
            <a:r>
              <a:rPr lang="fa-IR" sz="2400" b="1" dirty="0" smtClean="0">
                <a:cs typeface="B Nazanin" pitchFamily="2" charset="-78"/>
              </a:rPr>
              <a:t>آسیب سلولهای مغزی: ضربه به سر، انسداد عروق بزرگ مغزی، انسداد متعدد عروق کوچک مغز یا ابتلا به</a:t>
            </a:r>
            <a:r>
              <a:rPr lang="en-US" sz="2400" b="1" dirty="0" smtClean="0">
                <a:cs typeface="B Nazanin" pitchFamily="2" charset="-78"/>
              </a:rPr>
              <a:t> </a:t>
            </a:r>
            <a:r>
              <a:rPr lang="fa-IR" sz="2400" b="1" dirty="0" smtClean="0">
                <a:cs typeface="B Nazanin" pitchFamily="2" charset="-78"/>
              </a:rPr>
              <a:t>بیماریهایی که باعث تحلیل مغز</a:t>
            </a:r>
            <a:r>
              <a:rPr lang="en-US" sz="2400" b="1" dirty="0" smtClean="0">
                <a:cs typeface="B Nazanin" pitchFamily="2" charset="-78"/>
              </a:rPr>
              <a:t> </a:t>
            </a:r>
            <a:r>
              <a:rPr lang="fa-IR" sz="2400" b="1" dirty="0" smtClean="0">
                <a:cs typeface="B Nazanin" pitchFamily="2" charset="-78"/>
              </a:rPr>
              <a:t>می</a:t>
            </a:r>
            <a:r>
              <a:rPr lang="en-US" sz="2400" b="1" dirty="0" smtClean="0">
                <a:cs typeface="B Nazanin" pitchFamily="2" charset="-78"/>
              </a:rPr>
              <a:t> </a:t>
            </a:r>
            <a:r>
              <a:rPr lang="fa-IR" sz="2400" b="1" dirty="0" smtClean="0">
                <a:cs typeface="B Nazanin" pitchFamily="2" charset="-78"/>
              </a:rPr>
              <a:t>شوند .</a:t>
            </a:r>
            <a:endParaRPr lang="en-US" sz="2400" b="1" dirty="0" smtClean="0">
              <a:cs typeface="B Nazanin" pitchFamily="2" charset="-78"/>
            </a:endParaRPr>
          </a:p>
          <a:p>
            <a:pPr algn="r" rtl="1"/>
            <a:r>
              <a:rPr lang="fa-IR" sz="2400" b="1" dirty="0" smtClean="0">
                <a:cs typeface="B Nazanin" pitchFamily="2" charset="-78"/>
              </a:rPr>
              <a:t> سموم: فلزات سنگین مثل سرب که گاه جزو ناخالصیهای همراه با مواد مخدر هستند و مسمومیت با آنها، در این مصرف</a:t>
            </a:r>
            <a:r>
              <a:rPr lang="en-US" sz="2400" b="1" dirty="0" smtClean="0">
                <a:cs typeface="B Nazanin" pitchFamily="2" charset="-78"/>
              </a:rPr>
              <a:t> </a:t>
            </a:r>
            <a:r>
              <a:rPr lang="fa-IR" sz="2400" b="1" dirty="0" smtClean="0">
                <a:cs typeface="B Nazanin" pitchFamily="2" charset="-78"/>
              </a:rPr>
              <a:t>کنندگان دیده می</a:t>
            </a:r>
            <a:r>
              <a:rPr lang="en-US" sz="2400" b="1" dirty="0" smtClean="0">
                <a:cs typeface="B Nazanin" pitchFamily="2" charset="-78"/>
              </a:rPr>
              <a:t> </a:t>
            </a:r>
            <a:r>
              <a:rPr lang="fa-IR" sz="2400" b="1" dirty="0" smtClean="0">
                <a:cs typeface="B Nazanin" pitchFamily="2" charset="-78"/>
              </a:rPr>
              <a:t>شود.</a:t>
            </a:r>
            <a:endParaRPr lang="en-US" sz="2400" b="1" dirty="0" smtClean="0">
              <a:cs typeface="B Nazanin" pitchFamily="2" charset="-78"/>
            </a:endParaRPr>
          </a:p>
          <a:p>
            <a:pPr algn="r" rtl="1"/>
            <a:r>
              <a:rPr lang="fa-IR" sz="2400" b="1" dirty="0" smtClean="0">
                <a:cs typeface="B Nazanin" pitchFamily="2" charset="-78"/>
              </a:rPr>
              <a:t> عفونتهای مغزی: عفونتهای با کتریایی و ویروسی، مانند ویروس هرپس </a:t>
            </a:r>
            <a:r>
              <a:rPr lang="en-US" sz="2400" b="1" dirty="0" smtClean="0">
                <a:cs typeface="B Nazanin" pitchFamily="2" charset="-78"/>
              </a:rPr>
              <a:t>)</a:t>
            </a:r>
            <a:r>
              <a:rPr lang="fa-IR" sz="2400" b="1" dirty="0" smtClean="0">
                <a:cs typeface="B Nazanin" pitchFamily="2" charset="-78"/>
              </a:rPr>
              <a:t>که عامل</a:t>
            </a:r>
            <a:r>
              <a:rPr lang="en-US" sz="2400" b="1" dirty="0" smtClean="0">
                <a:cs typeface="B Nazanin" pitchFamily="2" charset="-78"/>
              </a:rPr>
              <a:t> </a:t>
            </a:r>
            <a:r>
              <a:rPr lang="fa-IR" sz="2400" b="1" dirty="0" smtClean="0">
                <a:cs typeface="B Nazanin" pitchFamily="2" charset="-78"/>
              </a:rPr>
              <a:t>تبخال است.</a:t>
            </a:r>
            <a:r>
              <a:rPr lang="en-US" sz="2400" b="1" dirty="0" smtClean="0">
                <a:cs typeface="B Nazanin" pitchFamily="2" charset="-78"/>
              </a:rPr>
              <a:t>(</a:t>
            </a:r>
          </a:p>
          <a:p>
            <a:pPr algn="r"/>
            <a:endParaRPr lang="en-US" sz="2400" b="1" dirty="0">
              <a:cs typeface="B Nazanin" pitchFamily="2" charset="-78"/>
            </a:endParaRPr>
          </a:p>
        </p:txBody>
      </p:sp>
    </p:spTree>
    <p:extLst>
      <p:ext uri="{BB962C8B-B14F-4D97-AF65-F5344CB8AC3E}">
        <p14:creationId xmlns:p14="http://schemas.microsoft.com/office/powerpoint/2010/main" val="1797809033"/>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r>
              <a:rPr lang="fa-IR" b="1" dirty="0" smtClean="0">
                <a:cs typeface="B Titr" pitchFamily="2" charset="-78"/>
              </a:rPr>
              <a:t>دمانس و مشکلات ناشی از آن در سالمندان</a:t>
            </a:r>
            <a:r>
              <a:rPr lang="en-US" dirty="0" smtClean="0">
                <a:cs typeface="B Titr" pitchFamily="2" charset="-78"/>
              </a:rPr>
              <a:t/>
            </a:r>
            <a:br>
              <a:rPr lang="en-US" dirty="0" smtClean="0">
                <a:cs typeface="B Titr" pitchFamily="2" charset="-78"/>
              </a:rPr>
            </a:b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«دمانس» تا سا لها پیش برای مردم ناشناخته بود و علائم آن با پیری و عوارض اجتناب</a:t>
            </a:r>
            <a:r>
              <a:rPr lang="en-US" sz="2400" b="1" dirty="0" smtClean="0">
                <a:cs typeface="B Nazanin" pitchFamily="2" charset="-78"/>
              </a:rPr>
              <a:t> </a:t>
            </a:r>
            <a:r>
              <a:rPr lang="fa-IR" sz="2400" b="1" dirty="0" smtClean="0">
                <a:cs typeface="B Nazanin" pitchFamily="2" charset="-78"/>
              </a:rPr>
              <a:t>ناپذیر پیری اشتباه گرفته می</a:t>
            </a:r>
            <a:r>
              <a:rPr lang="en-US" sz="2400" b="1" dirty="0" smtClean="0">
                <a:cs typeface="B Nazanin" pitchFamily="2" charset="-78"/>
              </a:rPr>
              <a:t> </a:t>
            </a:r>
            <a:r>
              <a:rPr lang="fa-IR" sz="2400" b="1" dirty="0" smtClean="0">
                <a:cs typeface="B Nazanin" pitchFamily="2" charset="-78"/>
              </a:rPr>
              <a:t>شد. باور عمومی این بود که هر کسی پیر می</a:t>
            </a:r>
            <a:r>
              <a:rPr lang="en-US" sz="2400" b="1" dirty="0" smtClean="0">
                <a:cs typeface="B Nazanin" pitchFamily="2" charset="-78"/>
              </a:rPr>
              <a:t> </a:t>
            </a:r>
            <a:r>
              <a:rPr lang="fa-IR" sz="2400" b="1" dirty="0" smtClean="0">
                <a:cs typeface="B Nazanin" pitchFamily="2" charset="-78"/>
              </a:rPr>
              <a:t>شود، دچار اختلال حواس، فراموشی و زوال عقل می</a:t>
            </a:r>
            <a:r>
              <a:rPr lang="en-US" sz="2400" b="1" dirty="0" smtClean="0">
                <a:cs typeface="B Nazanin" pitchFamily="2" charset="-78"/>
              </a:rPr>
              <a:t> </a:t>
            </a:r>
            <a:r>
              <a:rPr lang="fa-IR" sz="2400" b="1" dirty="0" smtClean="0">
                <a:cs typeface="B Nazanin" pitchFamily="2" charset="-78"/>
              </a:rPr>
              <a:t>شود. گاهی آن را با جنون اشتباه می</a:t>
            </a:r>
            <a:r>
              <a:rPr lang="en-US" sz="2400" b="1" dirty="0" smtClean="0">
                <a:cs typeface="B Nazanin" pitchFamily="2" charset="-78"/>
              </a:rPr>
              <a:t> </a:t>
            </a:r>
            <a:r>
              <a:rPr lang="fa-IR" sz="2400" b="1" dirty="0" smtClean="0">
                <a:cs typeface="B Nazanin" pitchFamily="2" charset="-78"/>
              </a:rPr>
              <a:t>گرفتند، ولی به تدریج و با رشد آگاهی جامعه و گسترش اطلاعات، دمانس به عنوان یک بیماری و اختلال، به ویژه در سالمندان، مورد توجه قرار گرفت .</a:t>
            </a:r>
            <a:endParaRPr lang="en-US" sz="2400" b="1" dirty="0" smtClean="0">
              <a:cs typeface="B Nazanin" pitchFamily="2" charset="-78"/>
            </a:endParaRPr>
          </a:p>
          <a:p>
            <a:pPr algn="r" rtl="1"/>
            <a:endParaRPr lang="en-US" sz="2400" b="1" dirty="0">
              <a:cs typeface="B Nazanin" pitchFamily="2" charset="-78"/>
            </a:endParaRPr>
          </a:p>
        </p:txBody>
      </p:sp>
    </p:spTree>
    <p:extLst>
      <p:ext uri="{BB962C8B-B14F-4D97-AF65-F5344CB8AC3E}">
        <p14:creationId xmlns:p14="http://schemas.microsoft.com/office/powerpoint/2010/main" val="1581604501"/>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a:bodyPr>
          <a:lstStyle/>
          <a:p>
            <a:pPr algn="r" rtl="1"/>
            <a:r>
              <a:rPr lang="fa-IR" sz="2400" b="1" dirty="0" smtClean="0">
                <a:cs typeface="B Nazanin" pitchFamily="2" charset="-78"/>
              </a:rPr>
              <a:t>دمانس به از دست رفتن تدریجی قوای عالی مغز گفته می شود. این بیماری، پیش رونده است و به تدریج، شرایط فرد را بدتر  می کند. علاوه بر افت حافظه -که به صورت فراموش کردن کارها یا محل وسیله ها، پرسیدن سؤالهای تکراری و... تظاهر می کند- فرد ممکن است دچار اختلال در حرف زدن و فکرکردن، استدلال، یادگیری مهارتهای جدید، برنامه ریزی برای زندگی و پیداکردن راه حل برای مسائل شود و به تدریج و با پیشرفت بیماری در او، جهت یابی و پیدا کردن آدرس در مکانهای شلوغ، آشپزی کردن، استحمام و تنظیم دمای آب و نیز رعایت بهداشت فردی اش دچار مشکل شود. افراد مبتلا به دمانس، با پیشرفت بیماری  نمی توانند به تنهایی امور زندگی شخصی و اجتماعی خود را اداره کنند و نیاز به حمایت دارند.</a:t>
            </a:r>
            <a:endParaRPr lang="en-US" sz="2400" b="1" dirty="0" smtClean="0">
              <a:cs typeface="B Nazanin" pitchFamily="2" charset="-78"/>
            </a:endParaRPr>
          </a:p>
          <a:p>
            <a:pPr algn="r" rtl="1"/>
            <a:endParaRPr lang="en-US" sz="2400" b="1" dirty="0">
              <a:cs typeface="B Nazanin" pitchFamily="2" charset="-78"/>
            </a:endParaRPr>
          </a:p>
        </p:txBody>
      </p:sp>
    </p:spTree>
    <p:extLst>
      <p:ext uri="{BB962C8B-B14F-4D97-AF65-F5344CB8AC3E}">
        <p14:creationId xmlns:p14="http://schemas.microsoft.com/office/powerpoint/2010/main" val="3758072929"/>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p:spPr>
        <p:txBody>
          <a:bodyPr>
            <a:normAutofit/>
          </a:bodyPr>
          <a:lstStyle/>
          <a:p>
            <a:pPr algn="r" rtl="1"/>
            <a:r>
              <a:rPr lang="fa-IR" sz="2400" b="1" dirty="0" smtClean="0">
                <a:cs typeface="B Nazanin" pitchFamily="2" charset="-78"/>
              </a:rPr>
              <a:t>شایع ترین نوع دمانس، بیماری آلزایمر است که شروع تدریجی دارد، به آهستگی پیشرفت  می کند و به تدریج حافظه و تواناییهای ذهنی دیگر مانند تفکر، استدلال و قضاوت فرد را تحت تأثیر قرار  می گیرد و در نتیجه، فرد را در انجام وظایف روزانه زندگی دچار مشکل  می کند. البته باید توجه داشت که افزایش سن، به طور طبیعی بر مغز ،حافظه و عملکرد شناختی افراد تأثیر می گذارد، اما بر خلاف آلزایمر و سایر انواع دمانس، شدت این تغییرات در حدی نیست که منجر به اختلال عملکرد فرد شود. </a:t>
            </a:r>
            <a:endParaRPr lang="en-US" sz="2400" b="1" dirty="0">
              <a:cs typeface="B Nazanin" pitchFamily="2" charset="-78"/>
            </a:endParaRPr>
          </a:p>
        </p:txBody>
      </p:sp>
    </p:spTree>
    <p:extLst>
      <p:ext uri="{BB962C8B-B14F-4D97-AF65-F5344CB8AC3E}">
        <p14:creationId xmlns:p14="http://schemas.microsoft.com/office/powerpoint/2010/main" val="3986160906"/>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2060848"/>
          </a:xfrm>
        </p:spPr>
        <p:txBody>
          <a:bodyPr>
            <a:noAutofit/>
          </a:bodyPr>
          <a:lstStyle/>
          <a:p>
            <a:pPr algn="r"/>
            <a:r>
              <a:rPr lang="fa-IR" dirty="0" smtClean="0">
                <a:cs typeface="B Titr" pitchFamily="2" charset="-78"/>
              </a:rPr>
              <a:t>موارد زیر می توانند به افتراق تغییرات طبیعی حافظه به علت بالا رفتن سن، از اختلالات ناشی از آلزایمر  کمک کنند: </a:t>
            </a:r>
            <a:endParaRPr lang="en-US" dirty="0">
              <a:cs typeface="B Titr" pitchFamily="2" charset="-78"/>
            </a:endParaRPr>
          </a:p>
        </p:txBody>
      </p:sp>
      <p:sp>
        <p:nvSpPr>
          <p:cNvPr id="3" name="Content Placeholder 2"/>
          <p:cNvSpPr>
            <a:spLocks noGrp="1"/>
          </p:cNvSpPr>
          <p:nvPr>
            <p:ph idx="1"/>
          </p:nvPr>
        </p:nvSpPr>
        <p:spPr>
          <a:xfrm>
            <a:off x="457200" y="2290869"/>
            <a:ext cx="8229600" cy="3298371"/>
          </a:xfrm>
        </p:spPr>
        <p:txBody>
          <a:bodyPr/>
          <a:lstStyle/>
          <a:p>
            <a:endParaRPr lang="en-US" dirty="0"/>
          </a:p>
        </p:txBody>
      </p:sp>
      <p:graphicFrame>
        <p:nvGraphicFramePr>
          <p:cNvPr id="1026" name="Object 2"/>
          <p:cNvGraphicFramePr>
            <a:graphicFrameLocks noChangeAspect="1"/>
          </p:cNvGraphicFramePr>
          <p:nvPr/>
        </p:nvGraphicFramePr>
        <p:xfrm>
          <a:off x="427038" y="2209801"/>
          <a:ext cx="8183562" cy="4648199"/>
        </p:xfrm>
        <a:graphic>
          <a:graphicData uri="http://schemas.openxmlformats.org/presentationml/2006/ole">
            <mc:AlternateContent xmlns:mc="http://schemas.openxmlformats.org/markup-compatibility/2006">
              <mc:Choice xmlns:v="urn:schemas-microsoft-com:vml" Requires="v">
                <p:oleObj spid="_x0000_s1036" name="Document" r:id="rId3" imgW="6031977" imgH="3054552" progId="Word.Document.12">
                  <p:embed/>
                </p:oleObj>
              </mc:Choice>
              <mc:Fallback>
                <p:oleObj name="Document" r:id="rId3" imgW="6031977" imgH="3054552" progId="Word.Document.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038" y="2209801"/>
                        <a:ext cx="8183562" cy="4648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886349912"/>
      </p:ext>
    </p:extLst>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b="1" dirty="0" smtClean="0">
                <a:cs typeface="B Titr" pitchFamily="2" charset="-78"/>
              </a:rPr>
              <a:t>عوامل مؤثر در بروز بیماری آلزایمر</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buNone/>
            </a:pPr>
            <a:r>
              <a:rPr lang="fa-IR" sz="2400" b="1" dirty="0" smtClean="0">
                <a:cs typeface="B Nazanin" pitchFamily="2" charset="-78"/>
              </a:rPr>
              <a:t>عوامل مختلفی در بروز بیماری آلزایمر نقش دارند که برخی از آن ها عبارتند از:</a:t>
            </a:r>
          </a:p>
          <a:p>
            <a:pPr algn="r" rtl="1"/>
            <a:r>
              <a:rPr lang="fa-IR" sz="2400" b="1" dirty="0" smtClean="0">
                <a:cs typeface="B Nazanin" pitchFamily="2" charset="-78"/>
              </a:rPr>
              <a:t>افزایش سن</a:t>
            </a:r>
          </a:p>
          <a:p>
            <a:pPr algn="r" rtl="1"/>
            <a:r>
              <a:rPr lang="fa-IR" sz="2400" b="1" dirty="0" smtClean="0">
                <a:cs typeface="B Nazanin" pitchFamily="2" charset="-78"/>
              </a:rPr>
              <a:t>وراثت</a:t>
            </a:r>
          </a:p>
          <a:p>
            <a:pPr algn="r" rtl="1"/>
            <a:r>
              <a:rPr lang="fa-IR" sz="2400" b="1" dirty="0" smtClean="0">
                <a:cs typeface="B Nazanin" pitchFamily="2" charset="-78"/>
              </a:rPr>
              <a:t>جنسیت</a:t>
            </a:r>
          </a:p>
          <a:p>
            <a:pPr algn="r" rtl="1"/>
            <a:r>
              <a:rPr lang="fa-IR" sz="2400" b="1" dirty="0" smtClean="0">
                <a:cs typeface="B Nazanin" pitchFamily="2" charset="-78"/>
              </a:rPr>
              <a:t>شیوه زندگی</a:t>
            </a:r>
          </a:p>
          <a:p>
            <a:pPr algn="r" rtl="1"/>
            <a:r>
              <a:rPr lang="fa-IR" sz="2400" b="1" dirty="0" smtClean="0">
                <a:cs typeface="B Nazanin" pitchFamily="2" charset="-78"/>
              </a:rPr>
              <a:t>سطح تحصیلات</a:t>
            </a:r>
          </a:p>
          <a:p>
            <a:pPr algn="r" rtl="1"/>
            <a:r>
              <a:rPr lang="fa-IR" sz="2400" b="1" dirty="0" smtClean="0">
                <a:cs typeface="B Nazanin" pitchFamily="2" charset="-78"/>
              </a:rPr>
              <a:t>مسمومیت</a:t>
            </a:r>
          </a:p>
          <a:p>
            <a:pPr algn="r" rtl="1"/>
            <a:r>
              <a:rPr lang="fa-IR" sz="2400" b="1" dirty="0" smtClean="0">
                <a:cs typeface="B Nazanin" pitchFamily="2" charset="-78"/>
              </a:rPr>
              <a:t>ضربه مغزی</a:t>
            </a:r>
            <a:endParaRPr lang="en-US" sz="2400" b="1" dirty="0" smtClean="0">
              <a:cs typeface="B Nazanin" pitchFamily="2" charset="-78"/>
            </a:endParaRPr>
          </a:p>
          <a:p>
            <a:pPr algn="r" rtl="1"/>
            <a:r>
              <a:rPr lang="fa-IR" sz="2400" b="1" dirty="0" smtClean="0">
                <a:cs typeface="B Nazanin" pitchFamily="2" charset="-78"/>
              </a:rPr>
              <a:t>سایر عوامل</a:t>
            </a:r>
            <a:endParaRPr lang="en-US" sz="2400" b="1" dirty="0">
              <a:cs typeface="B Nazanin" pitchFamily="2" charset="-78"/>
            </a:endParaRPr>
          </a:p>
        </p:txBody>
      </p:sp>
    </p:spTree>
    <p:extLst>
      <p:ext uri="{BB962C8B-B14F-4D97-AF65-F5344CB8AC3E}">
        <p14:creationId xmlns:p14="http://schemas.microsoft.com/office/powerpoint/2010/main" val="3549193963"/>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Titr" pitchFamily="2" charset="-78"/>
              </a:rPr>
              <a:t>افزایش سن:</a:t>
            </a:r>
            <a:r>
              <a:rPr lang="fa-IR" dirty="0" smtClean="0">
                <a:cs typeface="B Titr" pitchFamily="2" charset="-78"/>
              </a:rPr>
              <a:t> </a:t>
            </a:r>
            <a:endParaRPr lang="en-US" dirty="0">
              <a:cs typeface="B Titr" pitchFamily="2" charset="-78"/>
            </a:endParaRPr>
          </a:p>
        </p:txBody>
      </p:sp>
      <p:sp>
        <p:nvSpPr>
          <p:cNvPr id="3" name="Content Placeholder 2"/>
          <p:cNvSpPr>
            <a:spLocks noGrp="1"/>
          </p:cNvSpPr>
          <p:nvPr>
            <p:ph idx="1"/>
          </p:nvPr>
        </p:nvSpPr>
        <p:spPr>
          <a:xfrm>
            <a:off x="457200" y="1481329"/>
            <a:ext cx="8229600" cy="3963896"/>
          </a:xfrm>
        </p:spPr>
        <p:txBody>
          <a:bodyPr>
            <a:normAutofit/>
          </a:bodyPr>
          <a:lstStyle/>
          <a:p>
            <a:pPr algn="r" rtl="1"/>
            <a:r>
              <a:rPr lang="fa-IR" sz="2400" b="1" dirty="0" smtClean="0">
                <a:cs typeface="B Nazanin" pitchFamily="2" charset="-78"/>
              </a:rPr>
              <a:t>آلزایمر معمولاً در افراد بالای سن </a:t>
            </a:r>
            <a:r>
              <a:rPr lang="en-US" sz="2400" b="1" dirty="0" smtClean="0">
                <a:cs typeface="B Nazanin" pitchFamily="2" charset="-78"/>
              </a:rPr>
              <a:t>65</a:t>
            </a:r>
            <a:r>
              <a:rPr lang="fa-IR" sz="2400" b="1" dirty="0" smtClean="0">
                <a:cs typeface="B Nazanin" pitchFamily="2" charset="-78"/>
              </a:rPr>
              <a:t> سال بروز می</a:t>
            </a:r>
            <a:r>
              <a:rPr lang="en-US" sz="2400" b="1" dirty="0" smtClean="0">
                <a:cs typeface="B Nazanin" pitchFamily="2" charset="-78"/>
              </a:rPr>
              <a:t> </a:t>
            </a:r>
            <a:r>
              <a:rPr lang="fa-IR" sz="2400" b="1" dirty="0" smtClean="0">
                <a:cs typeface="B Nazanin" pitchFamily="2" charset="-78"/>
              </a:rPr>
              <a:t>کند، ولی به ندرت ممکن است در افراد جوانتر هم دیده شود. کم تر از پنج درصد سالمندان </a:t>
            </a:r>
            <a:r>
              <a:rPr lang="en-US" sz="2400" b="1" dirty="0" smtClean="0">
                <a:cs typeface="B Nazanin" pitchFamily="2" charset="-78"/>
              </a:rPr>
              <a:t>65</a:t>
            </a:r>
            <a:r>
              <a:rPr lang="fa-IR" sz="2400" b="1" dirty="0" smtClean="0">
                <a:cs typeface="B Nazanin" pitchFamily="2" charset="-78"/>
              </a:rPr>
              <a:t> تا </a:t>
            </a:r>
            <a:r>
              <a:rPr lang="en-US" sz="2400" b="1" dirty="0" smtClean="0">
                <a:cs typeface="B Nazanin" pitchFamily="2" charset="-78"/>
              </a:rPr>
              <a:t>74</a:t>
            </a:r>
            <a:r>
              <a:rPr lang="fa-IR" sz="2400" b="1" dirty="0" smtClean="0">
                <a:cs typeface="B Nazanin" pitchFamily="2" charset="-78"/>
              </a:rPr>
              <a:t> سال مبتلا به آلزایمر هستند، ولی این درصد در افراد بالای </a:t>
            </a:r>
            <a:r>
              <a:rPr lang="en-US" sz="2400" b="1" dirty="0" smtClean="0">
                <a:cs typeface="B Nazanin" pitchFamily="2" charset="-78"/>
              </a:rPr>
              <a:t>85</a:t>
            </a:r>
            <a:r>
              <a:rPr lang="fa-IR" sz="2400" b="1" dirty="0" smtClean="0">
                <a:cs typeface="B Nazanin" pitchFamily="2" charset="-78"/>
              </a:rPr>
              <a:t> سال، ممکن است تا پنجاه درصد هم برسد .</a:t>
            </a:r>
            <a:endParaRPr lang="en-US" sz="2400" b="1" dirty="0">
              <a:cs typeface="B Nazanin" pitchFamily="2" charset="-78"/>
            </a:endParaRPr>
          </a:p>
        </p:txBody>
      </p:sp>
    </p:spTree>
    <p:extLst>
      <p:ext uri="{BB962C8B-B14F-4D97-AF65-F5344CB8AC3E}">
        <p14:creationId xmlns:p14="http://schemas.microsoft.com/office/powerpoint/2010/main" val="199918363"/>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68761"/>
            <a:ext cx="8229600" cy="4824536"/>
          </a:xfrm>
        </p:spPr>
        <p:txBody>
          <a:bodyPr>
            <a:normAutofit fontScale="92500"/>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روند سالخوردگی از زمان تولد شروع می شود و در تمام موجودات اتفاق می افتد.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تغییرات سالخوردگی اجتناب ناپذیر است و به عوامل مختلفی مثل ژنتیک ،شیوه ی زندگی و شرایط محیطی بستگی دارد.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تمام فعالیت های شناختی مثل حافظه ،توانایی تصمیم گیری،پردازش اطلاعات و یادگیری با افزایش سن دچار افت می شود.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توانای های ذهنی تحت تاثیر افزایش سن قرار میگیرد.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روند سالخوردگی شناختی در افراد مختلف،بسیار متفاوت است.</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ممکن است برخی کم ترین تغییرات شناختی و برخی موارد زیادی تجربه کنند.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5</a:t>
            </a:fld>
            <a:endParaRPr lang="fa-IR">
              <a:solidFill>
                <a:prstClr val="black"/>
              </a:solidFill>
            </a:endParaRPr>
          </a:p>
        </p:txBody>
      </p:sp>
      <p:sp>
        <p:nvSpPr>
          <p:cNvPr id="6" name="Title 5"/>
          <p:cNvSpPr>
            <a:spLocks noGrp="1"/>
          </p:cNvSpPr>
          <p:nvPr>
            <p:ph type="title"/>
          </p:nvPr>
        </p:nvSpPr>
        <p:spPr/>
        <p:txBody>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افت شناختی طبیعی در سالمندی:</a:t>
            </a:r>
            <a:endParaRPr lang="fa-IR" dirty="0"/>
          </a:p>
        </p:txBody>
      </p:sp>
    </p:spTree>
    <p:extLst>
      <p:ext uri="{BB962C8B-B14F-4D97-AF65-F5344CB8AC3E}">
        <p14:creationId xmlns:p14="http://schemas.microsoft.com/office/powerpoint/2010/main" val="3308529436"/>
      </p:ext>
    </p:extLst>
  </p:cSld>
  <p:clrMapOvr>
    <a:masterClrMapping/>
  </p:clrMapOvr>
  <p:transition spd="med">
    <p:wedg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Titr" pitchFamily="2" charset="-78"/>
              </a:rPr>
              <a:t>وراثت:</a:t>
            </a:r>
            <a:endParaRPr lang="en-US" dirty="0">
              <a:cs typeface="B Titr" pitchFamily="2" charset="-78"/>
            </a:endParaRPr>
          </a:p>
        </p:txBody>
      </p:sp>
      <p:sp>
        <p:nvSpPr>
          <p:cNvPr id="3" name="Content Placeholder 2"/>
          <p:cNvSpPr>
            <a:spLocks noGrp="1"/>
          </p:cNvSpPr>
          <p:nvPr>
            <p:ph idx="1"/>
          </p:nvPr>
        </p:nvSpPr>
        <p:spPr>
          <a:xfrm>
            <a:off x="457200" y="1481328"/>
            <a:ext cx="8229600" cy="4179919"/>
          </a:xfrm>
        </p:spPr>
        <p:txBody>
          <a:bodyPr/>
          <a:lstStyle/>
          <a:p>
            <a:pPr algn="r" rtl="1"/>
            <a:r>
              <a:rPr lang="fa-IR" b="1" dirty="0" smtClean="0">
                <a:cs typeface="B Nazanin" pitchFamily="2" charset="-78"/>
              </a:rPr>
              <a:t>در صورتیکه یکی از بستگان درجه یک، مانند والدین، خواهر یا برادر فرد به زوال عقل مبتلا باشند ،احتمال بروز این بیماری می تواند افزایش یابد.</a:t>
            </a:r>
            <a:endParaRPr lang="en-US" b="1" dirty="0" smtClean="0">
              <a:cs typeface="B Nazanin" pitchFamily="2" charset="-78"/>
            </a:endParaRPr>
          </a:p>
          <a:p>
            <a:pPr algn="r" rtl="1"/>
            <a:endParaRPr lang="en-US" b="1" dirty="0" smtClean="0">
              <a:cs typeface="B Nazanin" pitchFamily="2" charset="-78"/>
            </a:endParaRPr>
          </a:p>
          <a:p>
            <a:pPr algn="r" rtl="1">
              <a:buNone/>
            </a:pPr>
            <a:endParaRPr lang="en-US" b="1" dirty="0" smtClean="0">
              <a:cs typeface="B Nazanin" pitchFamily="2" charset="-78"/>
            </a:endParaRPr>
          </a:p>
          <a:p>
            <a:pPr algn="r" rtl="1">
              <a:buNone/>
            </a:pPr>
            <a:endParaRPr lang="en-US" b="1" dirty="0" smtClean="0">
              <a:cs typeface="B Nazanin" pitchFamily="2" charset="-78"/>
            </a:endParaRPr>
          </a:p>
          <a:p>
            <a:pPr>
              <a:buNone/>
            </a:pPr>
            <a:r>
              <a:rPr lang="fa-IR" sz="4100" b="1" dirty="0" smtClean="0">
                <a:solidFill>
                  <a:schemeClr val="tx2"/>
                </a:solidFill>
                <a:effectLst>
                  <a:outerShdw blurRad="31750" dist="25400" dir="5400000" algn="tl" rotWithShape="0">
                    <a:srgbClr val="000000">
                      <a:alpha val="25000"/>
                    </a:srgbClr>
                  </a:outerShdw>
                </a:effectLst>
                <a:latin typeface="+mj-lt"/>
                <a:ea typeface="+mj-ea"/>
                <a:cs typeface="B Titr" pitchFamily="2" charset="-78"/>
              </a:rPr>
              <a:t>جنسیت:</a:t>
            </a:r>
            <a:endParaRPr lang="en-US" sz="4100" b="1" dirty="0" smtClean="0">
              <a:solidFill>
                <a:schemeClr val="tx2"/>
              </a:solidFill>
              <a:effectLst>
                <a:outerShdw blurRad="31750" dist="25400" dir="5400000" algn="tl" rotWithShape="0">
                  <a:srgbClr val="000000">
                    <a:alpha val="25000"/>
                  </a:srgbClr>
                </a:outerShdw>
              </a:effectLst>
              <a:latin typeface="+mj-lt"/>
              <a:ea typeface="+mj-ea"/>
              <a:cs typeface="B Titr" pitchFamily="2" charset="-78"/>
            </a:endParaRPr>
          </a:p>
          <a:p>
            <a:pPr>
              <a:buNone/>
            </a:pPr>
            <a:r>
              <a:rPr lang="fa-IR" b="1" dirty="0" smtClean="0">
                <a:cs typeface="B Nazanin" pitchFamily="2" charset="-78"/>
              </a:rPr>
              <a:t>زنان تقریباً بیشتر از مردان به این بیماری مبتلا می</a:t>
            </a:r>
            <a:r>
              <a:rPr lang="en-US" b="1" dirty="0" smtClean="0">
                <a:cs typeface="B Nazanin" pitchFamily="2" charset="-78"/>
              </a:rPr>
              <a:t> </a:t>
            </a:r>
            <a:r>
              <a:rPr lang="fa-IR" b="1" dirty="0" smtClean="0">
                <a:cs typeface="B Nazanin" pitchFamily="2" charset="-78"/>
              </a:rPr>
              <a:t>شوند.</a:t>
            </a:r>
            <a:endParaRPr lang="en-US" b="1" dirty="0" smtClean="0">
              <a:cs typeface="B Nazanin" pitchFamily="2" charset="-78"/>
            </a:endParaRPr>
          </a:p>
          <a:p>
            <a:endParaRPr lang="en-US" sz="4100" b="1" dirty="0">
              <a:solidFill>
                <a:schemeClr val="tx2"/>
              </a:solidFill>
              <a:effectLst>
                <a:outerShdw blurRad="31750" dist="25400" dir="5400000" algn="tl" rotWithShape="0">
                  <a:srgbClr val="000000">
                    <a:alpha val="25000"/>
                  </a:srgbClr>
                </a:outerShdw>
              </a:effectLst>
              <a:latin typeface="+mj-lt"/>
              <a:ea typeface="+mj-ea"/>
              <a:cs typeface="B Titr" pitchFamily="2" charset="-78"/>
            </a:endParaRPr>
          </a:p>
        </p:txBody>
      </p:sp>
    </p:spTree>
    <p:extLst>
      <p:ext uri="{BB962C8B-B14F-4D97-AF65-F5344CB8AC3E}">
        <p14:creationId xmlns:p14="http://schemas.microsoft.com/office/powerpoint/2010/main" val="2958014277"/>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Titr" pitchFamily="2" charset="-78"/>
              </a:rPr>
              <a:t>شیوه زندگی</a:t>
            </a:r>
            <a:endParaRPr lang="en-US" dirty="0">
              <a:cs typeface="B Titr" pitchFamily="2" charset="-78"/>
            </a:endParaRPr>
          </a:p>
        </p:txBody>
      </p:sp>
      <p:sp>
        <p:nvSpPr>
          <p:cNvPr id="3" name="Content Placeholder 2"/>
          <p:cNvSpPr>
            <a:spLocks noGrp="1"/>
          </p:cNvSpPr>
          <p:nvPr>
            <p:ph idx="1"/>
          </p:nvPr>
        </p:nvSpPr>
        <p:spPr>
          <a:xfrm>
            <a:off x="457200" y="1481329"/>
            <a:ext cx="8229600" cy="4179920"/>
          </a:xfrm>
        </p:spPr>
        <p:txBody>
          <a:bodyPr>
            <a:normAutofit/>
          </a:bodyPr>
          <a:lstStyle/>
          <a:p>
            <a:pPr algn="r" rtl="1"/>
            <a:r>
              <a:rPr lang="fa-IR" sz="2400" b="1" dirty="0" smtClean="0">
                <a:cs typeface="B Nazanin" pitchFamily="2" charset="-78"/>
              </a:rPr>
              <a:t>در افرادی که شیوه زندگی ناسالم ،به ویژه فعالیت بدنی ناکافی و تغذیه نامناسب دارند و به بیماریهای قلبی -عروقی، فشارخون بالا، کلسترول بالا، دیابت و سکته مغزی مبتلا می</a:t>
            </a:r>
            <a:r>
              <a:rPr lang="en-US" sz="2400" b="1" dirty="0" smtClean="0">
                <a:cs typeface="B Nazanin" pitchFamily="2" charset="-78"/>
              </a:rPr>
              <a:t> </a:t>
            </a:r>
            <a:r>
              <a:rPr lang="fa-IR" sz="2400" b="1" dirty="0" smtClean="0">
                <a:cs typeface="B Nazanin" pitchFamily="2" charset="-78"/>
              </a:rPr>
              <a:t>شوند، احتمال ابتلا به آلزایمر بالاتر است. به نظر</a:t>
            </a:r>
            <a:r>
              <a:rPr lang="en-US" sz="2400" b="1" dirty="0" smtClean="0">
                <a:cs typeface="B Nazanin" pitchFamily="2" charset="-78"/>
              </a:rPr>
              <a:t> </a:t>
            </a:r>
            <a:r>
              <a:rPr lang="fa-IR" sz="2400" b="1" dirty="0" smtClean="0">
                <a:cs typeface="B Nazanin" pitchFamily="2" charset="-78"/>
              </a:rPr>
              <a:t>میرسد حفظ فعالیت ذهنی در طول زندگی به ویژه سالهای پایانی، خطرآلزایمر را کاهش میدهد.</a:t>
            </a:r>
            <a:endParaRPr lang="en-US" sz="2400" b="1" dirty="0">
              <a:cs typeface="B Nazanin" pitchFamily="2" charset="-78"/>
            </a:endParaRPr>
          </a:p>
        </p:txBody>
      </p:sp>
    </p:spTree>
    <p:extLst>
      <p:ext uri="{BB962C8B-B14F-4D97-AF65-F5344CB8AC3E}">
        <p14:creationId xmlns:p14="http://schemas.microsoft.com/office/powerpoint/2010/main" val="1261868554"/>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r>
              <a:rPr lang="fa-IR" b="1" dirty="0" smtClean="0">
                <a:cs typeface="B Titr" pitchFamily="2" charset="-78"/>
              </a:rPr>
              <a:t>عوامل دیگری را نیز در بروز آلزایمر مؤثر دانسته</a:t>
            </a:r>
            <a:r>
              <a:rPr lang="en-US" b="1" dirty="0" smtClean="0">
                <a:cs typeface="B Titr" pitchFamily="2" charset="-78"/>
              </a:rPr>
              <a:t> </a:t>
            </a:r>
            <a:r>
              <a:rPr lang="fa-IR" b="1" dirty="0" smtClean="0">
                <a:cs typeface="B Titr" pitchFamily="2" charset="-78"/>
              </a:rPr>
              <a:t>اند که عبارتند از: </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سطح تحصیلات: بین تحصیلات پایین و خطر ابتلا به آلزایمر، ارتباط دیده شده است .</a:t>
            </a:r>
            <a:endParaRPr lang="en-US" sz="2400" b="1" dirty="0" smtClean="0">
              <a:cs typeface="B Nazanin" pitchFamily="2" charset="-78"/>
            </a:endParaRPr>
          </a:p>
          <a:p>
            <a:pPr algn="r" rtl="1"/>
            <a:r>
              <a:rPr lang="fa-IR" sz="2400" b="1" dirty="0" smtClean="0">
                <a:cs typeface="B Nazanin" pitchFamily="2" charset="-78"/>
              </a:rPr>
              <a:t>مسمومیت: قرارگیری بیش از حد در معرض برخی فلزات یا مواد شیمیایی با آلزایمر مرتبط است.</a:t>
            </a:r>
            <a:endParaRPr lang="en-US" sz="2400" b="1" dirty="0" smtClean="0">
              <a:cs typeface="B Nazanin" pitchFamily="2" charset="-78"/>
            </a:endParaRPr>
          </a:p>
          <a:p>
            <a:pPr algn="r" rtl="1"/>
            <a:r>
              <a:rPr lang="fa-IR" sz="2400" b="1" dirty="0" smtClean="0">
                <a:cs typeface="B Nazanin" pitchFamily="2" charset="-78"/>
              </a:rPr>
              <a:t>ضربه مغزی: ضرب ههای جدی به سر </a:t>
            </a:r>
            <a:r>
              <a:rPr lang="en-US" sz="2400" b="1" dirty="0" smtClean="0">
                <a:cs typeface="B Nazanin" pitchFamily="2" charset="-78"/>
              </a:rPr>
              <a:t>)</a:t>
            </a:r>
            <a:r>
              <a:rPr lang="fa-IR" sz="2400" b="1" dirty="0" smtClean="0">
                <a:cs typeface="B Nazanin" pitchFamily="2" charset="-78"/>
              </a:rPr>
              <a:t>به ویژه ضربه</a:t>
            </a:r>
            <a:r>
              <a:rPr lang="en-US" sz="2400" b="1" dirty="0" smtClean="0">
                <a:cs typeface="B Nazanin" pitchFamily="2" charset="-78"/>
              </a:rPr>
              <a:t> </a:t>
            </a:r>
            <a:r>
              <a:rPr lang="fa-IR" sz="2400" b="1" dirty="0" smtClean="0">
                <a:cs typeface="B Nazanin" pitchFamily="2" charset="-78"/>
              </a:rPr>
              <a:t>هایی که همراه با کاهش سطح هوشیاری طولانی</a:t>
            </a:r>
            <a:r>
              <a:rPr lang="en-US" sz="2400" b="1" dirty="0" smtClean="0">
                <a:cs typeface="B Nazanin" pitchFamily="2" charset="-78"/>
              </a:rPr>
              <a:t> </a:t>
            </a:r>
            <a:r>
              <a:rPr lang="fa-IR" sz="2400" b="1" dirty="0" smtClean="0">
                <a:cs typeface="B Nazanin" pitchFamily="2" charset="-78"/>
              </a:rPr>
              <a:t>مدت باشد</a:t>
            </a:r>
            <a:r>
              <a:rPr lang="en-US" sz="2400" b="1" dirty="0" smtClean="0">
                <a:cs typeface="B Nazanin" pitchFamily="2" charset="-78"/>
              </a:rPr>
              <a:t>(</a:t>
            </a:r>
            <a:endParaRPr lang="fa-IR" sz="2400" b="1" dirty="0" smtClean="0">
              <a:cs typeface="B Nazanin" pitchFamily="2" charset="-78"/>
            </a:endParaRPr>
          </a:p>
          <a:p>
            <a:pPr algn="r" rtl="1">
              <a:buNone/>
            </a:pPr>
            <a:r>
              <a:rPr lang="fa-IR" sz="2400" b="1" dirty="0" smtClean="0">
                <a:cs typeface="B Nazanin" pitchFamily="2" charset="-78"/>
              </a:rPr>
              <a:t>•سابقه افسردگی شدید و طولانی مدت</a:t>
            </a:r>
          </a:p>
          <a:p>
            <a:pPr algn="r" rtl="1">
              <a:buNone/>
            </a:pPr>
            <a:r>
              <a:rPr lang="fa-IR" sz="2400" b="1" dirty="0" smtClean="0">
                <a:cs typeface="B Nazanin" pitchFamily="2" charset="-78"/>
              </a:rPr>
              <a:t>•اختلالات خواب و کم خوابی شدید در طولانی مدت</a:t>
            </a:r>
          </a:p>
          <a:p>
            <a:pPr algn="r" rtl="1">
              <a:buNone/>
            </a:pPr>
            <a:r>
              <a:rPr lang="fa-IR" sz="2400" b="1" dirty="0" smtClean="0">
                <a:cs typeface="B Nazanin" pitchFamily="2" charset="-78"/>
              </a:rPr>
              <a:t>•مصرف طولانی مدت داروی خوا ب آور و وابستگی به این داروها</a:t>
            </a:r>
          </a:p>
          <a:p>
            <a:pPr algn="r" rtl="1">
              <a:buNone/>
            </a:pPr>
            <a:r>
              <a:rPr lang="fa-IR" sz="2400" b="1" dirty="0" smtClean="0">
                <a:cs typeface="B Nazanin" pitchFamily="2" charset="-78"/>
              </a:rPr>
              <a:t>•چاقی و اضافه وزن</a:t>
            </a:r>
          </a:p>
          <a:p>
            <a:pPr algn="r" rtl="1">
              <a:buNone/>
            </a:pPr>
            <a:r>
              <a:rPr lang="fa-IR" sz="2400" b="1" dirty="0" smtClean="0">
                <a:cs typeface="B Nazanin" pitchFamily="2" charset="-78"/>
              </a:rPr>
              <a:t>• کم کاری تیروئید و کمبود ویتامین </a:t>
            </a:r>
            <a:r>
              <a:rPr lang="en-US" sz="2400" b="1" dirty="0" smtClean="0">
                <a:cs typeface="B Nazanin" pitchFamily="2" charset="-78"/>
              </a:rPr>
              <a:t>B12</a:t>
            </a:r>
          </a:p>
        </p:txBody>
      </p:sp>
    </p:spTree>
    <p:extLst>
      <p:ext uri="{BB962C8B-B14F-4D97-AF65-F5344CB8AC3E}">
        <p14:creationId xmlns:p14="http://schemas.microsoft.com/office/powerpoint/2010/main" val="1318433062"/>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9"/>
            <a:ext cx="8229600" cy="4323936"/>
          </a:xfrm>
        </p:spPr>
        <p:txBody>
          <a:bodyPr>
            <a:normAutofit/>
          </a:bodyPr>
          <a:lstStyle/>
          <a:p>
            <a:pPr algn="r" rtl="1"/>
            <a:r>
              <a:rPr lang="fa-IR" sz="2400" b="1" dirty="0" smtClean="0">
                <a:cs typeface="B Nazanin" pitchFamily="2" charset="-78"/>
              </a:rPr>
              <a:t>معمولاًروند آسیب مغز در آلزایمر از حافظه کوتا ه</a:t>
            </a:r>
            <a:r>
              <a:rPr lang="en-US" sz="2400" b="1" dirty="0" smtClean="0">
                <a:cs typeface="B Nazanin" pitchFamily="2" charset="-78"/>
              </a:rPr>
              <a:t> </a:t>
            </a:r>
            <a:r>
              <a:rPr lang="fa-IR" sz="2400" b="1" dirty="0" smtClean="0">
                <a:cs typeface="B Nazanin" pitchFamily="2" charset="-78"/>
              </a:rPr>
              <a:t>مدت شروع می</a:t>
            </a:r>
            <a:r>
              <a:rPr lang="en-US" sz="2400" b="1" dirty="0" smtClean="0">
                <a:cs typeface="B Nazanin" pitchFamily="2" charset="-78"/>
              </a:rPr>
              <a:t> </a:t>
            </a:r>
            <a:r>
              <a:rPr lang="fa-IR" sz="2400" b="1" dirty="0" smtClean="0">
                <a:cs typeface="B Nazanin" pitchFamily="2" charset="-78"/>
              </a:rPr>
              <a:t>شود و سپس با درگیری قسمتهای مختلفی از مغز،</a:t>
            </a:r>
            <a:r>
              <a:rPr lang="en-US" sz="2400" b="1" dirty="0" smtClean="0">
                <a:cs typeface="B Nazanin" pitchFamily="2" charset="-78"/>
              </a:rPr>
              <a:t> </a:t>
            </a:r>
            <a:r>
              <a:rPr lang="fa-IR" sz="2400" b="1" dirty="0" smtClean="0">
                <a:cs typeface="B Nazanin" pitchFamily="2" charset="-78"/>
              </a:rPr>
              <a:t>علائم گسترده و متفاوتی ایجاد می شود. پزشکان برای تشخیص آلزایمر، سایر علل کاهش حافظه را رد می کنند و با انجام معاینه  و تستهای بالینی، آزمایش و تصویربرداریهای خاص، می توانند این بیماری را تشخیص دهند.</a:t>
            </a:r>
            <a:endParaRPr lang="en-US" sz="2400" b="1" dirty="0">
              <a:cs typeface="B Nazanin" pitchFamily="2" charset="-78"/>
            </a:endParaRPr>
          </a:p>
        </p:txBody>
      </p:sp>
    </p:spTree>
    <p:extLst>
      <p:ext uri="{BB962C8B-B14F-4D97-AF65-F5344CB8AC3E}">
        <p14:creationId xmlns:p14="http://schemas.microsoft.com/office/powerpoint/2010/main" val="1082679289"/>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1143000"/>
          </a:xfrm>
        </p:spPr>
        <p:txBody>
          <a:bodyPr>
            <a:noAutofit/>
          </a:bodyPr>
          <a:lstStyle/>
          <a:p>
            <a:pPr algn="r"/>
            <a:r>
              <a:rPr lang="fa-IR" b="1" dirty="0" smtClean="0">
                <a:cs typeface="B Titr" pitchFamily="2" charset="-78"/>
              </a:rPr>
              <a:t>ده علامت هشدار دهنده دمانس و آلزایمر</a:t>
            </a:r>
            <a:r>
              <a:rPr lang="en-US" dirty="0" smtClean="0">
                <a:cs typeface="B Titr" pitchFamily="2" charset="-78"/>
              </a:rPr>
              <a:t/>
            </a:r>
            <a:br>
              <a:rPr lang="en-US" dirty="0" smtClean="0">
                <a:cs typeface="B Titr" pitchFamily="2" charset="-78"/>
              </a:rPr>
            </a:b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اختلال حافظه</a:t>
            </a:r>
          </a:p>
          <a:p>
            <a:pPr algn="r" rtl="1"/>
            <a:r>
              <a:rPr lang="fa-IR" sz="2400" b="1" dirty="0" smtClean="0">
                <a:latin typeface="Times New Roman"/>
                <a:ea typeface="Times New Roman"/>
                <a:cs typeface="B Nazanin" pitchFamily="2" charset="-78"/>
              </a:rPr>
              <a:t> دشواری در انجام کارهای عادی</a:t>
            </a:r>
          </a:p>
          <a:p>
            <a:pPr algn="r" rtl="1"/>
            <a:r>
              <a:rPr lang="en-US" sz="2400" b="1" dirty="0" smtClean="0">
                <a:latin typeface="Times New Roman"/>
                <a:ea typeface="Times New Roman"/>
                <a:cs typeface="B Nazanin" pitchFamily="2" charset="-78"/>
              </a:rPr>
              <a:t> </a:t>
            </a:r>
            <a:r>
              <a:rPr lang="fa-IR" sz="2400" b="1" dirty="0" smtClean="0">
                <a:latin typeface="Times New Roman"/>
                <a:ea typeface="Times New Roman"/>
                <a:cs typeface="B Nazanin" pitchFamily="2" charset="-78"/>
              </a:rPr>
              <a:t>ضعف بیان</a:t>
            </a:r>
          </a:p>
          <a:p>
            <a:pPr algn="r" rtl="1"/>
            <a:r>
              <a:rPr lang="en-US" sz="2400" b="1" dirty="0" smtClean="0">
                <a:latin typeface="Times New Roman"/>
                <a:ea typeface="Times New Roman"/>
                <a:cs typeface="B Nazanin" pitchFamily="2" charset="-78"/>
              </a:rPr>
              <a:t> </a:t>
            </a:r>
            <a:r>
              <a:rPr lang="fa-IR" sz="2400" b="1" dirty="0" smtClean="0">
                <a:latin typeface="Times New Roman"/>
                <a:ea typeface="Times New Roman"/>
                <a:cs typeface="B Nazanin" pitchFamily="2" charset="-78"/>
              </a:rPr>
              <a:t>گم کردن زمان و مکان</a:t>
            </a:r>
          </a:p>
          <a:p>
            <a:pPr algn="r" rtl="1"/>
            <a:r>
              <a:rPr lang="fa-IR" sz="2400" b="1" dirty="0" smtClean="0">
                <a:cs typeface="B Nazanin" pitchFamily="2" charset="-78"/>
              </a:rPr>
              <a:t>ضعف یا کاهش قضاوت</a:t>
            </a:r>
          </a:p>
          <a:p>
            <a:pPr algn="r" rtl="1"/>
            <a:r>
              <a:rPr lang="en-US" sz="2400" b="1" dirty="0" smtClean="0">
                <a:latin typeface="Times New Roman"/>
                <a:ea typeface="Times New Roman"/>
                <a:cs typeface="B Nazanin" pitchFamily="2" charset="-78"/>
              </a:rPr>
              <a:t> </a:t>
            </a:r>
            <a:r>
              <a:rPr lang="fa-IR" sz="2400" b="1" dirty="0" smtClean="0">
                <a:latin typeface="Times New Roman"/>
                <a:ea typeface="Times New Roman"/>
                <a:cs typeface="B Nazanin" pitchFamily="2" charset="-78"/>
              </a:rPr>
              <a:t>مشکلات در تفکر ذهنی</a:t>
            </a:r>
          </a:p>
          <a:p>
            <a:pPr algn="r" rtl="1"/>
            <a:r>
              <a:rPr lang="fa-IR" sz="2400" b="1" dirty="0" smtClean="0">
                <a:latin typeface="Times New Roman"/>
                <a:ea typeface="Times New Roman"/>
                <a:cs typeface="B Nazanin" pitchFamily="2" charset="-78"/>
              </a:rPr>
              <a:t>جابه جا گذاشتن اجسام</a:t>
            </a:r>
          </a:p>
          <a:p>
            <a:pPr algn="r" rtl="1"/>
            <a:r>
              <a:rPr lang="en-US" sz="2400" b="1" dirty="0" smtClean="0">
                <a:latin typeface="Times New Roman"/>
                <a:ea typeface="Times New Roman"/>
                <a:cs typeface="B Nazanin" pitchFamily="2" charset="-78"/>
              </a:rPr>
              <a:t> </a:t>
            </a:r>
            <a:r>
              <a:rPr lang="fa-IR" sz="2400" b="1" dirty="0" smtClean="0">
                <a:latin typeface="Times New Roman"/>
                <a:ea typeface="Times New Roman"/>
                <a:cs typeface="B Nazanin" pitchFamily="2" charset="-78"/>
              </a:rPr>
              <a:t>تغییر در حالات و رفتار</a:t>
            </a:r>
          </a:p>
          <a:p>
            <a:pPr algn="r" rtl="1"/>
            <a:r>
              <a:rPr lang="fa-IR" sz="2400" b="1" dirty="0" smtClean="0">
                <a:latin typeface="Times New Roman"/>
                <a:ea typeface="Times New Roman"/>
                <a:cs typeface="B Nazanin" pitchFamily="2" charset="-78"/>
              </a:rPr>
              <a:t> تغییر شخصیت</a:t>
            </a:r>
          </a:p>
          <a:p>
            <a:pPr algn="r" rtl="1"/>
            <a:r>
              <a:rPr lang="fa-IR" sz="2400" b="1" dirty="0" smtClean="0">
                <a:latin typeface="Times New Roman"/>
                <a:ea typeface="Times New Roman"/>
                <a:cs typeface="B Nazanin" pitchFamily="2" charset="-78"/>
              </a:rPr>
              <a:t>از دست دادن انگیزه</a:t>
            </a:r>
            <a:endParaRPr lang="en-US" sz="2400" dirty="0">
              <a:cs typeface="B Nazanin" pitchFamily="2" charset="-78"/>
            </a:endParaRPr>
          </a:p>
        </p:txBody>
      </p:sp>
    </p:spTree>
    <p:extLst>
      <p:ext uri="{BB962C8B-B14F-4D97-AF65-F5344CB8AC3E}">
        <p14:creationId xmlns:p14="http://schemas.microsoft.com/office/powerpoint/2010/main" val="170688265"/>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Titr" pitchFamily="2" charset="-78"/>
              </a:rPr>
              <a:t>اختلال حافظه</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 اختلال حافظه در حدی که انجام فعالیتهای روزانه را با اشکال مواجه کند. افراد معمولی ممکن است یک قرار ملاقات، اسم همکار یا شماره تلفن دوستی را فراموش کنند و سپس آن را به خاطر آورند ،اما فرد مبتلا به بیماری آلزایمر، اغلب مسائل، به ویژه  آنهایی را که اخیراً اتفاق افتاده، فراموش می کند و هرگز به خاطر نمی آورد.</a:t>
            </a:r>
            <a:endParaRPr lang="en-US" sz="2400" b="1" dirty="0">
              <a:cs typeface="B Nazanin" pitchFamily="2" charset="-78"/>
            </a:endParaRPr>
          </a:p>
        </p:txBody>
      </p:sp>
    </p:spTree>
    <p:extLst>
      <p:ext uri="{BB962C8B-B14F-4D97-AF65-F5344CB8AC3E}">
        <p14:creationId xmlns:p14="http://schemas.microsoft.com/office/powerpoint/2010/main" val="2871902223"/>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b="1" dirty="0" smtClean="0">
                <a:cs typeface="B Titr" pitchFamily="2" charset="-78"/>
              </a:rPr>
              <a:t>دشواری در انجام کارهای عادی</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فرد پرمشغله ممکن است گاهی حواسش پرت شود، مثلاً هویجی را که برای استفاده در کنار غذای اصلی پخته است، بر روی اجاق گاز جا بگذارد و تا پایان صرف غذا هم به خاطر نیاورد، ولی فرد مبتلا به بیماری آلزایمر، به تدریج توانایی پخت غذا به شیوه سابق را از دست می دهد و گاهی نیز فراموش می کند که غذا خورده است.</a:t>
            </a:r>
            <a:endParaRPr lang="en-US" sz="2400" b="1" dirty="0" smtClean="0">
              <a:cs typeface="B Nazanin" pitchFamily="2" charset="-78"/>
            </a:endParaRPr>
          </a:p>
          <a:p>
            <a:pPr algn="r" rtl="1"/>
            <a:endParaRPr lang="en-US" sz="2400" b="1" dirty="0">
              <a:cs typeface="B Nazanin" pitchFamily="2" charset="-78"/>
            </a:endParaRPr>
          </a:p>
        </p:txBody>
      </p:sp>
    </p:spTree>
    <p:extLst>
      <p:ext uri="{BB962C8B-B14F-4D97-AF65-F5344CB8AC3E}">
        <p14:creationId xmlns:p14="http://schemas.microsoft.com/office/powerpoint/2010/main" val="1659358867"/>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Titr" pitchFamily="2" charset="-78"/>
              </a:rPr>
              <a:t>ضعف بیان</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 برای همه افراد پیش می آید که در پیدا کردن لغات مناسب دچار مشکل شوند، ولی فرد مبتلا به بیماری آلزایمر، گاهی کلمات ساده را فراموش کرده و لغات نامناسب را جایگزین می کند؛ در نتیجه جملات او نامفهوم می شوند. اشتباهات دستوری و مفهومی و عدم توانایی دنبال کردن یک موضوع از دیگر نشانه هاست.</a:t>
            </a:r>
            <a:endParaRPr lang="en-US" sz="2400" b="1" dirty="0">
              <a:cs typeface="B Nazanin" pitchFamily="2" charset="-78"/>
            </a:endParaRPr>
          </a:p>
        </p:txBody>
      </p:sp>
    </p:spTree>
    <p:extLst>
      <p:ext uri="{BB962C8B-B14F-4D97-AF65-F5344CB8AC3E}">
        <p14:creationId xmlns:p14="http://schemas.microsoft.com/office/powerpoint/2010/main" val="1584134263"/>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cs typeface="B Titr" pitchFamily="2" charset="-78"/>
              </a:rPr>
              <a:t>گم کردن زمان و مکان</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 به طور طبیعی، گاهی ممکن است افراد روزهای هفته، تاریخ روز یا مقصدشان را فراموش کنند ولی دوباره با تمرکز کردن ، آنها را به یاد بیاورند. فرد مبتلا به آلزایمر ممکن است در خیابان راه خود را گم کند و نداند که چگونه به  آنجا رفته و یا نتواند از آن جا راه خانه خود را پیدا کند.</a:t>
            </a:r>
            <a:endParaRPr lang="en-US" sz="2400" b="1" dirty="0" smtClean="0">
              <a:cs typeface="B Nazanin" pitchFamily="2" charset="-78"/>
            </a:endParaRPr>
          </a:p>
          <a:p>
            <a:pPr algn="r" rtl="1"/>
            <a:endParaRPr lang="en-US" sz="2400" b="1" dirty="0">
              <a:cs typeface="B Nazanin" pitchFamily="2" charset="-78"/>
            </a:endParaRPr>
          </a:p>
        </p:txBody>
      </p:sp>
    </p:spTree>
    <p:extLst>
      <p:ext uri="{BB962C8B-B14F-4D97-AF65-F5344CB8AC3E}">
        <p14:creationId xmlns:p14="http://schemas.microsoft.com/office/powerpoint/2010/main" val="3016012487"/>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cs typeface="B Titr" pitchFamily="2" charset="-78"/>
              </a:rPr>
              <a:t>ضعف یا کاهش قضاوت</a:t>
            </a:r>
            <a:endParaRPr lang="en-US" dirty="0">
              <a:cs typeface="B Titr" pitchFamily="2" charset="-78"/>
            </a:endParaRPr>
          </a:p>
        </p:txBody>
      </p:sp>
      <p:sp>
        <p:nvSpPr>
          <p:cNvPr id="3" name="Content Placeholder 2"/>
          <p:cNvSpPr>
            <a:spLocks noGrp="1"/>
          </p:cNvSpPr>
          <p:nvPr>
            <p:ph idx="1"/>
          </p:nvPr>
        </p:nvSpPr>
        <p:spPr/>
        <p:txBody>
          <a:bodyPr>
            <a:normAutofit lnSpcReduction="10000"/>
          </a:bodyPr>
          <a:lstStyle/>
          <a:p>
            <a:pPr algn="r" rtl="1"/>
            <a:r>
              <a:rPr lang="fa-IR" sz="2800" b="1" dirty="0" smtClean="0">
                <a:cs typeface="B Nazanin" pitchFamily="2" charset="-78"/>
              </a:rPr>
              <a:t>فرد مبتلا به بیماری آلزایمر نه مشکلاتش را درک می کند و نه مراجعه به پزشک را ضروری می داند. اختلال در تصمیم گیری های ساده مانند پوشیدن لباس مناسب فصل نیز از دیگر علائم هشدار دهنده این بیماری است.</a:t>
            </a:r>
            <a:endParaRPr lang="en-US" sz="2800" b="1" dirty="0" smtClean="0">
              <a:cs typeface="B Nazanin" pitchFamily="2" charset="-78"/>
            </a:endParaRPr>
          </a:p>
          <a:p>
            <a:pPr algn="r" rtl="1"/>
            <a:endParaRPr lang="en-US" sz="2400" b="1" dirty="0" smtClean="0">
              <a:cs typeface="B Nazanin" pitchFamily="2" charset="-78"/>
            </a:endParaRPr>
          </a:p>
          <a:p>
            <a:pPr algn="r" rtl="1"/>
            <a:endParaRPr lang="en-US" sz="2400" b="1" dirty="0" smtClean="0">
              <a:cs typeface="B Nazanin" pitchFamily="2" charset="-78"/>
            </a:endParaRPr>
          </a:p>
          <a:p>
            <a:pPr>
              <a:buNone/>
            </a:pPr>
            <a:r>
              <a:rPr lang="fa-IR" sz="4100" b="1" dirty="0" smtClean="0">
                <a:solidFill>
                  <a:schemeClr val="tx2"/>
                </a:solidFill>
                <a:effectLst>
                  <a:outerShdw blurRad="31750" dist="25400" dir="5400000" algn="tl" rotWithShape="0">
                    <a:srgbClr val="000000">
                      <a:alpha val="25000"/>
                    </a:srgbClr>
                  </a:outerShdw>
                </a:effectLst>
                <a:latin typeface="+mj-lt"/>
                <a:ea typeface="+mj-ea"/>
                <a:cs typeface="B Titr" pitchFamily="2" charset="-78"/>
              </a:rPr>
              <a:t>مشکلات در تفکر ذهنی</a:t>
            </a:r>
            <a:endParaRPr lang="en-US" sz="4100" b="1" dirty="0" smtClean="0">
              <a:solidFill>
                <a:schemeClr val="tx2"/>
              </a:solidFill>
              <a:effectLst>
                <a:outerShdw blurRad="31750" dist="25400" dir="5400000" algn="tl" rotWithShape="0">
                  <a:srgbClr val="000000">
                    <a:alpha val="25000"/>
                  </a:srgbClr>
                </a:outerShdw>
              </a:effectLst>
              <a:latin typeface="+mj-lt"/>
              <a:ea typeface="+mj-ea"/>
              <a:cs typeface="B Titr" pitchFamily="2" charset="-78"/>
            </a:endParaRPr>
          </a:p>
          <a:p>
            <a:pPr>
              <a:buNone/>
            </a:pPr>
            <a:r>
              <a:rPr lang="fa-IR" sz="2800" b="1" dirty="0" smtClean="0">
                <a:cs typeface="B Nazanin" pitchFamily="2" charset="-78"/>
              </a:rPr>
              <a:t>گاه و  بیگاه ممکن است افراد در رسیدگی به حسابهای مالی دچار مشکل شوند، اما فرد مبتلا به بیماری آلزایمر به تدریج ارقام را فراموش می کند و نمی داند با آن ها چه کار کند.</a:t>
            </a:r>
            <a:endParaRPr lang="en-US" sz="2800" b="1" dirty="0" smtClean="0">
              <a:cs typeface="B Nazanin" pitchFamily="2" charset="-78"/>
            </a:endParaRPr>
          </a:p>
          <a:p>
            <a:endParaRPr lang="en-US" sz="4100" b="1" dirty="0">
              <a:solidFill>
                <a:schemeClr val="tx2"/>
              </a:solidFill>
              <a:effectLst>
                <a:outerShdw blurRad="31750" dist="25400" dir="5400000" algn="tl" rotWithShape="0">
                  <a:srgbClr val="000000">
                    <a:alpha val="25000"/>
                  </a:srgbClr>
                </a:outerShdw>
              </a:effectLst>
              <a:latin typeface="+mj-lt"/>
              <a:ea typeface="+mj-ea"/>
              <a:cs typeface="B Titr" pitchFamily="2" charset="-78"/>
            </a:endParaRPr>
          </a:p>
        </p:txBody>
      </p:sp>
    </p:spTree>
    <p:extLst>
      <p:ext uri="{BB962C8B-B14F-4D97-AF65-F5344CB8AC3E}">
        <p14:creationId xmlns:p14="http://schemas.microsoft.com/office/powerpoint/2010/main" val="67333374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a:bodyPr>
          <a:lstStyle/>
          <a:p>
            <a:pPr algn="just">
              <a:lnSpc>
                <a:spcPct val="150000"/>
              </a:lnSpc>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a:t>
            </a:fld>
            <a:endParaRPr lang="fa-IR">
              <a:solidFill>
                <a:prstClr val="black"/>
              </a:solidFill>
            </a:endParaRPr>
          </a:p>
        </p:txBody>
      </p:sp>
      <p:sp>
        <p:nvSpPr>
          <p:cNvPr id="6" name="Title 5"/>
          <p:cNvSpPr>
            <a:spLocks noGrp="1"/>
          </p:cNvSpPr>
          <p:nvPr>
            <p:ph type="title"/>
          </p:nvPr>
        </p:nvSpPr>
        <p:spPr>
          <a:xfrm>
            <a:off x="457200" y="274638"/>
            <a:ext cx="8363272"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تفاوت های افت شناختی طبیعی و بیماری آلزایمر:</a:t>
            </a:r>
            <a:endParaRPr lang="fa-IR" dirty="0"/>
          </a:p>
        </p:txBody>
      </p:sp>
      <p:graphicFrame>
        <p:nvGraphicFramePr>
          <p:cNvPr id="7" name="Table 6"/>
          <p:cNvGraphicFramePr>
            <a:graphicFrameLocks noGrp="1"/>
          </p:cNvGraphicFramePr>
          <p:nvPr>
            <p:extLst>
              <p:ext uri="{D42A27DB-BD31-4B8C-83A1-F6EECF244321}">
                <p14:modId xmlns:p14="http://schemas.microsoft.com/office/powerpoint/2010/main" val="1870180481"/>
              </p:ext>
            </p:extLst>
          </p:nvPr>
        </p:nvGraphicFramePr>
        <p:xfrm>
          <a:off x="457200" y="1481327"/>
          <a:ext cx="8229600" cy="4395945"/>
        </p:xfrm>
        <a:graphic>
          <a:graphicData uri="http://schemas.openxmlformats.org/drawingml/2006/table">
            <a:tbl>
              <a:tblPr firstRow="1" bandRow="1">
                <a:tableStyleId>{5C22544A-7EE6-4342-B048-85BDC9FD1C3A}</a:tableStyleId>
              </a:tblPr>
              <a:tblGrid>
                <a:gridCol w="4189614">
                  <a:extLst>
                    <a:ext uri="{9D8B030D-6E8A-4147-A177-3AD203B41FA5}">
                      <a16:colId xmlns:a16="http://schemas.microsoft.com/office/drawing/2014/main" val="20000"/>
                    </a:ext>
                  </a:extLst>
                </a:gridCol>
                <a:gridCol w="4039986">
                  <a:extLst>
                    <a:ext uri="{9D8B030D-6E8A-4147-A177-3AD203B41FA5}">
                      <a16:colId xmlns:a16="http://schemas.microsoft.com/office/drawing/2014/main" val="20001"/>
                    </a:ext>
                  </a:extLst>
                </a:gridCol>
              </a:tblGrid>
              <a:tr h="970095">
                <a:tc>
                  <a:txBody>
                    <a:bodyPr/>
                    <a:lstStyle/>
                    <a:p>
                      <a:pPr algn="ctr"/>
                      <a:r>
                        <a:rPr lang="fa-IR" dirty="0" smtClean="0">
                          <a:solidFill>
                            <a:schemeClr val="tx2">
                              <a:lumMod val="50000"/>
                            </a:schemeClr>
                          </a:solidFill>
                        </a:rPr>
                        <a:t>افت شناختی طبیعی </a:t>
                      </a:r>
                      <a:endParaRPr lang="en-US" dirty="0">
                        <a:solidFill>
                          <a:schemeClr val="tx2">
                            <a:lumMod val="50000"/>
                          </a:schemeClr>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srgbClr val="646B86">
                              <a:lumMod val="50000"/>
                            </a:srgbClr>
                          </a:solidFill>
                          <a:effectLst/>
                          <a:uLnTx/>
                          <a:uFillTx/>
                          <a:latin typeface="+mn-lt"/>
                          <a:ea typeface="+mn-ea"/>
                          <a:cs typeface="+mn-cs"/>
                        </a:rPr>
                        <a:t>بیماری آلزایمر</a:t>
                      </a:r>
                      <a:endParaRPr kumimoji="0" lang="en-US" sz="1800" b="1" i="0" u="none" strike="noStrike" kern="1200" cap="none" spc="0" normalizeH="0" baseline="0" noProof="0" dirty="0" smtClean="0">
                        <a:ln>
                          <a:noFill/>
                        </a:ln>
                        <a:solidFill>
                          <a:srgbClr val="646B86">
                            <a:lumMod val="50000"/>
                          </a:srgbClr>
                        </a:solidFill>
                        <a:effectLst/>
                        <a:uLnTx/>
                        <a:uFillTx/>
                        <a:latin typeface="+mn-lt"/>
                        <a:ea typeface="+mn-ea"/>
                        <a:cs typeface="+mn-cs"/>
                      </a:endParaRPr>
                    </a:p>
                    <a:p>
                      <a:pPr algn="ctr"/>
                      <a:endParaRPr lang="en-US" dirty="0">
                        <a:solidFill>
                          <a:schemeClr val="tx2">
                            <a:lumMod val="50000"/>
                          </a:schemeClr>
                        </a:solidFill>
                      </a:endParaRPr>
                    </a:p>
                  </a:txBody>
                  <a:tcPr/>
                </a:tc>
                <a:extLst>
                  <a:ext uri="{0D108BD9-81ED-4DB2-BD59-A6C34878D82A}">
                    <a16:rowId xmlns:a16="http://schemas.microsoft.com/office/drawing/2014/main" val="10000"/>
                  </a:ext>
                </a:extLst>
              </a:tr>
              <a:tr h="785316">
                <a:tc>
                  <a:txBody>
                    <a:bodyPr/>
                    <a:lstStyle/>
                    <a:p>
                      <a:r>
                        <a:rPr kumimoji="0" lang="fa-IR" sz="2000" b="0" kern="1200" dirty="0" smtClean="0">
                          <a:solidFill>
                            <a:schemeClr val="tx2">
                              <a:lumMod val="50000"/>
                            </a:schemeClr>
                          </a:solidFill>
                          <a:effectLst/>
                          <a:latin typeface="+mj-lt"/>
                          <a:ea typeface="+mj-ea"/>
                          <a:cs typeface="B Nazanin" pitchFamily="2" charset="-78"/>
                        </a:rPr>
                        <a:t>این حالت دیده نمی شود</a:t>
                      </a:r>
                      <a:endParaRPr kumimoji="0" lang="en-US" sz="2000" b="0" kern="1200" dirty="0">
                        <a:solidFill>
                          <a:schemeClr val="tx2">
                            <a:lumMod val="50000"/>
                          </a:schemeClr>
                        </a:solidFill>
                        <a:effectLst/>
                        <a:latin typeface="+mj-lt"/>
                        <a:ea typeface="+mj-ea"/>
                        <a:cs typeface="B Nazanin" pitchFamily="2" charset="-78"/>
                      </a:endParaRPr>
                    </a:p>
                  </a:txBody>
                  <a:tcPr/>
                </a:tc>
                <a:tc>
                  <a:txBody>
                    <a:bodyPr/>
                    <a:lstStyle/>
                    <a:p>
                      <a:r>
                        <a:rPr kumimoji="0" lang="fa-IR" sz="2000" b="0" kern="1200" dirty="0" smtClean="0">
                          <a:solidFill>
                            <a:schemeClr val="tx2">
                              <a:lumMod val="50000"/>
                            </a:schemeClr>
                          </a:solidFill>
                          <a:effectLst/>
                          <a:latin typeface="+mj-lt"/>
                          <a:ea typeface="+mj-ea"/>
                          <a:cs typeface="B Nazanin" pitchFamily="2" charset="-78"/>
                        </a:rPr>
                        <a:t>تحلیل قابل توجه مغز و کاهش تعداد سلول های عصبی</a:t>
                      </a:r>
                      <a:endParaRPr kumimoji="0" lang="en-US" sz="2000" b="0" kern="1200" dirty="0">
                        <a:solidFill>
                          <a:schemeClr val="tx2">
                            <a:lumMod val="50000"/>
                          </a:schemeClr>
                        </a:solidFill>
                        <a:effectLst/>
                        <a:latin typeface="+mj-lt"/>
                        <a:ea typeface="+mj-ea"/>
                        <a:cs typeface="B Nazanin" pitchFamily="2" charset="-78"/>
                      </a:endParaRPr>
                    </a:p>
                  </a:txBody>
                  <a:tcPr/>
                </a:tc>
                <a:extLst>
                  <a:ext uri="{0D108BD9-81ED-4DB2-BD59-A6C34878D82A}">
                    <a16:rowId xmlns:a16="http://schemas.microsoft.com/office/drawing/2014/main" val="10001"/>
                  </a:ext>
                </a:extLst>
              </a:tr>
              <a:tr h="767322">
                <a:tc>
                  <a:txBody>
                    <a:bodyPr/>
                    <a:lstStyle/>
                    <a:p>
                      <a:r>
                        <a:rPr kumimoji="0" lang="fa-IR" sz="2000" b="0" kern="1200" dirty="0" smtClean="0">
                          <a:solidFill>
                            <a:schemeClr val="tx2">
                              <a:lumMod val="50000"/>
                            </a:schemeClr>
                          </a:solidFill>
                          <a:effectLst/>
                          <a:latin typeface="+mj-lt"/>
                          <a:ea typeface="+mj-ea"/>
                          <a:cs typeface="B Nazanin" pitchFamily="2" charset="-78"/>
                        </a:rPr>
                        <a:t>در همه سالمندان</a:t>
                      </a:r>
                      <a:endParaRPr kumimoji="0" lang="en-US" sz="2000" b="0" kern="1200" dirty="0">
                        <a:solidFill>
                          <a:schemeClr val="tx2">
                            <a:lumMod val="50000"/>
                          </a:schemeClr>
                        </a:solidFill>
                        <a:effectLst/>
                        <a:latin typeface="+mj-lt"/>
                        <a:ea typeface="+mj-ea"/>
                        <a:cs typeface="B Nazanin" pitchFamily="2" charset="-78"/>
                      </a:endParaRPr>
                    </a:p>
                  </a:txBody>
                  <a:tcPr/>
                </a:tc>
                <a:tc>
                  <a:txBody>
                    <a:bodyPr/>
                    <a:lstStyle/>
                    <a:p>
                      <a:r>
                        <a:rPr kumimoji="0" lang="fa-IR" sz="2000" b="0" kern="1200" dirty="0" smtClean="0">
                          <a:solidFill>
                            <a:schemeClr val="tx2">
                              <a:lumMod val="50000"/>
                            </a:schemeClr>
                          </a:solidFill>
                          <a:effectLst/>
                          <a:latin typeface="+mj-lt"/>
                          <a:ea typeface="+mj-ea"/>
                          <a:cs typeface="B Nazanin" pitchFamily="2" charset="-78"/>
                        </a:rPr>
                        <a:t>در حداکثر ده درصد سالمندان</a:t>
                      </a:r>
                      <a:endParaRPr kumimoji="0" lang="en-US" sz="2000" b="0" kern="1200" dirty="0">
                        <a:solidFill>
                          <a:schemeClr val="tx2">
                            <a:lumMod val="50000"/>
                          </a:schemeClr>
                        </a:solidFill>
                        <a:effectLst/>
                        <a:latin typeface="+mj-lt"/>
                        <a:ea typeface="+mj-ea"/>
                        <a:cs typeface="B Nazanin" pitchFamily="2" charset="-78"/>
                      </a:endParaRPr>
                    </a:p>
                  </a:txBody>
                  <a:tcPr/>
                </a:tc>
                <a:extLst>
                  <a:ext uri="{0D108BD9-81ED-4DB2-BD59-A6C34878D82A}">
                    <a16:rowId xmlns:a16="http://schemas.microsoft.com/office/drawing/2014/main" val="10002"/>
                  </a:ext>
                </a:extLst>
              </a:tr>
              <a:tr h="936606">
                <a:tc>
                  <a:txBody>
                    <a:bodyPr/>
                    <a:lstStyle/>
                    <a:p>
                      <a:r>
                        <a:rPr kumimoji="0" lang="fa-IR" sz="2000" b="0" kern="1200" dirty="0" smtClean="0">
                          <a:solidFill>
                            <a:schemeClr val="tx2">
                              <a:lumMod val="50000"/>
                            </a:schemeClr>
                          </a:solidFill>
                          <a:effectLst/>
                          <a:latin typeface="+mj-lt"/>
                          <a:ea typeface="+mj-ea"/>
                          <a:cs typeface="B Nazanin" pitchFamily="2" charset="-78"/>
                        </a:rPr>
                        <a:t>متغیر و بسیار خفیف تر است</a:t>
                      </a:r>
                      <a:endParaRPr kumimoji="0" lang="en-US" sz="2000" b="0" kern="1200" dirty="0">
                        <a:solidFill>
                          <a:schemeClr val="tx2">
                            <a:lumMod val="50000"/>
                          </a:schemeClr>
                        </a:solidFill>
                        <a:effectLst/>
                        <a:latin typeface="+mj-lt"/>
                        <a:ea typeface="+mj-ea"/>
                        <a:cs typeface="B Nazanin" pitchFamily="2" charset="-78"/>
                      </a:endParaRPr>
                    </a:p>
                  </a:txBody>
                  <a:tcPr/>
                </a:tc>
                <a:tc>
                  <a:txBody>
                    <a:bodyPr/>
                    <a:lstStyle/>
                    <a:p>
                      <a:r>
                        <a:rPr kumimoji="0" lang="fa-IR" sz="2000" b="0" kern="1200" dirty="0" smtClean="0">
                          <a:solidFill>
                            <a:schemeClr val="tx2">
                              <a:lumMod val="50000"/>
                            </a:schemeClr>
                          </a:solidFill>
                          <a:effectLst/>
                          <a:latin typeface="+mj-lt"/>
                          <a:ea typeface="+mj-ea"/>
                          <a:cs typeface="B Nazanin" pitchFamily="2" charset="-78"/>
                        </a:rPr>
                        <a:t>افت حافظه</a:t>
                      </a:r>
                      <a:r>
                        <a:rPr kumimoji="0" lang="fa-IR" sz="2000" b="0" kern="1200" baseline="0" dirty="0" smtClean="0">
                          <a:solidFill>
                            <a:schemeClr val="tx2">
                              <a:lumMod val="50000"/>
                            </a:schemeClr>
                          </a:solidFill>
                          <a:effectLst/>
                          <a:latin typeface="+mj-lt"/>
                          <a:ea typeface="+mj-ea"/>
                          <a:cs typeface="B Nazanin" pitchFamily="2" charset="-78"/>
                        </a:rPr>
                        <a:t> و سایر توانمندی های شناختی در آلزایمر شدید و پیش رونده است</a:t>
                      </a:r>
                      <a:endParaRPr kumimoji="0" lang="en-US" sz="2000" b="0" kern="1200" dirty="0">
                        <a:solidFill>
                          <a:schemeClr val="tx2">
                            <a:lumMod val="50000"/>
                          </a:schemeClr>
                        </a:solidFill>
                        <a:effectLst/>
                        <a:latin typeface="+mj-lt"/>
                        <a:ea typeface="+mj-ea"/>
                        <a:cs typeface="B Nazanin" pitchFamily="2" charset="-78"/>
                      </a:endParaRPr>
                    </a:p>
                  </a:txBody>
                  <a:tcPr/>
                </a:tc>
                <a:extLst>
                  <a:ext uri="{0D108BD9-81ED-4DB2-BD59-A6C34878D82A}">
                    <a16:rowId xmlns:a16="http://schemas.microsoft.com/office/drawing/2014/main" val="10003"/>
                  </a:ext>
                </a:extLst>
              </a:tr>
              <a:tr h="936606">
                <a:tc>
                  <a:txBody>
                    <a:bodyPr/>
                    <a:lstStyle/>
                    <a:p>
                      <a:r>
                        <a:rPr kumimoji="0" lang="fa-IR" sz="2000" b="0" kern="1200" dirty="0" smtClean="0">
                          <a:solidFill>
                            <a:schemeClr val="tx2">
                              <a:lumMod val="50000"/>
                            </a:schemeClr>
                          </a:solidFill>
                          <a:effectLst/>
                          <a:latin typeface="+mj-lt"/>
                          <a:ea typeface="+mj-ea"/>
                          <a:cs typeface="B Nazanin" pitchFamily="2" charset="-78"/>
                        </a:rPr>
                        <a:t>زندگی</a:t>
                      </a:r>
                      <a:r>
                        <a:rPr kumimoji="0" lang="fa-IR" sz="2000" b="0" kern="1200" baseline="0" dirty="0" smtClean="0">
                          <a:solidFill>
                            <a:schemeClr val="tx2">
                              <a:lumMod val="50000"/>
                            </a:schemeClr>
                          </a:solidFill>
                          <a:effectLst/>
                          <a:latin typeface="+mj-lt"/>
                          <a:ea typeface="+mj-ea"/>
                          <a:cs typeface="B Nazanin" pitchFamily="2" charset="-78"/>
                        </a:rPr>
                        <a:t> مستقل فرد مختل نمی شود.</a:t>
                      </a:r>
                      <a:endParaRPr kumimoji="0" lang="en-US" sz="2000" b="0" kern="1200" dirty="0">
                        <a:solidFill>
                          <a:schemeClr val="tx2">
                            <a:lumMod val="50000"/>
                          </a:schemeClr>
                        </a:solidFill>
                        <a:effectLst/>
                        <a:latin typeface="+mj-lt"/>
                        <a:ea typeface="+mj-ea"/>
                        <a:cs typeface="B Nazanin" pitchFamily="2" charset="-78"/>
                      </a:endParaRPr>
                    </a:p>
                  </a:txBody>
                  <a:tcPr/>
                </a:tc>
                <a:tc>
                  <a:txBody>
                    <a:bodyPr/>
                    <a:lstStyle/>
                    <a:p>
                      <a:r>
                        <a:rPr kumimoji="0" lang="fa-IR" sz="2000" b="0" kern="1200" dirty="0" smtClean="0">
                          <a:solidFill>
                            <a:schemeClr val="tx2">
                              <a:lumMod val="50000"/>
                            </a:schemeClr>
                          </a:solidFill>
                          <a:effectLst/>
                          <a:latin typeface="+mj-lt"/>
                          <a:ea typeface="+mj-ea"/>
                          <a:cs typeface="B Nazanin" pitchFamily="2" charset="-78"/>
                        </a:rPr>
                        <a:t>تغییرات طبیعی حافظه منجر</a:t>
                      </a:r>
                      <a:r>
                        <a:rPr kumimoji="0" lang="fa-IR" sz="2000" b="0" kern="1200" baseline="0" dirty="0" smtClean="0">
                          <a:solidFill>
                            <a:schemeClr val="tx2">
                              <a:lumMod val="50000"/>
                            </a:schemeClr>
                          </a:solidFill>
                          <a:effectLst/>
                          <a:latin typeface="+mj-lt"/>
                          <a:ea typeface="+mj-ea"/>
                          <a:cs typeface="B Nazanin" pitchFamily="2" charset="-78"/>
                        </a:rPr>
                        <a:t> به اختلال شدید در فعالیت روزمره فرد می شود.</a:t>
                      </a:r>
                      <a:endParaRPr kumimoji="0" lang="en-US" sz="2000" b="0" kern="1200" dirty="0">
                        <a:solidFill>
                          <a:schemeClr val="tx2">
                            <a:lumMod val="50000"/>
                          </a:schemeClr>
                        </a:solidFill>
                        <a:effectLst/>
                        <a:latin typeface="+mj-lt"/>
                        <a:ea typeface="+mj-ea"/>
                        <a:cs typeface="B Nazanin" pitchFamily="2" charset="-78"/>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24589462"/>
      </p:ext>
    </p:extLst>
  </p:cSld>
  <p:clrMapOvr>
    <a:masterClrMapping/>
  </p:clrMapOvr>
  <p:transition spd="med">
    <p:wedg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Titr" pitchFamily="2" charset="-78"/>
              </a:rPr>
              <a:t>جابه جا گذاشتن اجسام</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هر کسی ممکن است گاهی کلید یا کیف پولش را سرجایش نگذارد، ولی فرد مبتلا به بیماری آلزایمر، ممکن است اجسام را در جاهای نامربوط بگذارد، مثلاً گذاشتن اتو در فریزر یا ساعت مچی در قندان، نمونه فراموشی های بیماران است.</a:t>
            </a:r>
            <a:endParaRPr lang="en-US" sz="2400" b="1" dirty="0" smtClean="0">
              <a:cs typeface="B Nazanin" pitchFamily="2" charset="-78"/>
            </a:endParaRPr>
          </a:p>
          <a:p>
            <a:pPr algn="r" rtl="1"/>
            <a:endParaRPr lang="en-US" sz="2400" b="1" dirty="0" smtClean="0">
              <a:cs typeface="B Nazanin" pitchFamily="2" charset="-78"/>
            </a:endParaRPr>
          </a:p>
          <a:p>
            <a:pPr>
              <a:buNone/>
            </a:pPr>
            <a:r>
              <a:rPr lang="fa-IR" sz="4100" b="1" dirty="0" smtClean="0">
                <a:solidFill>
                  <a:schemeClr val="tx2"/>
                </a:solidFill>
                <a:effectLst>
                  <a:outerShdw blurRad="31750" dist="25400" dir="5400000" algn="tl" rotWithShape="0">
                    <a:srgbClr val="000000">
                      <a:alpha val="25000"/>
                    </a:srgbClr>
                  </a:outerShdw>
                </a:effectLst>
                <a:latin typeface="+mj-lt"/>
                <a:ea typeface="+mj-ea"/>
                <a:cs typeface="B Titr" pitchFamily="2" charset="-78"/>
              </a:rPr>
              <a:t>تغییر در حالات و رفتار</a:t>
            </a:r>
            <a:endParaRPr lang="en-US" sz="4100" b="1" dirty="0" smtClean="0">
              <a:solidFill>
                <a:schemeClr val="tx2"/>
              </a:solidFill>
              <a:effectLst>
                <a:outerShdw blurRad="31750" dist="25400" dir="5400000" algn="tl" rotWithShape="0">
                  <a:srgbClr val="000000">
                    <a:alpha val="25000"/>
                  </a:srgbClr>
                </a:outerShdw>
              </a:effectLst>
              <a:latin typeface="+mj-lt"/>
              <a:ea typeface="+mj-ea"/>
              <a:cs typeface="B Titr" pitchFamily="2" charset="-78"/>
            </a:endParaRPr>
          </a:p>
          <a:p>
            <a:r>
              <a:rPr lang="fa-IR" sz="2400" b="1" dirty="0" smtClean="0">
                <a:cs typeface="B Nazanin" pitchFamily="2" charset="-78"/>
              </a:rPr>
              <a:t>همه ممکن است گاهی غمگین یا بدخُلق باشند، اما بیمار مبتلا به بیماری آلزایمر ، ممکن است بدون هیچ دلیلی، سریعاً تغییر کند؛ مثلاً از حالت آرامش به اشک و خشم برسد.</a:t>
            </a:r>
            <a:endParaRPr lang="en-US" sz="2400" b="1" dirty="0" smtClean="0">
              <a:cs typeface="B Nazanin" pitchFamily="2" charset="-78"/>
            </a:endParaRPr>
          </a:p>
          <a:p>
            <a:endParaRPr lang="en-US" sz="2400" b="1" dirty="0">
              <a:cs typeface="B Nazanin" pitchFamily="2" charset="-78"/>
            </a:endParaRPr>
          </a:p>
        </p:txBody>
      </p:sp>
    </p:spTree>
    <p:extLst>
      <p:ext uri="{BB962C8B-B14F-4D97-AF65-F5344CB8AC3E}">
        <p14:creationId xmlns:p14="http://schemas.microsoft.com/office/powerpoint/2010/main" val="1740756361"/>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Titr" pitchFamily="2" charset="-78"/>
              </a:rPr>
              <a:t>تغییر شخصیت</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به صورت طبیعی ممکن است شخصیت افراد با افزایش سن کمی تغییر کند، ولی تغییر شخصیت در فرد مبتلا به بیماری آلزایمر شدیدتر است. این تغییرات شامل سردرگمی، منزوی شدن ، بی تفاوتی یا بروز رفتارهای نامناسب است.</a:t>
            </a:r>
            <a:endParaRPr lang="en-US" sz="2400" b="1" dirty="0">
              <a:cs typeface="B Nazanin" pitchFamily="2" charset="-78"/>
            </a:endParaRPr>
          </a:p>
        </p:txBody>
      </p:sp>
    </p:spTree>
    <p:extLst>
      <p:ext uri="{BB962C8B-B14F-4D97-AF65-F5344CB8AC3E}">
        <p14:creationId xmlns:p14="http://schemas.microsoft.com/office/powerpoint/2010/main" val="1046116600"/>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Titr" pitchFamily="2" charset="-78"/>
              </a:rPr>
              <a:t>از دست دادن انگیزه</a:t>
            </a:r>
            <a:endParaRPr lang="en-US" dirty="0">
              <a:cs typeface="B Titr" pitchFamily="2" charset="-78"/>
            </a:endParaRPr>
          </a:p>
        </p:txBody>
      </p:sp>
      <p:sp>
        <p:nvSpPr>
          <p:cNvPr id="3" name="Content Placeholder 2"/>
          <p:cNvSpPr>
            <a:spLocks noGrp="1"/>
          </p:cNvSpPr>
          <p:nvPr>
            <p:ph idx="1"/>
          </p:nvPr>
        </p:nvSpPr>
        <p:spPr>
          <a:xfrm>
            <a:off x="457200" y="1481329"/>
            <a:ext cx="8229600" cy="3819880"/>
          </a:xfrm>
        </p:spPr>
        <p:txBody>
          <a:bodyPr>
            <a:normAutofit/>
          </a:bodyPr>
          <a:lstStyle/>
          <a:p>
            <a:pPr algn="r" rtl="1"/>
            <a:r>
              <a:rPr lang="fa-IR" sz="2400" b="1" dirty="0" smtClean="0">
                <a:cs typeface="B Nazanin" pitchFamily="2" charset="-78"/>
              </a:rPr>
              <a:t>به طور طبیعی افراد گاهی از کار درخانه، فعالیتهای شغلی یا وظایف اجتماعی خسته می شوند، ولی در نهایت و پس از کمی استراحت دوباره انگیزه های خود را باز می یابند، اما فرد مبتلا به بیماری آلزایمر ممکن است نسبت به وقایع و رویدادهای محیطی زندگی و خانواده اش بی تفاوت به نظر آید.</a:t>
            </a:r>
            <a:endParaRPr lang="en-US" sz="2400" b="1" dirty="0">
              <a:cs typeface="B Nazanin" pitchFamily="2" charset="-78"/>
            </a:endParaRPr>
          </a:p>
        </p:txBody>
      </p:sp>
    </p:spTree>
    <p:extLst>
      <p:ext uri="{BB962C8B-B14F-4D97-AF65-F5344CB8AC3E}">
        <p14:creationId xmlns:p14="http://schemas.microsoft.com/office/powerpoint/2010/main" val="3393335860"/>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algn="r" rtl="1"/>
            <a:r>
              <a:rPr lang="fa-IR" sz="2400" b="1" dirty="0" smtClean="0">
                <a:cs typeface="B Nazanin" pitchFamily="2" charset="-78"/>
              </a:rPr>
              <a:t>در آلزایمر پیش رفته، افراد ممکن است کلیه توانایی های مرتبط با مراقبت از خویش از دست بدهند. بروز هر یک از موارد زیر می تواند مشکلات فرد مبتلا را بیشتر کند: </a:t>
            </a:r>
            <a:endParaRPr lang="en-US" sz="2400" b="1" dirty="0" smtClean="0">
              <a:cs typeface="B Nazanin" pitchFamily="2" charset="-78"/>
            </a:endParaRPr>
          </a:p>
          <a:p>
            <a:pPr algn="r" rtl="1"/>
            <a:r>
              <a:rPr lang="fa-IR" sz="2400" b="1" dirty="0" smtClean="0">
                <a:cs typeface="B Nazanin" pitchFamily="2" charset="-78"/>
              </a:rPr>
              <a:t>عفونت ریه به علت اشکال در بلع غذا و مایعات و درنتیجه ورود بخشی از مواد خوردنی یا آشامیدنی به ریه</a:t>
            </a:r>
            <a:endParaRPr lang="en-US" sz="2400" b="1" dirty="0" smtClean="0">
              <a:cs typeface="B Nazanin" pitchFamily="2" charset="-78"/>
            </a:endParaRPr>
          </a:p>
          <a:p>
            <a:pPr algn="r" rtl="1"/>
            <a:r>
              <a:rPr lang="fa-IR" sz="2400" b="1" dirty="0" smtClean="0">
                <a:cs typeface="B Nazanin" pitchFamily="2" charset="-78"/>
              </a:rPr>
              <a:t> عفونت ادراری به علت بی اختیاری ادراری، استفاده از سوند ادراری، و نیز عدم درمان به موقع و کامل عفونت ادراری، می تواند منجر به مشکلات جدی برای فرد بیمار شود .</a:t>
            </a:r>
            <a:endParaRPr lang="en-US" sz="2400" b="1" dirty="0" smtClean="0">
              <a:cs typeface="B Nazanin" pitchFamily="2" charset="-78"/>
            </a:endParaRPr>
          </a:p>
          <a:p>
            <a:pPr algn="r" rtl="1"/>
            <a:r>
              <a:rPr lang="fa-IR" sz="2400" b="1" dirty="0" smtClean="0">
                <a:cs typeface="B Nazanin" pitchFamily="2" charset="-78"/>
              </a:rPr>
              <a:t>زمین خوردن و عوارض آن از جمله صدمات جدی به سر یا خونریزی های مغزی</a:t>
            </a:r>
            <a:endParaRPr lang="en-US" sz="2400" b="1" dirty="0" smtClean="0">
              <a:cs typeface="B Nazanin" pitchFamily="2" charset="-78"/>
            </a:endParaRPr>
          </a:p>
          <a:p>
            <a:pPr algn="r"/>
            <a:endParaRPr lang="en-US" dirty="0">
              <a:cs typeface="B Nazanin" pitchFamily="2" charset="-78"/>
            </a:endParaRPr>
          </a:p>
        </p:txBody>
      </p:sp>
    </p:spTree>
    <p:extLst>
      <p:ext uri="{BB962C8B-B14F-4D97-AF65-F5344CB8AC3E}">
        <p14:creationId xmlns:p14="http://schemas.microsoft.com/office/powerpoint/2010/main" val="3531366233"/>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r>
              <a:rPr lang="fa-IR" sz="2400" b="1" dirty="0" smtClean="0">
                <a:solidFill>
                  <a:srgbClr val="FF0000"/>
                </a:solidFill>
                <a:cs typeface="B Nazanin" pitchFamily="2" charset="-78"/>
              </a:rPr>
              <a:t>باور غلط 1- آلزایمر بخشی از روند طبیعی افزایش سن و از عواقب اجتناب ناپذیر پیری است:</a:t>
            </a:r>
          </a:p>
          <a:p>
            <a:pPr algn="just"/>
            <a:r>
              <a:rPr lang="fa-IR" sz="2400" b="1" dirty="0" smtClean="0">
                <a:cs typeface="B Nazanin" pitchFamily="2" charset="-78"/>
              </a:rPr>
              <a:t>پاسخ: فراموشی ناشی از سالمند شدن، با فراموشی ناشی از آلزایمر متفاوت است. گاهی با بالارفتن سن، قدرت حافظه کاهش پیدا می کند، مثلاً گاهی فرد سالمند حرفهای تکراری می زند که در ا کثر موارد از روی نگرانی و تأ کید به فرزندان در انجا م دادن کارهاست، ولی در یک مکالمه کوتاه، یک موضوع را چند بار تکرار نمی کنند. در حالیکه در کاهش حافظه مربوط به آلزایمر، علاوه بر صحب تهای تکراری در یک مکالمه کوتاه، افت عملکرد روزمره هم دیده می شود و مشکل بسیار جدیتر است. در مراحل اولیه بیماری آلزایمر، افراد مبتلا ممکن است مواردی که تازه یادگرفته اند، حوادث اخیر، قرار ملاقاتها یا اتفاقات مهم را فراموش کنند و سؤالاتی را بارها و بارها از اطرافیانشان بپرسند.</a:t>
            </a:r>
            <a:endParaRPr lang="en-US" sz="2400" b="1" dirty="0">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64</a:t>
            </a:fld>
            <a:endParaRPr lang="fa-IR">
              <a:solidFill>
                <a:prstClr val="black"/>
              </a:solidFill>
            </a:endParaRPr>
          </a:p>
        </p:txBody>
      </p:sp>
      <p:sp>
        <p:nvSpPr>
          <p:cNvPr id="6" name="Title 5"/>
          <p:cNvSpPr>
            <a:spLocks noGrp="1"/>
          </p:cNvSpPr>
          <p:nvPr>
            <p:ph type="title"/>
          </p:nvPr>
        </p:nvSpPr>
        <p:spPr/>
        <p:txBody>
          <a:bodyPr>
            <a:noAutofit/>
          </a:bodyPr>
          <a:lstStyle/>
          <a:p>
            <a:pPr algn="r"/>
            <a:r>
              <a:rPr lang="fa-IR" dirty="0" smtClean="0">
                <a:cs typeface="B Titr" pitchFamily="2" charset="-78"/>
              </a:rPr>
              <a:t>باورهای غلط در مورد دمانس و آلزایمر</a:t>
            </a:r>
            <a:endParaRPr lang="en-US" dirty="0">
              <a:cs typeface="B Titr" pitchFamily="2" charset="-78"/>
            </a:endParaRPr>
          </a:p>
        </p:txBody>
      </p:sp>
    </p:spTree>
    <p:extLst>
      <p:ext uri="{BB962C8B-B14F-4D97-AF65-F5344CB8AC3E}">
        <p14:creationId xmlns:p14="http://schemas.microsoft.com/office/powerpoint/2010/main" val="318802412"/>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476672"/>
            <a:ext cx="8352928" cy="5530619"/>
          </a:xfrm>
        </p:spPr>
        <p:txBody>
          <a:bodyPr>
            <a:noAutofit/>
          </a:bodyPr>
          <a:lstStyle/>
          <a:p>
            <a:pPr algn="just"/>
            <a:r>
              <a:rPr lang="fa-IR" sz="2400" b="1" dirty="0" smtClean="0">
                <a:solidFill>
                  <a:srgbClr val="FF0000"/>
                </a:solidFill>
                <a:cs typeface="B Nazanin" pitchFamily="2" charset="-78"/>
              </a:rPr>
              <a:t>باور غلط 2- برای پیشگیری از دمانس هیچ کاری نمی توان انجام داد:</a:t>
            </a:r>
          </a:p>
          <a:p>
            <a:pPr algn="just"/>
            <a:r>
              <a:rPr lang="fa-IR" sz="2400" b="1" dirty="0" smtClean="0">
                <a:cs typeface="B Nazanin" pitchFamily="2" charset="-78"/>
              </a:rPr>
              <a:t>پاسخ: یکی از رایج ترین تصورات نادرستی که درباره آلزایمر و دیگر انواع دمانس وجود دارد، این است که برای کم کردن خطر بروز این بیماری، هیچ کاری از دست ما بر نمی آید و ابتلا به آن اجتناب ناپذیر است. مغز ما علاوه بر آنکه روی بقیه سیستم های بدن تأثیر می گذارد، از آن ها تأثیر هم می گیرد. این مسأله بدان معناست که ایجاد تغییر درشیوه زندگی از جمله افزایش فعالیت بدنی، اصلاح رژیم غذایی، یادگیری چیزهای جدید و شرکت در فعالیتهای اجتماعی، تأثیرات مستقیم و غیر مستقیمی بر سلامت مغز ما دارد و می تواند به میزان چشم گیری طول عمر و میزان سلامتی ما را افزایش دهد. امروزه با داروهای موجود، بی قرار ی، ناآرامی و اختلالات رفتاری بیماران قابل کنترل است و ا گر اختلال حافظه، زود تشخیص داده شده و درمان شروع شود، عملکرد شناختی را بهتر کرده یا سیر بدترشدن آن را کند می کند.</a:t>
            </a:r>
            <a:endParaRPr lang="en-US" sz="2400" b="1" dirty="0" smtClean="0">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65</a:t>
            </a:fld>
            <a:endParaRPr lang="fa-IR">
              <a:solidFill>
                <a:prstClr val="black"/>
              </a:solidFill>
            </a:endParaRPr>
          </a:p>
        </p:txBody>
      </p:sp>
    </p:spTree>
    <p:extLst>
      <p:ext uri="{BB962C8B-B14F-4D97-AF65-F5344CB8AC3E}">
        <p14:creationId xmlns:p14="http://schemas.microsoft.com/office/powerpoint/2010/main" val="3683836812"/>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noAutofit/>
          </a:bodyPr>
          <a:lstStyle/>
          <a:p>
            <a:pPr algn="just"/>
            <a:r>
              <a:rPr lang="fa-IR" sz="2400" b="1" dirty="0" smtClean="0">
                <a:solidFill>
                  <a:srgbClr val="FF0000"/>
                </a:solidFill>
                <a:cs typeface="B Nazanin" pitchFamily="2" charset="-78"/>
              </a:rPr>
              <a:t>باور غلط 3- نگهداری فرد مبتلا به دمانس در آسایشگاه سالمندان، نشانه بی مهری و بی توجهی فرزندان است:</a:t>
            </a:r>
          </a:p>
          <a:p>
            <a:pPr algn="just">
              <a:buNone/>
            </a:pPr>
            <a:r>
              <a:rPr lang="fa-IR" sz="2400" b="1" dirty="0" smtClean="0">
                <a:cs typeface="B Nazanin" pitchFamily="2" charset="-78"/>
              </a:rPr>
              <a:t>پاسخ: بسیاری از افراد، در زمان سالمندی تمایل دارند در خانه فرزندان خود زندگی نکنند و ترجیح می دهند درخانه سالمندان حضور داشته باشند و مزاحمت کمتری برای فرزندان خود داشته باشند. ا گر خانه های سالمندان،</a:t>
            </a:r>
          </a:p>
          <a:p>
            <a:pPr algn="just">
              <a:buNone/>
            </a:pPr>
            <a:r>
              <a:rPr lang="fa-IR" sz="2400" b="1" dirty="0" smtClean="0">
                <a:cs typeface="B Nazanin" pitchFamily="2" charset="-78"/>
              </a:rPr>
              <a:t>مکان مناسبی برای ارائه مراقبتهای بهتر باشد، برای سالمند می تواند بسیار کمک کننده باشند. زمانی که شرایط و امکان نگهداری از بیمار دمانس در منزل برای فرزندان مهیا نیست، بهتر است در مکانی که با مراقبت کامل و</a:t>
            </a:r>
          </a:p>
          <a:p>
            <a:pPr algn="just">
              <a:buNone/>
            </a:pPr>
            <a:r>
              <a:rPr lang="fa-IR" sz="2400" b="1" dirty="0" smtClean="0">
                <a:cs typeface="B Nazanin" pitchFamily="2" charset="-78"/>
              </a:rPr>
              <a:t>امکانات بیشتر به بیمار رسیدگی می شود، نگهداری شود.</a:t>
            </a:r>
            <a:endParaRPr lang="en-US" sz="2400" b="1" dirty="0" smtClean="0">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66</a:t>
            </a:fld>
            <a:endParaRPr lang="fa-IR">
              <a:solidFill>
                <a:prstClr val="black"/>
              </a:solidFill>
            </a:endParaRPr>
          </a:p>
        </p:txBody>
      </p:sp>
    </p:spTree>
    <p:extLst>
      <p:ext uri="{BB962C8B-B14F-4D97-AF65-F5344CB8AC3E}">
        <p14:creationId xmlns:p14="http://schemas.microsoft.com/office/powerpoint/2010/main" val="2464543951"/>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5386603"/>
          </a:xfrm>
        </p:spPr>
        <p:txBody>
          <a:bodyPr>
            <a:noAutofit/>
          </a:bodyPr>
          <a:lstStyle/>
          <a:p>
            <a:pPr algn="just"/>
            <a:r>
              <a:rPr lang="fa-IR" sz="2400" b="1" dirty="0" smtClean="0">
                <a:solidFill>
                  <a:srgbClr val="FF0000"/>
                </a:solidFill>
                <a:cs typeface="B Nazanin" pitchFamily="2" charset="-78"/>
              </a:rPr>
              <a:t>باور غلط 4- مکملهای دارویی می توانند به جلوگیری از آلزایمر کمک کنند:</a:t>
            </a:r>
          </a:p>
          <a:p>
            <a:pPr algn="just"/>
            <a:r>
              <a:rPr lang="fa-IR" sz="2400" b="1" dirty="0" smtClean="0">
                <a:cs typeface="B Nazanin" pitchFamily="2" charset="-78"/>
              </a:rPr>
              <a:t>پاسخ: هنوز هیچ پژوهشی نتوانسته تأثیر ویتامینها، تولیدات گیاهی یا داروها، در جلوگیری از بیماری آلزایمر اثبات کند، اما داشتن شیوه زندگی سالم شامل فعالیت بدنی مداوم، رژیمهای غذایی مناسب و متنوع و کنترل مشکلات جسمی مزمن مثل فشارخون بالا یا دیابت، می تواند به کاهش احتمال بروز این بیماری کمک کند. ا گرچه سند قطعی برای جلوگیری از آلزایمر با این تغییرات در شیوه زندگی وجود ندارد، ولی مشخص شده که این رفتارها سلامت مغز را بهبود می بخشند و سلامت مغز، نقش کلیدی در پیشگیری از ابتلا به بیماری آلزایمر دارد.</a:t>
            </a:r>
            <a:endParaRPr lang="en-US" sz="2400" b="1" dirty="0">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67</a:t>
            </a:fld>
            <a:endParaRPr lang="fa-IR">
              <a:solidFill>
                <a:prstClr val="black"/>
              </a:solidFill>
            </a:endParaRPr>
          </a:p>
        </p:txBody>
      </p:sp>
    </p:spTree>
    <p:extLst>
      <p:ext uri="{BB962C8B-B14F-4D97-AF65-F5344CB8AC3E}">
        <p14:creationId xmlns:p14="http://schemas.microsoft.com/office/powerpoint/2010/main" val="3340519114"/>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52736"/>
            <a:ext cx="8229600" cy="4954555"/>
          </a:xfrm>
        </p:spPr>
        <p:txBody>
          <a:bodyPr>
            <a:normAutofit/>
          </a:bodyPr>
          <a:lstStyle/>
          <a:p>
            <a:pPr algn="just"/>
            <a:r>
              <a:rPr lang="fa-IR" sz="2400" b="1" dirty="0" smtClean="0">
                <a:solidFill>
                  <a:srgbClr val="FF0000"/>
                </a:solidFill>
                <a:cs typeface="B Nazanin" pitchFamily="2" charset="-78"/>
              </a:rPr>
              <a:t>باور غلط 5- آلزایمر و دمانس، دو بیماری مجزاست:</a:t>
            </a:r>
          </a:p>
          <a:p>
            <a:pPr algn="just"/>
            <a:r>
              <a:rPr lang="fa-IR" sz="2400" b="1" dirty="0" smtClean="0">
                <a:cs typeface="B Nazanin" pitchFamily="2" charset="-78"/>
              </a:rPr>
              <a:t>پاسخ: آلزایمر در حقیقت یکی از انواع دمانس است و این دو بیماری از هم مجزا نیستند. انواع مختلفی از دمانس وجود دارد که هر یک از آن ها علائم مختلفی دارند.</a:t>
            </a:r>
            <a:endParaRPr lang="en-US" sz="2400" b="1" dirty="0">
              <a:cs typeface="B Nazanin" pitchFamily="2" charset="-78"/>
            </a:endParaRPr>
          </a:p>
        </p:txBody>
      </p:sp>
      <p:sp>
        <p:nvSpPr>
          <p:cNvPr id="3" name="Date Placeholder 2"/>
          <p:cNvSpPr>
            <a:spLocks noGrp="1"/>
          </p:cNvSpPr>
          <p:nvPr>
            <p:ph type="dt" sz="half" idx="10"/>
          </p:nvPr>
        </p:nvSpPr>
        <p:spPr/>
        <p:txBody>
          <a:bodyPr/>
          <a:lstStyle/>
          <a:p>
            <a:fld id="{811E0322-0BDA-40F0-9F71-E8061609D538}" type="datetime1">
              <a:rPr lang="en-US" smtClean="0">
                <a:solidFill>
                  <a:prstClr val="black"/>
                </a:solidFill>
              </a:rPr>
              <a:pPr/>
              <a:t>10/16/2023</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سلامت روان در دوران سالمندی- کارشناسان سالمندان کل کشور</a:t>
            </a:r>
            <a:endParaRPr lang="fa-IR">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68</a:t>
            </a:fld>
            <a:endParaRPr lang="fa-IR">
              <a:solidFill>
                <a:prstClr val="black"/>
              </a:solidFill>
            </a:endParaRPr>
          </a:p>
        </p:txBody>
      </p:sp>
    </p:spTree>
    <p:extLst>
      <p:ext uri="{BB962C8B-B14F-4D97-AF65-F5344CB8AC3E}">
        <p14:creationId xmlns:p14="http://schemas.microsoft.com/office/powerpoint/2010/main" val="1225431742"/>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141" y="2060848"/>
            <a:ext cx="8229600" cy="3888432"/>
          </a:xfrm>
        </p:spPr>
        <p:txBody>
          <a:bodyPr>
            <a:noAutofit/>
          </a:bodyPr>
          <a:lstStyle/>
          <a:p>
            <a:pPr algn="just">
              <a:lnSpc>
                <a:spcPct val="150000"/>
              </a:lnSpc>
            </a:pP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اگر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افراد سالمند از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سلامتی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قابل قبولی برخوردار باشند،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توانند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زندگی فعال داشته باشند و برای فرزندان منشا آرامش و امنیت و الگویی از خرد، عقل و محبت باشند.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تجربه های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افراد سالمند میتواند برای دیگران ارزشمند باشد. </a:t>
            </a:r>
          </a:p>
          <a:p>
            <a:pPr algn="just">
              <a:lnSpc>
                <a:spcPct val="150000"/>
              </a:lnSpc>
            </a:pP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سالمندان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میتوانند از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نوه های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خود مراقبت کنند، با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دوستان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پارک، گردش و مسافرت بروند و یا به امور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مذهبی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کارهای هنری،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ویژه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هنرهای دستی، باغبانی و رسیدگی به گل و گیاه،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گوش کردن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موسیقی و آوازهای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خاطره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انگیز ، نواختن سازهایی که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قبًلا آموخته اند</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پیاده</a:t>
            </a:r>
            <a:r>
              <a:rPr lang="en-US"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روی</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ورزش و مطالعه کتابهای جدید بپردازند.</a:t>
            </a:r>
            <a:endPar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336FEB27-DE34-47B8-8B6C-4DE3265E6936}"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69</a:t>
            </a:fld>
            <a:endParaRPr lang="fa-IR">
              <a:solidFill>
                <a:prstClr val="black"/>
              </a:solidFill>
            </a:endParaRPr>
          </a:p>
        </p:txBody>
      </p:sp>
      <p:sp>
        <p:nvSpPr>
          <p:cNvPr id="6" name="Title 5"/>
          <p:cNvSpPr>
            <a:spLocks noGrp="1"/>
          </p:cNvSpPr>
          <p:nvPr>
            <p:ph type="title"/>
          </p:nvPr>
        </p:nvSpPr>
        <p:spPr>
          <a:xfrm>
            <a:off x="445724" y="476672"/>
            <a:ext cx="8229600" cy="1143000"/>
          </a:xfrm>
        </p:spPr>
        <p:txBody>
          <a:bodyPr>
            <a:noAutofit/>
          </a:bodyPr>
          <a:lstStyle/>
          <a:p>
            <a:pPr algn="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باور غلط -6 افراد سالمند، سربار جامعه میشوند و دیگر نمیتوانند مستقل بوده، زندگی فعال داشته باشند:</a:t>
            </a:r>
          </a:p>
        </p:txBody>
      </p:sp>
    </p:spTree>
    <p:extLst>
      <p:ext uri="{BB962C8B-B14F-4D97-AF65-F5344CB8AC3E}">
        <p14:creationId xmlns:p14="http://schemas.microsoft.com/office/powerpoint/2010/main" val="1817192700"/>
      </p:ext>
    </p:extLst>
  </p:cSld>
  <p:clrMapOvr>
    <a:masterClrMapping/>
  </p:clrMapOvr>
  <p:transition spd="med">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363272" cy="4925980"/>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افزایش سن ،بیشتر فرایندهای ذهنی مانند حافظه و یادگیری کندتر می شود.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اگرچه سرعت تفکر در سالمندی کاهش پیدا می کند ولی فرد می تواند از طریق تجربه آن را جبران نماید.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سالخوردگی شناختی باعث خوش بین تر شدن و انعطاف پذیری احساسی بیشتر سالمندان می شود.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سالمندانی که نگران وضعیت شناختی یا حافظه خود هستند لازم است برای ارزیابی های تکمیلی به پزشک مراجعه کنند.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a:t>
            </a:fld>
            <a:endParaRPr lang="fa-IR">
              <a:solidFill>
                <a:prstClr val="black"/>
              </a:solidFill>
            </a:endParaRPr>
          </a:p>
        </p:txBody>
      </p:sp>
      <p:sp>
        <p:nvSpPr>
          <p:cNvPr id="6" name="Title 5"/>
          <p:cNvSpPr>
            <a:spLocks noGrp="1"/>
          </p:cNvSpPr>
          <p:nvPr>
            <p:ph type="title"/>
          </p:nvPr>
        </p:nvSpPr>
        <p:spPr>
          <a:xfrm>
            <a:off x="457200" y="274638"/>
            <a:ext cx="8363272"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تشخیص سالخوردگی شناختی از بیماری های حافظه:</a:t>
            </a:r>
            <a:endParaRPr lang="fa-IR" dirty="0"/>
          </a:p>
        </p:txBody>
      </p:sp>
    </p:spTree>
    <p:extLst>
      <p:ext uri="{BB962C8B-B14F-4D97-AF65-F5344CB8AC3E}">
        <p14:creationId xmlns:p14="http://schemas.microsoft.com/office/powerpoint/2010/main" val="274982985"/>
      </p:ext>
    </p:extLst>
  </p:cSld>
  <p:clrMapOvr>
    <a:masterClrMapping/>
  </p:clrMapOvr>
  <p:transition spd="med">
    <p:wedg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7672" y="2780928"/>
            <a:ext cx="8229600" cy="2984358"/>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حتی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خانواده، بیماری آلزایمر وجود نداشته باشد، باز هم ممکن است افراد به این بیماری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مبتلا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شوند. </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اغلب کسانی که در سنین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بالا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دچار آلزایمر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ژنهای مربوط به آلزایمر را ندارند.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بنابراین لازم است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همه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افراد در اصلاح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عوامل خطر زندگی خود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تلاش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کنند.</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70</a:t>
            </a:fld>
            <a:endParaRPr lang="fa-IR">
              <a:solidFill>
                <a:prstClr val="black"/>
              </a:solidFill>
            </a:endParaRPr>
          </a:p>
        </p:txBody>
      </p:sp>
      <p:sp>
        <p:nvSpPr>
          <p:cNvPr id="6" name="Title 5"/>
          <p:cNvSpPr>
            <a:spLocks noGrp="1"/>
          </p:cNvSpPr>
          <p:nvPr>
            <p:ph type="title"/>
          </p:nvPr>
        </p:nvSpPr>
        <p:spPr>
          <a:xfrm>
            <a:off x="417672" y="1492101"/>
            <a:ext cx="8229600" cy="967498"/>
          </a:xfrm>
        </p:spPr>
        <p:txBody>
          <a:bodyPr>
            <a:noAutofit/>
          </a:bodyPr>
          <a:lstStyle/>
          <a:p>
            <a:pPr algn="r"/>
            <a:r>
              <a:rPr lang="fa-IR" sz="32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باور </a:t>
            </a: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غلط -7 اگر </a:t>
            </a:r>
            <a:r>
              <a:rPr lang="fa-IR" sz="32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کسی </a:t>
            </a: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در خانواده، بیمار </a:t>
            </a:r>
            <a:r>
              <a:rPr lang="fa-IR" sz="32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آلزایمر یا پدر و مادر </a:t>
            </a:r>
            <a:r>
              <a:rPr lang="fa-IR" sz="32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این بیمار ی را </a:t>
            </a:r>
            <a:r>
              <a:rPr lang="fa-IR" sz="32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نداشته </a:t>
            </a: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باشد، در معرض خطر این </a:t>
            </a:r>
            <a:r>
              <a:rPr lang="fa-IR" sz="32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بیماری </a:t>
            </a: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قرار ندارد:</a:t>
            </a:r>
            <a:r>
              <a:rPr lang="fa-IR" sz="3200" dirty="0"/>
              <a:t/>
            </a:r>
            <a:br>
              <a:rPr lang="fa-IR" sz="3200" dirty="0"/>
            </a:b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r>
            <a:b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fa-IR" sz="3200" dirty="0"/>
          </a:p>
        </p:txBody>
      </p:sp>
    </p:spTree>
    <p:extLst>
      <p:ext uri="{BB962C8B-B14F-4D97-AF65-F5344CB8AC3E}">
        <p14:creationId xmlns:p14="http://schemas.microsoft.com/office/powerpoint/2010/main" val="98734701"/>
      </p:ext>
    </p:extLst>
  </p:cSld>
  <p:clrMapOvr>
    <a:masterClrMapping/>
  </p:clrMapOvr>
  <p:transition spd="med">
    <p:wedg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552" y="2154472"/>
            <a:ext cx="8229600" cy="2984358"/>
          </a:xfrm>
        </p:spPr>
        <p:txBody>
          <a:bodyPr>
            <a:no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دمانس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یک بیماری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برای درمان آن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باید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مانند هر بیماری دیگر به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پزشک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مراجعه کرد.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پزشک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میتواند با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انجام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آزمونهایی،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مواردی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علل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برگشت پذیر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قابل درمان وجود دارد، با شناسایی آنها به درمان بیمار کمک کند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سایر موارد، برای کنترل بهتر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بیماری</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در صورت امکان کندکردن سیر پیشرفت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برطرف کردن علائم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آزاردهنده اقدام کند.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71</a:t>
            </a:fld>
            <a:endParaRPr lang="fa-IR">
              <a:solidFill>
                <a:prstClr val="black"/>
              </a:solidFill>
            </a:endParaRPr>
          </a:p>
        </p:txBody>
      </p:sp>
      <p:sp>
        <p:nvSpPr>
          <p:cNvPr id="6" name="Title 5"/>
          <p:cNvSpPr>
            <a:spLocks noGrp="1"/>
          </p:cNvSpPr>
          <p:nvPr>
            <p:ph type="title"/>
          </p:nvPr>
        </p:nvSpPr>
        <p:spPr>
          <a:xfrm>
            <a:off x="439732" y="1186974"/>
            <a:ext cx="8229600" cy="967498"/>
          </a:xfrm>
        </p:spPr>
        <p:txBody>
          <a:bodyPr>
            <a:noAutofit/>
          </a:bodyPr>
          <a:lstStyle/>
          <a:p>
            <a:pPr algn="r"/>
            <a:r>
              <a:rPr lang="fa-IR" sz="32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باور غلط </a:t>
            </a: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-8 </a:t>
            </a:r>
            <a:r>
              <a:rPr lang="fa-IR" sz="32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برای </a:t>
            </a: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بیمار </a:t>
            </a:r>
            <a:r>
              <a:rPr lang="fa-IR" sz="32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دمانس، مراجعه به پزشک سودی ندارد، زیرا کار ی از دستش </a:t>
            </a:r>
            <a:r>
              <a:rPr lang="fa-IR" sz="32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برنمی آید</a:t>
            </a: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a:t>
            </a:r>
            <a:r>
              <a:rPr lang="fa-IR" sz="3200" dirty="0"/>
              <a:t/>
            </a:r>
            <a:br>
              <a:rPr lang="fa-IR" sz="3200" dirty="0"/>
            </a:b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r>
            <a:b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fa-IR" sz="3200" dirty="0"/>
          </a:p>
        </p:txBody>
      </p:sp>
    </p:spTree>
    <p:extLst>
      <p:ext uri="{BB962C8B-B14F-4D97-AF65-F5344CB8AC3E}">
        <p14:creationId xmlns:p14="http://schemas.microsoft.com/office/powerpoint/2010/main" val="2555725694"/>
      </p:ext>
    </p:extLst>
  </p:cSld>
  <p:clrMapOvr>
    <a:masterClrMapping/>
  </p:clrMapOvr>
  <p:transition spd="med">
    <p:wedg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801329"/>
            <a:ext cx="8362608" cy="2984358"/>
          </a:xfrm>
        </p:spPr>
        <p:txBody>
          <a:bodyPr>
            <a:noAutofit/>
          </a:bodyPr>
          <a:lstStyle/>
          <a:p>
            <a:pPr algn="just">
              <a:lnSpc>
                <a:spcPct val="150000"/>
              </a:lnSpc>
            </a:pPr>
            <a:r>
              <a:rPr lang="fa-IR" sz="2400" b="1" dirty="0" smtClean="0">
                <a:cs typeface="B Nazanin" panose="00000400000000000000" pitchFamily="2" charset="-78"/>
              </a:rPr>
              <a:t>تصمیم گیری </a:t>
            </a:r>
            <a:r>
              <a:rPr lang="fa-IR" sz="2400" b="1" dirty="0">
                <a:cs typeface="B Nazanin" panose="00000400000000000000" pitchFamily="2" charset="-78"/>
              </a:rPr>
              <a:t>در مورد گفتن بیماری به افراد در جامعه ایرانی، بستگی به مرحله بیماری، ظرفیت روحی بیمار ، شخصیت بیمار و شرایط خانواده فرد دارد و بهتر است پزشک با مشارکت خانواده در این زمینه </a:t>
            </a:r>
            <a:r>
              <a:rPr lang="fa-IR" sz="2400" b="1" dirty="0" smtClean="0">
                <a:cs typeface="B Nazanin" panose="00000400000000000000" pitchFamily="2" charset="-78"/>
              </a:rPr>
              <a:t>تصمیم گیری </a:t>
            </a:r>
            <a:r>
              <a:rPr lang="fa-IR" sz="2400" b="1" dirty="0">
                <a:cs typeface="B Nazanin" panose="00000400000000000000" pitchFamily="2" charset="-78"/>
              </a:rPr>
              <a:t>کنند</a:t>
            </a:r>
            <a:r>
              <a:rPr lang="fa-IR" sz="2400" b="1" dirty="0" smtClean="0">
                <a:cs typeface="B Nazanin" panose="00000400000000000000" pitchFamily="2" charset="-78"/>
              </a:rPr>
              <a:t>.</a:t>
            </a:r>
          </a:p>
          <a:p>
            <a:pPr algn="just">
              <a:lnSpc>
                <a:spcPct val="150000"/>
              </a:lnSpc>
            </a:pPr>
            <a:r>
              <a:rPr lang="fa-IR" sz="2400" b="1" dirty="0" smtClean="0">
                <a:cs typeface="B Nazanin" panose="00000400000000000000" pitchFamily="2" charset="-78"/>
              </a:rPr>
              <a:t> </a:t>
            </a:r>
            <a:r>
              <a:rPr lang="fa-IR" sz="2400" b="1" dirty="0">
                <a:cs typeface="B Nazanin" panose="00000400000000000000" pitchFamily="2" charset="-78"/>
              </a:rPr>
              <a:t>در </a:t>
            </a:r>
            <a:r>
              <a:rPr lang="fa-IR" sz="2400" b="1" dirty="0" smtClean="0">
                <a:cs typeface="B Nazanin" panose="00000400000000000000" pitchFamily="2" charset="-78"/>
              </a:rPr>
              <a:t>اکثر </a:t>
            </a:r>
            <a:r>
              <a:rPr lang="fa-IR" sz="2400" b="1" dirty="0">
                <a:cs typeface="B Nazanin" panose="00000400000000000000" pitchFamily="2" charset="-78"/>
              </a:rPr>
              <a:t>موارد غیر </a:t>
            </a:r>
            <a:r>
              <a:rPr lang="fa-IR" sz="2400" b="1" dirty="0" smtClean="0">
                <a:cs typeface="B Nazanin" panose="00000400000000000000" pitchFamily="2" charset="-78"/>
              </a:rPr>
              <a:t>پیشرفته </a:t>
            </a:r>
            <a:r>
              <a:rPr lang="fa-IR" sz="2400" b="1" dirty="0">
                <a:cs typeface="B Nazanin" panose="00000400000000000000" pitchFamily="2" charset="-78"/>
              </a:rPr>
              <a:t>بیماری، بهتر </a:t>
            </a:r>
            <a:r>
              <a:rPr lang="fa-IR" sz="2400" b="1" dirty="0" smtClean="0">
                <a:cs typeface="B Nazanin" panose="00000400000000000000" pitchFamily="2" charset="-78"/>
              </a:rPr>
              <a:t>است </a:t>
            </a:r>
            <a:r>
              <a:rPr lang="fa-IR" sz="2400" b="1" dirty="0">
                <a:cs typeface="B Nazanin" panose="00000400000000000000" pitchFamily="2" charset="-78"/>
              </a:rPr>
              <a:t>به بیمار گفته </a:t>
            </a:r>
            <a:r>
              <a:rPr lang="fa-IR" sz="2400" b="1" dirty="0" smtClean="0">
                <a:cs typeface="B Nazanin" panose="00000400000000000000" pitchFamily="2" charset="-78"/>
              </a:rPr>
              <a:t>شود </a:t>
            </a:r>
            <a:r>
              <a:rPr lang="fa-IR" sz="2400" b="1" dirty="0">
                <a:cs typeface="B Nazanin" panose="00000400000000000000" pitchFamily="2" charset="-78"/>
              </a:rPr>
              <a:t>که دچار ضعف حافظه شده تا مواردی را رعایت کرده و در مصرف دارو همکاری کند. </a:t>
            </a:r>
            <a:endParaRPr lang="fa-IR" sz="2400" b="1" dirty="0" smtClean="0">
              <a:cs typeface="B Nazanin" panose="00000400000000000000" pitchFamily="2" charset="-78"/>
            </a:endParaRPr>
          </a:p>
          <a:p>
            <a:pPr algn="just">
              <a:lnSpc>
                <a:spcPct val="150000"/>
              </a:lnSpc>
            </a:pPr>
            <a:r>
              <a:rPr lang="fa-IR" sz="2400" b="1" dirty="0" smtClean="0">
                <a:cs typeface="B Nazanin" panose="00000400000000000000" pitchFamily="2" charset="-78"/>
              </a:rPr>
              <a:t>برای </a:t>
            </a:r>
            <a:r>
              <a:rPr lang="fa-IR" sz="2400" b="1" dirty="0">
                <a:cs typeface="B Nazanin" panose="00000400000000000000" pitchFamily="2" charset="-78"/>
              </a:rPr>
              <a:t>مثال، پزشک میتواند به بیمار بگوید که قصد داریم برای پیشگیری از افت کارکرد مغز یا تقویت حافظه برای شما دارو شروع کنیم.</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72</a:t>
            </a:fld>
            <a:endParaRPr lang="fa-IR">
              <a:solidFill>
                <a:prstClr val="black"/>
              </a:solidFill>
            </a:endParaRPr>
          </a:p>
        </p:txBody>
      </p:sp>
      <p:sp>
        <p:nvSpPr>
          <p:cNvPr id="6" name="Title 5"/>
          <p:cNvSpPr>
            <a:spLocks noGrp="1"/>
          </p:cNvSpPr>
          <p:nvPr>
            <p:ph type="title"/>
          </p:nvPr>
        </p:nvSpPr>
        <p:spPr>
          <a:xfrm>
            <a:off x="265272" y="1340768"/>
            <a:ext cx="8229600" cy="585842"/>
          </a:xfrm>
        </p:spPr>
        <p:txBody>
          <a:bodyPr>
            <a:noAutofit/>
          </a:bodyPr>
          <a:lstStyle/>
          <a:p>
            <a:pPr algn="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باور </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غلط -9 نباید به فرد </a:t>
            </a: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بگویید که دمانس دارد:</a:t>
            </a:r>
            <a:r>
              <a:rPr lang="fa-IR" sz="3600" dirty="0"/>
              <a:t/>
            </a:r>
            <a:br>
              <a:rPr lang="fa-IR" sz="3600" dirty="0"/>
            </a:b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fa-IR" sz="3600" dirty="0"/>
          </a:p>
        </p:txBody>
      </p:sp>
    </p:spTree>
    <p:extLst>
      <p:ext uri="{BB962C8B-B14F-4D97-AF65-F5344CB8AC3E}">
        <p14:creationId xmlns:p14="http://schemas.microsoft.com/office/powerpoint/2010/main" val="1444593523"/>
      </p:ext>
    </p:extLst>
  </p:cSld>
  <p:clrMapOvr>
    <a:masterClrMapping/>
  </p:clrMapOvr>
  <p:transition spd="med">
    <p:wedg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1895" y="2636912"/>
            <a:ext cx="8362608" cy="2984358"/>
          </a:xfrm>
        </p:spPr>
        <p:txBody>
          <a:bodyPr>
            <a:noAutofit/>
          </a:bodyPr>
          <a:lstStyle/>
          <a:p>
            <a:pPr algn="just">
              <a:lnSpc>
                <a:spcPct val="150000"/>
              </a:lnSpc>
            </a:pPr>
            <a:r>
              <a:rPr lang="fa-IR" sz="2400" b="1" dirty="0">
                <a:cs typeface="B Nazanin" panose="00000400000000000000" pitchFamily="2" charset="-78"/>
              </a:rPr>
              <a:t> بهترین زمان برای </a:t>
            </a:r>
            <a:r>
              <a:rPr lang="fa-IR" sz="2400" b="1" dirty="0" smtClean="0">
                <a:cs typeface="B Nazanin" panose="00000400000000000000" pitchFamily="2" charset="-78"/>
              </a:rPr>
              <a:t>پیشگیری </a:t>
            </a:r>
            <a:r>
              <a:rPr lang="fa-IR" sz="2400" b="1" dirty="0">
                <a:cs typeface="B Nazanin" panose="00000400000000000000" pitchFamily="2" charset="-78"/>
              </a:rPr>
              <a:t>از </a:t>
            </a:r>
            <a:r>
              <a:rPr lang="fa-IR" sz="2400" b="1" dirty="0" smtClean="0">
                <a:cs typeface="B Nazanin" panose="00000400000000000000" pitchFamily="2" charset="-78"/>
              </a:rPr>
              <a:t>ابتلا </a:t>
            </a:r>
            <a:r>
              <a:rPr lang="fa-IR" sz="2400" b="1" dirty="0">
                <a:cs typeface="B Nazanin" panose="00000400000000000000" pitchFamily="2" charset="-78"/>
              </a:rPr>
              <a:t>به آلزایمر ، دوران کودکی </a:t>
            </a:r>
            <a:r>
              <a:rPr lang="fa-IR" sz="2400" b="1" dirty="0" smtClean="0">
                <a:cs typeface="B Nazanin" panose="00000400000000000000" pitchFamily="2" charset="-78"/>
              </a:rPr>
              <a:t>است </a:t>
            </a:r>
            <a:r>
              <a:rPr lang="fa-IR" sz="2400" b="1" dirty="0">
                <a:cs typeface="B Nazanin" panose="00000400000000000000" pitchFamily="2" charset="-78"/>
              </a:rPr>
              <a:t>و باید </a:t>
            </a:r>
            <a:r>
              <a:rPr lang="fa-IR" sz="2400" b="1" dirty="0" smtClean="0">
                <a:cs typeface="B Nazanin" panose="00000400000000000000" pitchFamily="2" charset="-78"/>
              </a:rPr>
              <a:t>شیوه </a:t>
            </a:r>
            <a:r>
              <a:rPr lang="fa-IR" sz="2400" b="1" dirty="0">
                <a:cs typeface="B Nazanin" panose="00000400000000000000" pitchFamily="2" charset="-78"/>
              </a:rPr>
              <a:t>زندگی </a:t>
            </a:r>
            <a:r>
              <a:rPr lang="fa-IR" sz="2400" b="1" dirty="0" smtClean="0">
                <a:cs typeface="B Nazanin" panose="00000400000000000000" pitchFamily="2" charset="-78"/>
              </a:rPr>
              <a:t>سالم </a:t>
            </a:r>
            <a:r>
              <a:rPr lang="fa-IR" sz="2400" b="1" dirty="0">
                <a:cs typeface="B Nazanin" panose="00000400000000000000" pitchFamily="2" charset="-78"/>
              </a:rPr>
              <a:t>را از کودکی به </a:t>
            </a:r>
            <a:r>
              <a:rPr lang="fa-IR" sz="2400" b="1" dirty="0" smtClean="0">
                <a:cs typeface="B Nazanin" panose="00000400000000000000" pitchFamily="2" charset="-78"/>
              </a:rPr>
              <a:t>فرزندان </a:t>
            </a:r>
            <a:r>
              <a:rPr lang="fa-IR" sz="2400" b="1" dirty="0">
                <a:cs typeface="B Nazanin" panose="00000400000000000000" pitchFamily="2" charset="-78"/>
              </a:rPr>
              <a:t>آموخت.</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73</a:t>
            </a:fld>
            <a:endParaRPr lang="fa-IR">
              <a:solidFill>
                <a:prstClr val="black"/>
              </a:solidFill>
            </a:endParaRPr>
          </a:p>
        </p:txBody>
      </p:sp>
      <p:sp>
        <p:nvSpPr>
          <p:cNvPr id="6" name="Title 5"/>
          <p:cNvSpPr>
            <a:spLocks noGrp="1"/>
          </p:cNvSpPr>
          <p:nvPr>
            <p:ph type="title"/>
          </p:nvPr>
        </p:nvSpPr>
        <p:spPr>
          <a:xfrm>
            <a:off x="265272" y="1626618"/>
            <a:ext cx="8229600" cy="585842"/>
          </a:xfrm>
        </p:spPr>
        <p:txBody>
          <a:bodyPr>
            <a:noAutofit/>
          </a:bodyPr>
          <a:lstStyle/>
          <a:p>
            <a:pPr algn="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باور  غلط -10 وقتی پیر شدیم، برای پیشگیر ی از آلزایمر اقدام میکنیم:</a:t>
            </a:r>
            <a:r>
              <a:rPr lang="fa-IR" sz="3600" dirty="0"/>
              <a:t/>
            </a:r>
            <a:br>
              <a:rPr lang="fa-IR" sz="3600" dirty="0"/>
            </a:b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fa-IR" sz="3600" dirty="0"/>
          </a:p>
        </p:txBody>
      </p:sp>
    </p:spTree>
    <p:extLst>
      <p:ext uri="{BB962C8B-B14F-4D97-AF65-F5344CB8AC3E}">
        <p14:creationId xmlns:p14="http://schemas.microsoft.com/office/powerpoint/2010/main" val="1376862167"/>
      </p:ext>
    </p:extLst>
  </p:cSld>
  <p:clrMapOvr>
    <a:masterClrMapping/>
  </p:clrMapOvr>
  <p:transition spd="med">
    <p:wedg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471388"/>
            <a:ext cx="8362608" cy="4419280"/>
          </a:xfrm>
        </p:spPr>
        <p:txBody>
          <a:bodyPr>
            <a:noAutofit/>
          </a:bodyPr>
          <a:lstStyle/>
          <a:p>
            <a:pPr algn="just">
              <a:lnSpc>
                <a:spcPct val="150000"/>
              </a:lnSpc>
            </a:pPr>
            <a:r>
              <a:rPr lang="fa-IR" sz="2400" b="1" dirty="0">
                <a:cs typeface="B Nazanin" panose="00000400000000000000" pitchFamily="2" charset="-78"/>
              </a:rPr>
              <a:t> </a:t>
            </a:r>
            <a:r>
              <a:rPr lang="fa-IR" sz="2400" b="1" dirty="0" smtClean="0">
                <a:cs typeface="B Nazanin" panose="00000400000000000000" pitchFamily="2" charset="-78"/>
              </a:rPr>
              <a:t>در </a:t>
            </a:r>
            <a:r>
              <a:rPr lang="fa-IR" sz="2400" b="1" dirty="0">
                <a:cs typeface="B Nazanin" panose="00000400000000000000" pitchFamily="2" charset="-78"/>
              </a:rPr>
              <a:t>حال حاضر هیچ راه قطعی پیشگیری از شروع آلزایمر وجود </a:t>
            </a:r>
            <a:r>
              <a:rPr lang="fa-IR" sz="2400" b="1" dirty="0" smtClean="0">
                <a:cs typeface="B Nazanin" panose="00000400000000000000" pitchFamily="2" charset="-78"/>
              </a:rPr>
              <a:t>ندارد.</a:t>
            </a:r>
          </a:p>
          <a:p>
            <a:pPr algn="just">
              <a:lnSpc>
                <a:spcPct val="150000"/>
              </a:lnSpc>
            </a:pPr>
            <a:r>
              <a:rPr lang="fa-IR" sz="2400" b="1" dirty="0" smtClean="0">
                <a:cs typeface="B Nazanin" panose="00000400000000000000" pitchFamily="2" charset="-78"/>
              </a:rPr>
              <a:t> بسیاری </a:t>
            </a:r>
            <a:r>
              <a:rPr lang="fa-IR" sz="2400" b="1" dirty="0">
                <a:cs typeface="B Nazanin" panose="00000400000000000000" pitchFamily="2" charset="-78"/>
              </a:rPr>
              <a:t>از متخصصان اعتقاد دارند که توجه به سلامت در طول زندگی، بهویژه داشتن وزن ایدهآل، فعالیت بدنی مناسب و کنترل بیماریهایی مانند فشارخون </a:t>
            </a:r>
            <a:r>
              <a:rPr lang="fa-IR" sz="2400" b="1" dirty="0" smtClean="0">
                <a:cs typeface="B Nazanin" panose="00000400000000000000" pitchFamily="2" charset="-78"/>
              </a:rPr>
              <a:t>بالا، دیابت </a:t>
            </a:r>
            <a:r>
              <a:rPr lang="fa-IR" sz="2400" b="1" dirty="0">
                <a:cs typeface="B Nazanin" panose="00000400000000000000" pitchFamily="2" charset="-78"/>
              </a:rPr>
              <a:t>و چربی خون، میتواند به </a:t>
            </a:r>
            <a:r>
              <a:rPr lang="fa-IR" sz="2400" b="1" dirty="0" smtClean="0">
                <a:cs typeface="B Nazanin" panose="00000400000000000000" pitchFamily="2" charset="-78"/>
              </a:rPr>
              <a:t>پیشگیری </a:t>
            </a:r>
            <a:r>
              <a:rPr lang="fa-IR" sz="2400" b="1" dirty="0">
                <a:cs typeface="B Nazanin" panose="00000400000000000000" pitchFamily="2" charset="-78"/>
              </a:rPr>
              <a:t>از آلزایمر کمک کند</a:t>
            </a:r>
            <a:r>
              <a:rPr lang="fa-IR" sz="2400" b="1" dirty="0" smtClean="0">
                <a:cs typeface="B Nazanin" panose="00000400000000000000" pitchFamily="2" charset="-78"/>
              </a:rPr>
              <a:t>.</a:t>
            </a:r>
          </a:p>
          <a:p>
            <a:pPr algn="just">
              <a:lnSpc>
                <a:spcPct val="150000"/>
              </a:lnSpc>
            </a:pPr>
            <a:r>
              <a:rPr lang="fa-IR" sz="2400" b="1" dirty="0" smtClean="0">
                <a:cs typeface="B Nazanin" panose="00000400000000000000" pitchFamily="2" charset="-78"/>
              </a:rPr>
              <a:t> </a:t>
            </a:r>
            <a:r>
              <a:rPr lang="fa-IR" sz="2400" b="1" dirty="0">
                <a:cs typeface="B Nazanin" panose="00000400000000000000" pitchFamily="2" charset="-78"/>
              </a:rPr>
              <a:t>به </a:t>
            </a:r>
            <a:r>
              <a:rPr lang="fa-IR" sz="2400" b="1" dirty="0" smtClean="0">
                <a:cs typeface="B Nazanin" panose="00000400000000000000" pitchFamily="2" charset="-78"/>
              </a:rPr>
              <a:t>علاوه</a:t>
            </a:r>
            <a:r>
              <a:rPr lang="fa-IR" sz="2400" b="1" dirty="0">
                <a:cs typeface="B Nazanin" panose="00000400000000000000" pitchFamily="2" charset="-78"/>
              </a:rPr>
              <a:t>، </a:t>
            </a:r>
            <a:r>
              <a:rPr lang="fa-IR" sz="2400" b="1" dirty="0" smtClean="0">
                <a:cs typeface="B Nazanin" panose="00000400000000000000" pitchFamily="2" charset="-78"/>
              </a:rPr>
              <a:t>حفظ </a:t>
            </a:r>
            <a:r>
              <a:rPr lang="fa-IR" sz="2400" b="1" dirty="0">
                <a:cs typeface="B Nazanin" panose="00000400000000000000" pitchFamily="2" charset="-78"/>
              </a:rPr>
              <a:t>قابلیتهای ذهنی با </a:t>
            </a:r>
            <a:r>
              <a:rPr lang="fa-IR" sz="2400" b="1" dirty="0" smtClean="0">
                <a:cs typeface="B Nazanin" panose="00000400000000000000" pitchFamily="2" charset="-78"/>
              </a:rPr>
              <a:t>انجام تمرینهای </a:t>
            </a:r>
            <a:r>
              <a:rPr lang="fa-IR" sz="2400" b="1" dirty="0">
                <a:cs typeface="B Nazanin" panose="00000400000000000000" pitchFamily="2" charset="-78"/>
              </a:rPr>
              <a:t>ذهنی و یادگیری مهارتهای جدید در طول زندگی، مانع از بروز آلزایمر در فرد میشود. </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74</a:t>
            </a:fld>
            <a:endParaRPr lang="fa-IR">
              <a:solidFill>
                <a:prstClr val="black"/>
              </a:solidFill>
            </a:endParaRPr>
          </a:p>
        </p:txBody>
      </p:sp>
      <p:sp>
        <p:nvSpPr>
          <p:cNvPr id="6" name="Title 5"/>
          <p:cNvSpPr>
            <a:spLocks noGrp="1"/>
          </p:cNvSpPr>
          <p:nvPr>
            <p:ph type="title"/>
          </p:nvPr>
        </p:nvSpPr>
        <p:spPr>
          <a:xfrm>
            <a:off x="265272" y="1437186"/>
            <a:ext cx="8229600" cy="314824"/>
          </a:xfrm>
        </p:spPr>
        <p:txBody>
          <a:bodyPr>
            <a:noAutofit/>
          </a:bodyPr>
          <a:lstStyle/>
          <a:p>
            <a:pPr algn="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پیشگیری </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از آ لزایمر در دوران سالمندی</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sz="3600" dirty="0"/>
              <a:t/>
            </a:r>
            <a:br>
              <a:rPr lang="fa-IR" sz="3600" dirty="0"/>
            </a:b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fa-IR" sz="3600" dirty="0"/>
          </a:p>
        </p:txBody>
      </p:sp>
    </p:spTree>
    <p:extLst>
      <p:ext uri="{BB962C8B-B14F-4D97-AF65-F5344CB8AC3E}">
        <p14:creationId xmlns:p14="http://schemas.microsoft.com/office/powerpoint/2010/main" val="3219291837"/>
      </p:ext>
    </p:extLst>
  </p:cSld>
  <p:clrMapOvr>
    <a:masterClrMapping/>
  </p:clrMapOvr>
  <p:transition spd="med">
    <p:wedg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471388"/>
            <a:ext cx="8362608" cy="4419280"/>
          </a:xfrm>
        </p:spPr>
        <p:txBody>
          <a:bodyPr>
            <a:noAutofit/>
          </a:bodyPr>
          <a:lstStyle/>
          <a:p>
            <a:pPr algn="just">
              <a:lnSpc>
                <a:spcPct val="150000"/>
              </a:lnSpc>
            </a:pPr>
            <a:r>
              <a:rPr lang="fa-IR" sz="2400" b="1" dirty="0">
                <a:cs typeface="B Nazanin" panose="00000400000000000000" pitchFamily="2" charset="-78"/>
              </a:rPr>
              <a:t> </a:t>
            </a:r>
            <a:r>
              <a:rPr lang="fa-IR" sz="2400" b="1" dirty="0" smtClean="0">
                <a:cs typeface="B Nazanin" panose="00000400000000000000" pitchFamily="2" charset="-78"/>
              </a:rPr>
              <a:t>بیماران مبتلا به آلزایمر، اغلب </a:t>
            </a:r>
            <a:r>
              <a:rPr lang="fa-IR" sz="2400" b="1" dirty="0">
                <a:cs typeface="B Nazanin" panose="00000400000000000000" pitchFamily="2" charset="-78"/>
              </a:rPr>
              <a:t>مجموعهای از </a:t>
            </a:r>
            <a:r>
              <a:rPr lang="fa-IR" sz="2400" b="1" dirty="0" smtClean="0">
                <a:cs typeface="B Nazanin" panose="00000400000000000000" pitchFamily="2" charset="-78"/>
              </a:rPr>
              <a:t>علائم شامل هیجان </a:t>
            </a:r>
            <a:r>
              <a:rPr lang="fa-IR" sz="2400" b="1" dirty="0">
                <a:cs typeface="B Nazanin" panose="00000400000000000000" pitchFamily="2" charset="-78"/>
              </a:rPr>
              <a:t>و </a:t>
            </a:r>
            <a:r>
              <a:rPr lang="fa-IR" sz="2400" b="1" dirty="0" smtClean="0">
                <a:cs typeface="B Nazanin" panose="00000400000000000000" pitchFamily="2" charset="-78"/>
              </a:rPr>
              <a:t>گمگشتگی</a:t>
            </a:r>
            <a:r>
              <a:rPr lang="fa-IR" sz="2400" b="1" dirty="0">
                <a:cs typeface="B Nazanin" panose="00000400000000000000" pitchFamily="2" charset="-78"/>
              </a:rPr>
              <a:t>، ناامیدی، </a:t>
            </a:r>
            <a:r>
              <a:rPr lang="fa-IR" sz="2400" b="1" dirty="0" smtClean="0">
                <a:cs typeface="B Nazanin" panose="00000400000000000000" pitchFamily="2" charset="-78"/>
              </a:rPr>
              <a:t>خشم</a:t>
            </a:r>
            <a:r>
              <a:rPr lang="fa-IR" sz="2400" b="1" dirty="0">
                <a:cs typeface="B Nazanin" panose="00000400000000000000" pitchFamily="2" charset="-78"/>
              </a:rPr>
              <a:t>، ترس، عدم </a:t>
            </a:r>
            <a:r>
              <a:rPr lang="fa-IR" sz="2400" b="1" dirty="0" smtClean="0">
                <a:cs typeface="B Nazanin" panose="00000400000000000000" pitchFamily="2" charset="-78"/>
              </a:rPr>
              <a:t>اطمینان</a:t>
            </a:r>
            <a:r>
              <a:rPr lang="fa-IR" sz="2400" b="1" dirty="0">
                <a:cs typeface="B Nazanin" panose="00000400000000000000" pitchFamily="2" charset="-78"/>
              </a:rPr>
              <a:t>، اندوه و افسردگی را تجربه </a:t>
            </a:r>
            <a:r>
              <a:rPr lang="fa-IR" sz="2400" b="1" dirty="0" smtClean="0">
                <a:cs typeface="B Nazanin" panose="00000400000000000000" pitchFamily="2" charset="-78"/>
              </a:rPr>
              <a:t>می کنند</a:t>
            </a:r>
            <a:r>
              <a:rPr lang="fa-IR" sz="2400" b="1" dirty="0">
                <a:cs typeface="B Nazanin" panose="00000400000000000000" pitchFamily="2" charset="-78"/>
              </a:rPr>
              <a:t>. </a:t>
            </a:r>
            <a:endParaRPr lang="fa-IR" sz="2400" b="1" dirty="0" smtClean="0">
              <a:cs typeface="B Nazanin" panose="00000400000000000000" pitchFamily="2" charset="-78"/>
            </a:endParaRPr>
          </a:p>
          <a:p>
            <a:pPr algn="just">
              <a:lnSpc>
                <a:spcPct val="150000"/>
              </a:lnSpc>
            </a:pPr>
            <a:r>
              <a:rPr lang="fa-IR" sz="2400" b="1" dirty="0" smtClean="0">
                <a:cs typeface="B Nazanin" panose="00000400000000000000" pitchFamily="2" charset="-78"/>
              </a:rPr>
              <a:t>با گوش کردن </a:t>
            </a:r>
            <a:r>
              <a:rPr lang="fa-IR" sz="2400" b="1" dirty="0">
                <a:cs typeface="B Nazanin" panose="00000400000000000000" pitchFamily="2" charset="-78"/>
              </a:rPr>
              <a:t>به سخنان بیمار و </a:t>
            </a:r>
            <a:r>
              <a:rPr lang="fa-IR" sz="2400" b="1" dirty="0" smtClean="0">
                <a:cs typeface="B Nazanin" panose="00000400000000000000" pitchFamily="2" charset="-78"/>
              </a:rPr>
              <a:t>اطمینان دادن </a:t>
            </a:r>
            <a:r>
              <a:rPr lang="fa-IR" sz="2400" b="1" dirty="0">
                <a:cs typeface="B Nazanin" panose="00000400000000000000" pitchFamily="2" charset="-78"/>
              </a:rPr>
              <a:t>به او </a:t>
            </a:r>
            <a:r>
              <a:rPr lang="fa-IR" sz="2400" b="1" dirty="0" smtClean="0">
                <a:cs typeface="B Nazanin" panose="00000400000000000000" pitchFamily="2" charset="-78"/>
              </a:rPr>
              <a:t>می توان </a:t>
            </a:r>
            <a:r>
              <a:rPr lang="fa-IR" sz="2400" b="1" dirty="0">
                <a:cs typeface="B Nazanin" panose="00000400000000000000" pitchFamily="2" charset="-78"/>
              </a:rPr>
              <a:t>کمک کرد </a:t>
            </a:r>
            <a:r>
              <a:rPr lang="fa-IR" sz="2400" b="1" dirty="0" smtClean="0">
                <a:cs typeface="B Nazanin" panose="00000400000000000000" pitchFamily="2" charset="-78"/>
              </a:rPr>
              <a:t>تا </a:t>
            </a:r>
            <a:r>
              <a:rPr lang="fa-IR" sz="2400" b="1" dirty="0">
                <a:cs typeface="B Nazanin" panose="00000400000000000000" pitchFamily="2" charset="-78"/>
              </a:rPr>
              <a:t>با بیماری خود کنار بیاید و بتواند </a:t>
            </a:r>
            <a:r>
              <a:rPr lang="fa-IR" sz="2400" b="1" dirty="0" smtClean="0">
                <a:cs typeface="B Nazanin" panose="00000400000000000000" pitchFamily="2" charset="-78"/>
              </a:rPr>
              <a:t>کماکان </a:t>
            </a:r>
            <a:r>
              <a:rPr lang="fa-IR" sz="2400" b="1" dirty="0">
                <a:cs typeface="B Nazanin" panose="00000400000000000000" pitchFamily="2" charset="-78"/>
              </a:rPr>
              <a:t>از زندگی خود لذت ببرد، زندگی مستقل و غیروابسته داشته باشد و شأن </a:t>
            </a:r>
            <a:r>
              <a:rPr lang="fa-IR" sz="2400" b="1" dirty="0" smtClean="0">
                <a:cs typeface="B Nazanin" panose="00000400000000000000" pitchFamily="2" charset="-78"/>
              </a:rPr>
              <a:t>و </a:t>
            </a:r>
            <a:r>
              <a:rPr lang="fa-IR" sz="2400" b="1" dirty="0">
                <a:cs typeface="B Nazanin" panose="00000400000000000000" pitchFamily="2" charset="-78"/>
              </a:rPr>
              <a:t>حیثیت فردی او حفظ شود. </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75</a:t>
            </a:fld>
            <a:endParaRPr lang="fa-IR">
              <a:solidFill>
                <a:prstClr val="black"/>
              </a:solidFill>
            </a:endParaRPr>
          </a:p>
        </p:txBody>
      </p:sp>
      <p:sp>
        <p:nvSpPr>
          <p:cNvPr id="6" name="Title 5"/>
          <p:cNvSpPr>
            <a:spLocks noGrp="1"/>
          </p:cNvSpPr>
          <p:nvPr>
            <p:ph type="title"/>
          </p:nvPr>
        </p:nvSpPr>
        <p:spPr>
          <a:xfrm>
            <a:off x="265272" y="1437186"/>
            <a:ext cx="8229600" cy="314824"/>
          </a:xfrm>
        </p:spPr>
        <p:txBody>
          <a:bodyPr>
            <a:noAutofit/>
          </a:bodyPr>
          <a:lstStyle/>
          <a:p>
            <a:pPr algn="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برخورد </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با بیماران </a:t>
            </a: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آ لزایمر</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sz="3600" dirty="0"/>
              <a:t/>
            </a:r>
            <a:br>
              <a:rPr lang="fa-IR" sz="3600" dirty="0"/>
            </a:b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fa-IR" sz="3600" dirty="0"/>
          </a:p>
        </p:txBody>
      </p:sp>
    </p:spTree>
    <p:extLst>
      <p:ext uri="{BB962C8B-B14F-4D97-AF65-F5344CB8AC3E}">
        <p14:creationId xmlns:p14="http://schemas.microsoft.com/office/powerpoint/2010/main" val="2536419994"/>
      </p:ext>
    </p:extLst>
  </p:cSld>
  <p:clrMapOvr>
    <a:masterClrMapping/>
  </p:clrMapOvr>
  <p:transition spd="med">
    <p:wedg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052736"/>
            <a:ext cx="8362608" cy="4824536"/>
          </a:xfrm>
        </p:spPr>
        <p:txBody>
          <a:bodyPr>
            <a:noAutofit/>
          </a:bodyPr>
          <a:lstStyle/>
          <a:p>
            <a:pPr algn="just">
              <a:lnSpc>
                <a:spcPct val="150000"/>
              </a:lnSpc>
            </a:pPr>
            <a:r>
              <a:rPr lang="fa-IR" sz="2400" b="1" dirty="0">
                <a:cs typeface="B Nazanin" panose="00000400000000000000" pitchFamily="2" charset="-78"/>
              </a:rPr>
              <a:t> </a:t>
            </a:r>
            <a:r>
              <a:rPr lang="fa-IR" sz="2400" b="1" dirty="0" smtClean="0">
                <a:cs typeface="B Nazanin" panose="00000400000000000000" pitchFamily="2" charset="-78"/>
              </a:rPr>
              <a:t>وجود </a:t>
            </a:r>
            <a:r>
              <a:rPr lang="fa-IR" sz="2400" b="1" dirty="0">
                <a:cs typeface="B Nazanin" panose="00000400000000000000" pitchFamily="2" charset="-78"/>
              </a:rPr>
              <a:t>یک محیط آرام و باثبات در خانه، </a:t>
            </a:r>
            <a:r>
              <a:rPr lang="fa-IR" sz="2400" b="1" dirty="0" smtClean="0">
                <a:cs typeface="B Nazanin" panose="00000400000000000000" pitchFamily="2" charset="-78"/>
              </a:rPr>
              <a:t>مشکلات </a:t>
            </a:r>
            <a:r>
              <a:rPr lang="fa-IR" sz="2400" b="1" dirty="0">
                <a:cs typeface="B Nazanin" panose="00000400000000000000" pitchFamily="2" charset="-78"/>
              </a:rPr>
              <a:t>رفتاری را کاهش </a:t>
            </a:r>
            <a:r>
              <a:rPr lang="fa-IR" sz="2400" b="1" dirty="0" smtClean="0">
                <a:cs typeface="B Nazanin" panose="00000400000000000000" pitchFamily="2" charset="-78"/>
              </a:rPr>
              <a:t>می دهد.</a:t>
            </a:r>
          </a:p>
          <a:p>
            <a:pPr algn="just">
              <a:lnSpc>
                <a:spcPct val="150000"/>
              </a:lnSpc>
            </a:pPr>
            <a:r>
              <a:rPr lang="fa-IR" sz="2400" b="1" dirty="0" smtClean="0">
                <a:cs typeface="B Nazanin" panose="00000400000000000000" pitchFamily="2" charset="-78"/>
              </a:rPr>
              <a:t> </a:t>
            </a:r>
            <a:r>
              <a:rPr lang="fa-IR" sz="2400" b="1" dirty="0">
                <a:cs typeface="B Nazanin" panose="00000400000000000000" pitchFamily="2" charset="-78"/>
              </a:rPr>
              <a:t>قرارگرفتن در موقعیتهای </a:t>
            </a:r>
            <a:r>
              <a:rPr lang="fa-IR" sz="2400" b="1" dirty="0" smtClean="0">
                <a:cs typeface="B Nazanin" panose="00000400000000000000" pitchFamily="2" charset="-78"/>
              </a:rPr>
              <a:t>جدید،پر </a:t>
            </a:r>
            <a:r>
              <a:rPr lang="fa-IR" sz="2400" b="1" dirty="0">
                <a:cs typeface="B Nazanin" panose="00000400000000000000" pitchFamily="2" charset="-78"/>
              </a:rPr>
              <a:t>سروصدا و اجتماعات بزرگ، موجب هجوم و فشار به حافظه فرد شده، باعث میشود تا فرد نیازمند انجام کارهای </a:t>
            </a:r>
            <a:r>
              <a:rPr lang="fa-IR" sz="2400" b="1" dirty="0" smtClean="0">
                <a:cs typeface="B Nazanin" panose="00000400000000000000" pitchFamily="2" charset="-78"/>
              </a:rPr>
              <a:t>پیچیده ای </a:t>
            </a:r>
            <a:r>
              <a:rPr lang="fa-IR" sz="2400" b="1" dirty="0">
                <a:cs typeface="B Nazanin" panose="00000400000000000000" pitchFamily="2" charset="-78"/>
              </a:rPr>
              <a:t>شود که باعث اضطراب در او خواهد شد. چنین وضعیتی ممکن است بیمار </a:t>
            </a:r>
            <a:r>
              <a:rPr lang="fa-IR" sz="2400" b="1" dirty="0" smtClean="0">
                <a:cs typeface="B Nazanin" panose="00000400000000000000" pitchFamily="2" charset="-78"/>
              </a:rPr>
              <a:t>مبتلا </a:t>
            </a:r>
            <a:r>
              <a:rPr lang="fa-IR" sz="2400" b="1" dirty="0">
                <a:cs typeface="B Nazanin" panose="00000400000000000000" pitchFamily="2" charset="-78"/>
              </a:rPr>
              <a:t>به آلزایمر را آشفته کرده، </a:t>
            </a:r>
            <a:r>
              <a:rPr lang="fa-IR" sz="2400" b="1" dirty="0" smtClean="0">
                <a:cs typeface="B Nazanin" panose="00000400000000000000" pitchFamily="2" charset="-78"/>
              </a:rPr>
              <a:t>قدرت </a:t>
            </a:r>
            <a:r>
              <a:rPr lang="fa-IR" sz="2400" b="1" dirty="0">
                <a:cs typeface="B Nazanin" panose="00000400000000000000" pitchFamily="2" charset="-78"/>
              </a:rPr>
              <a:t>تفکر واضح و صریح او را کاهش دهد</a:t>
            </a:r>
            <a:r>
              <a:rPr lang="fa-IR" sz="2400" b="1" dirty="0" smtClean="0">
                <a:cs typeface="B Nazanin" panose="00000400000000000000" pitchFamily="2" charset="-78"/>
              </a:rPr>
              <a:t>.</a:t>
            </a:r>
          </a:p>
          <a:p>
            <a:pPr algn="just">
              <a:lnSpc>
                <a:spcPct val="150000"/>
              </a:lnSpc>
            </a:pPr>
            <a:r>
              <a:rPr lang="fa-IR" sz="2400" b="1" dirty="0" smtClean="0">
                <a:cs typeface="B Nazanin" panose="00000400000000000000" pitchFamily="2" charset="-78"/>
              </a:rPr>
              <a:t>استفاده </a:t>
            </a:r>
            <a:r>
              <a:rPr lang="fa-IR" sz="2400" b="1" dirty="0">
                <a:cs typeface="B Nazanin" panose="00000400000000000000" pitchFamily="2" charset="-78"/>
              </a:rPr>
              <a:t>از گروههای حمایتی و همراهی </a:t>
            </a:r>
            <a:r>
              <a:rPr lang="fa-IR" sz="2400" b="1" dirty="0" smtClean="0">
                <a:cs typeface="B Nazanin" panose="00000400000000000000" pitchFamily="2" charset="-78"/>
              </a:rPr>
              <a:t>خانواده ها </a:t>
            </a:r>
            <a:r>
              <a:rPr lang="fa-IR" sz="2400" b="1" dirty="0">
                <a:cs typeface="B Nazanin" panose="00000400000000000000" pitchFamily="2" charset="-78"/>
              </a:rPr>
              <a:t>و بستگان با پزشک و </a:t>
            </a:r>
            <a:r>
              <a:rPr lang="fa-IR" sz="2400" b="1" dirty="0" smtClean="0">
                <a:cs typeface="B Nazanin" panose="00000400000000000000" pitchFamily="2" charset="-78"/>
              </a:rPr>
              <a:t>مددکار </a:t>
            </a:r>
            <a:r>
              <a:rPr lang="fa-IR" sz="2400" b="1" dirty="0">
                <a:cs typeface="B Nazanin" panose="00000400000000000000" pitchFamily="2" charset="-78"/>
              </a:rPr>
              <a:t>اجتماعی و کسب </a:t>
            </a:r>
            <a:r>
              <a:rPr lang="fa-IR" sz="2400" b="1" dirty="0" smtClean="0">
                <a:cs typeface="B Nazanin" panose="00000400000000000000" pitchFamily="2" charset="-78"/>
              </a:rPr>
              <a:t>اطلاعات </a:t>
            </a:r>
            <a:r>
              <a:rPr lang="fa-IR" sz="2400" b="1" dirty="0">
                <a:cs typeface="B Nazanin" panose="00000400000000000000" pitchFamily="2" charset="-78"/>
              </a:rPr>
              <a:t>درباره بیماری نیز </a:t>
            </a:r>
            <a:r>
              <a:rPr lang="fa-IR" sz="2400" b="1" dirty="0" smtClean="0">
                <a:cs typeface="B Nazanin" panose="00000400000000000000" pitchFamily="2" charset="-78"/>
              </a:rPr>
              <a:t>کمک کننده </a:t>
            </a:r>
            <a:r>
              <a:rPr lang="fa-IR" sz="2400" b="1" dirty="0">
                <a:cs typeface="B Nazanin" panose="00000400000000000000" pitchFamily="2" charset="-78"/>
              </a:rPr>
              <a:t>خواهد بود. </a:t>
            </a:r>
            <a:r>
              <a:rPr lang="fa-IR" sz="2400" b="1" dirty="0" smtClean="0">
                <a:cs typeface="B Nazanin" panose="00000400000000000000" pitchFamily="2" charset="-78"/>
              </a:rPr>
              <a:t>لازم </a:t>
            </a:r>
            <a:r>
              <a:rPr lang="fa-IR" sz="2400" b="1" dirty="0">
                <a:cs typeface="B Nazanin" panose="00000400000000000000" pitchFamily="2" charset="-78"/>
              </a:rPr>
              <a:t>است </a:t>
            </a:r>
            <a:r>
              <a:rPr lang="fa-IR" sz="2400" b="1" dirty="0" smtClean="0">
                <a:cs typeface="B Nazanin" panose="00000400000000000000" pitchFamily="2" charset="-78"/>
              </a:rPr>
              <a:t>خانواده ها </a:t>
            </a:r>
            <a:r>
              <a:rPr lang="fa-IR" sz="2400" b="1" dirty="0">
                <a:cs typeface="B Nazanin" panose="00000400000000000000" pitchFamily="2" charset="-78"/>
              </a:rPr>
              <a:t>و مراقبان بیماران </a:t>
            </a:r>
            <a:r>
              <a:rPr lang="fa-IR" sz="2400" b="1" dirty="0" smtClean="0">
                <a:cs typeface="B Nazanin" panose="00000400000000000000" pitchFamily="2" charset="-78"/>
              </a:rPr>
              <a:t>مبتلا </a:t>
            </a:r>
            <a:r>
              <a:rPr lang="fa-IR" sz="2400" b="1" dirty="0">
                <a:cs typeface="B Nazanin" panose="00000400000000000000" pitchFamily="2" charset="-78"/>
              </a:rPr>
              <a:t>به آلزایمر ، درباره این بیماری </a:t>
            </a:r>
            <a:r>
              <a:rPr lang="fa-IR" sz="2400" b="1" dirty="0" smtClean="0">
                <a:cs typeface="B Nazanin" panose="00000400000000000000" pitchFamily="2" charset="-78"/>
              </a:rPr>
              <a:t>بیشتر </a:t>
            </a:r>
            <a:r>
              <a:rPr lang="fa-IR" sz="2400" b="1" dirty="0">
                <a:cs typeface="B Nazanin" panose="00000400000000000000" pitchFamily="2" charset="-78"/>
              </a:rPr>
              <a:t>و بیشتر بدانند.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76</a:t>
            </a:fld>
            <a:endParaRPr lang="fa-IR">
              <a:solidFill>
                <a:prstClr val="black"/>
              </a:solidFill>
            </a:endParaRPr>
          </a:p>
        </p:txBody>
      </p:sp>
      <p:sp>
        <p:nvSpPr>
          <p:cNvPr id="6" name="Title 5"/>
          <p:cNvSpPr>
            <a:spLocks noGrp="1"/>
          </p:cNvSpPr>
          <p:nvPr>
            <p:ph type="title"/>
          </p:nvPr>
        </p:nvSpPr>
        <p:spPr>
          <a:xfrm>
            <a:off x="265272" y="1196117"/>
            <a:ext cx="8229600" cy="314824"/>
          </a:xfrm>
        </p:spPr>
        <p:txBody>
          <a:bodyPr>
            <a:noAutofit/>
          </a:bodyPr>
          <a:lstStyle/>
          <a:p>
            <a:pPr algn="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برخورد </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با بیماران </a:t>
            </a: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آ لزایمر</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sz="3600" dirty="0"/>
              <a:t/>
            </a:r>
            <a:br>
              <a:rPr lang="fa-IR" sz="3600" dirty="0"/>
            </a:b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fa-IR" sz="3600" dirty="0"/>
          </a:p>
        </p:txBody>
      </p:sp>
    </p:spTree>
    <p:extLst>
      <p:ext uri="{BB962C8B-B14F-4D97-AF65-F5344CB8AC3E}">
        <p14:creationId xmlns:p14="http://schemas.microsoft.com/office/powerpoint/2010/main" val="3968120064"/>
      </p:ext>
    </p:extLst>
  </p:cSld>
  <p:clrMapOvr>
    <a:masterClrMapping/>
  </p:clrMapOvr>
  <p:transition spd="med">
    <p:wedg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471388"/>
            <a:ext cx="8362608" cy="4419280"/>
          </a:xfrm>
        </p:spPr>
        <p:txBody>
          <a:bodyPr>
            <a:noAutofit/>
          </a:bodyPr>
          <a:lstStyle/>
          <a:p>
            <a:pPr algn="just">
              <a:lnSpc>
                <a:spcPct val="150000"/>
              </a:lnSpc>
            </a:pPr>
            <a:r>
              <a:rPr lang="fa-IR" sz="2400" b="1" dirty="0">
                <a:cs typeface="B Nazanin" panose="00000400000000000000" pitchFamily="2" charset="-78"/>
              </a:rPr>
              <a:t> درباره بیماری صحبت کنید.</a:t>
            </a:r>
          </a:p>
          <a:p>
            <a:pPr algn="just">
              <a:lnSpc>
                <a:spcPct val="150000"/>
              </a:lnSpc>
            </a:pPr>
            <a:r>
              <a:rPr lang="fa-IR" sz="2400" b="1" dirty="0" smtClean="0">
                <a:cs typeface="B Nazanin" panose="00000400000000000000" pitchFamily="2" charset="-78"/>
              </a:rPr>
              <a:t>کاهش </a:t>
            </a:r>
            <a:r>
              <a:rPr lang="fa-IR" sz="2400" b="1" dirty="0">
                <a:cs typeface="B Nazanin" panose="00000400000000000000" pitchFamily="2" charset="-78"/>
              </a:rPr>
              <a:t>تنش عاطفی </a:t>
            </a:r>
            <a:r>
              <a:rPr lang="fa-IR" sz="2400" b="1" dirty="0" smtClean="0">
                <a:cs typeface="B Nazanin" panose="00000400000000000000" pitchFamily="2" charset="-78"/>
              </a:rPr>
              <a:t>با صحبت کردن </a:t>
            </a:r>
            <a:r>
              <a:rPr lang="fa-IR" sz="2400" b="1" dirty="0">
                <a:cs typeface="B Nazanin" panose="00000400000000000000" pitchFamily="2" charset="-78"/>
              </a:rPr>
              <a:t>درباره تجربیات، ناامیدی و </a:t>
            </a:r>
            <a:r>
              <a:rPr lang="fa-IR" sz="2400" b="1" dirty="0" smtClean="0">
                <a:cs typeface="B Nazanin" panose="00000400000000000000" pitchFamily="2" charset="-78"/>
              </a:rPr>
              <a:t>ترسها</a:t>
            </a:r>
            <a:endParaRPr lang="fa-IR" sz="2400" b="1" dirty="0">
              <a:cs typeface="B Nazanin" panose="00000400000000000000" pitchFamily="2" charset="-78"/>
            </a:endParaRPr>
          </a:p>
          <a:p>
            <a:pPr algn="just">
              <a:lnSpc>
                <a:spcPct val="150000"/>
              </a:lnSpc>
            </a:pPr>
            <a:r>
              <a:rPr lang="fa-IR" sz="2400" b="1" dirty="0">
                <a:cs typeface="B Nazanin" panose="00000400000000000000" pitchFamily="2" charset="-78"/>
              </a:rPr>
              <a:t>آنها میتوانند با یک دوست یا مشاور صحبت کنند یا به گروههای حمایتی بپیوندند.</a:t>
            </a:r>
          </a:p>
          <a:p>
            <a:pPr algn="just">
              <a:lnSpc>
                <a:spcPct val="150000"/>
              </a:lnSpc>
            </a:pPr>
            <a:r>
              <a:rPr lang="fa-IR" sz="2400" b="1" dirty="0" smtClean="0">
                <a:cs typeface="B Nazanin" panose="00000400000000000000" pitchFamily="2" charset="-78"/>
              </a:rPr>
              <a:t>هر </a:t>
            </a:r>
            <a:r>
              <a:rPr lang="fa-IR" sz="2400" b="1" dirty="0">
                <a:cs typeface="B Nazanin" panose="00000400000000000000" pitchFamily="2" charset="-78"/>
              </a:rPr>
              <a:t>شب به اندازه کافی بخوابید</a:t>
            </a:r>
            <a:r>
              <a:rPr lang="fa-IR" sz="2400" b="1" dirty="0" smtClean="0">
                <a:cs typeface="B Nazanin" panose="00000400000000000000" pitchFamily="2" charset="-78"/>
              </a:rPr>
              <a:t>.</a:t>
            </a:r>
            <a:r>
              <a:rPr lang="fa-IR" sz="2400" b="1" dirty="0">
                <a:cs typeface="B Nazanin" panose="00000400000000000000" pitchFamily="2" charset="-78"/>
              </a:rPr>
              <a:t> هفت تا نه ساعت خواب </a:t>
            </a:r>
          </a:p>
          <a:p>
            <a:pPr algn="just">
              <a:lnSpc>
                <a:spcPct val="150000"/>
              </a:lnSpc>
            </a:pPr>
            <a:r>
              <a:rPr lang="fa-IR" sz="2400" b="1" dirty="0" smtClean="0">
                <a:cs typeface="B Nazanin" panose="00000400000000000000" pitchFamily="2" charset="-78"/>
              </a:rPr>
              <a:t>افرادی </a:t>
            </a:r>
            <a:r>
              <a:rPr lang="fa-IR" sz="2400" b="1" dirty="0">
                <a:cs typeface="B Nazanin" panose="00000400000000000000" pitchFamily="2" charset="-78"/>
              </a:rPr>
              <a:t>که خواب کافی ندارند، ممکن است در طول </a:t>
            </a:r>
            <a:r>
              <a:rPr lang="fa-IR" sz="2400" b="1" dirty="0" smtClean="0">
                <a:cs typeface="B Nazanin" panose="00000400000000000000" pitchFamily="2" charset="-78"/>
              </a:rPr>
              <a:t>روز تحریک پذیری </a:t>
            </a:r>
            <a:r>
              <a:rPr lang="fa-IR" sz="2400" b="1" dirty="0">
                <a:cs typeface="B Nazanin" panose="00000400000000000000" pitchFamily="2" charset="-78"/>
              </a:rPr>
              <a:t>و سردرگمی را تجربه کنند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77</a:t>
            </a:fld>
            <a:endParaRPr lang="fa-IR">
              <a:solidFill>
                <a:prstClr val="black"/>
              </a:solidFill>
            </a:endParaRPr>
          </a:p>
        </p:txBody>
      </p:sp>
      <p:sp>
        <p:nvSpPr>
          <p:cNvPr id="8" name="Title 5"/>
          <p:cNvSpPr>
            <a:spLocks noGrp="1"/>
          </p:cNvSpPr>
          <p:nvPr>
            <p:ph type="title"/>
          </p:nvPr>
        </p:nvSpPr>
        <p:spPr/>
        <p:txBody>
          <a:bodyPr>
            <a:noAutofit/>
          </a:bodyPr>
          <a:lstStyle/>
          <a:p>
            <a:pPr algn="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کاهش فشار روانی و جلوگیری از خستگی در اعضای خانواده و مراقبان </a:t>
            </a: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بیماران :</a:t>
            </a:r>
            <a:endPar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2121175062"/>
      </p:ext>
    </p:extLst>
  </p:cSld>
  <p:clrMapOvr>
    <a:masterClrMapping/>
  </p:clrMapOvr>
  <p:transition spd="med">
    <p:wedg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471388"/>
            <a:ext cx="8362608" cy="4419280"/>
          </a:xfrm>
        </p:spPr>
        <p:txBody>
          <a:bodyPr>
            <a:noAutofit/>
          </a:bodyPr>
          <a:lstStyle/>
          <a:p>
            <a:pPr algn="just">
              <a:lnSpc>
                <a:spcPct val="150000"/>
              </a:lnSpc>
            </a:pPr>
            <a:r>
              <a:rPr lang="fa-IR" sz="2400" b="1" dirty="0" smtClean="0">
                <a:cs typeface="B Nazanin" panose="00000400000000000000" pitchFamily="2" charset="-78"/>
              </a:rPr>
              <a:t> </a:t>
            </a:r>
            <a:r>
              <a:rPr lang="fa-IR" sz="2400" b="1" dirty="0">
                <a:cs typeface="B Nazanin" panose="00000400000000000000" pitchFamily="2" charset="-78"/>
              </a:rPr>
              <a:t>فعالیت بدنی منظم روزانه داشته باشید</a:t>
            </a:r>
            <a:r>
              <a:rPr lang="fa-IR" sz="2400" b="1" dirty="0" smtClean="0">
                <a:cs typeface="B Nazanin" panose="00000400000000000000" pitchFamily="2" charset="-78"/>
              </a:rPr>
              <a:t>.</a:t>
            </a:r>
            <a:r>
              <a:rPr lang="fa-IR" sz="2400" b="1" dirty="0">
                <a:cs typeface="B Nazanin" panose="00000400000000000000" pitchFamily="2" charset="-78"/>
              </a:rPr>
              <a:t> هر هفته حداقل 150 دقیقه فعالیت بدنی با شدت </a:t>
            </a:r>
            <a:r>
              <a:rPr lang="fa-IR" sz="2400" b="1" dirty="0" smtClean="0">
                <a:cs typeface="B Nazanin" panose="00000400000000000000" pitchFamily="2" charset="-78"/>
              </a:rPr>
              <a:t>متوسط:تسکین </a:t>
            </a:r>
            <a:r>
              <a:rPr lang="fa-IR" sz="2400" b="1" dirty="0">
                <a:cs typeface="B Nazanin" panose="00000400000000000000" pitchFamily="2" charset="-78"/>
              </a:rPr>
              <a:t>فشار روانی، افزایش سطح انرژی، بهبود خواب </a:t>
            </a:r>
          </a:p>
          <a:p>
            <a:pPr algn="just">
              <a:lnSpc>
                <a:spcPct val="150000"/>
              </a:lnSpc>
            </a:pPr>
            <a:r>
              <a:rPr lang="fa-IR" sz="2400" b="1" dirty="0" smtClean="0">
                <a:cs typeface="B Nazanin" panose="00000400000000000000" pitchFamily="2" charset="-78"/>
              </a:rPr>
              <a:t>صبوری </a:t>
            </a:r>
            <a:r>
              <a:rPr lang="fa-IR" sz="2400" b="1" dirty="0">
                <a:cs typeface="B Nazanin" panose="00000400000000000000" pitchFamily="2" charset="-78"/>
              </a:rPr>
              <a:t>را تمرین کنید.</a:t>
            </a:r>
          </a:p>
          <a:p>
            <a:pPr algn="just">
              <a:lnSpc>
                <a:spcPct val="150000"/>
              </a:lnSpc>
            </a:pPr>
            <a:r>
              <a:rPr lang="fa-IR" sz="2400" b="1" dirty="0" smtClean="0">
                <a:cs typeface="B Nazanin" panose="00000400000000000000" pitchFamily="2" charset="-78"/>
              </a:rPr>
              <a:t>برای </a:t>
            </a:r>
            <a:r>
              <a:rPr lang="fa-IR" sz="2400" b="1" dirty="0">
                <a:cs typeface="B Nazanin" panose="00000400000000000000" pitchFamily="2" charset="-78"/>
              </a:rPr>
              <a:t>افرادی که از بیمار مراقبت </a:t>
            </a:r>
            <a:r>
              <a:rPr lang="fa-IR" sz="2400" b="1" dirty="0" smtClean="0">
                <a:cs typeface="B Nazanin" panose="00000400000000000000" pitchFamily="2" charset="-78"/>
              </a:rPr>
              <a:t>می کنند</a:t>
            </a:r>
            <a:r>
              <a:rPr lang="fa-IR" sz="2400" b="1" dirty="0">
                <a:cs typeface="B Nazanin" panose="00000400000000000000" pitchFamily="2" charset="-78"/>
              </a:rPr>
              <a:t>، مهم است که هنگام تعامل با بیمار ، آرام بمانند؛ هرچند منطقی است </a:t>
            </a:r>
            <a:r>
              <a:rPr lang="fa-IR" sz="2400" b="1" dirty="0" smtClean="0">
                <a:cs typeface="B Nazanin" panose="00000400000000000000" pitchFamily="2" charset="-78"/>
              </a:rPr>
              <a:t>که </a:t>
            </a:r>
            <a:r>
              <a:rPr lang="fa-IR" sz="2400" b="1" dirty="0">
                <a:cs typeface="B Nazanin" panose="00000400000000000000" pitchFamily="2" charset="-78"/>
              </a:rPr>
              <a:t>احساسات منفی مانند عصبانیت، ناامیدی و غم را تجربه کنند. به جای احساس گناه هنگامی که احساسات </a:t>
            </a:r>
            <a:r>
              <a:rPr lang="fa-IR" sz="2400" b="1" dirty="0" smtClean="0">
                <a:cs typeface="B Nazanin" panose="00000400000000000000" pitchFamily="2" charset="-78"/>
              </a:rPr>
              <a:t>منفی </a:t>
            </a:r>
            <a:r>
              <a:rPr lang="fa-IR" sz="2400" b="1" dirty="0">
                <a:cs typeface="B Nazanin" panose="00000400000000000000" pitchFamily="2" charset="-78"/>
              </a:rPr>
              <a:t>به سراغ مراقب </a:t>
            </a:r>
            <a:r>
              <a:rPr lang="fa-IR" sz="2400" b="1" dirty="0" smtClean="0">
                <a:cs typeface="B Nazanin" panose="00000400000000000000" pitchFamily="2" charset="-78"/>
              </a:rPr>
              <a:t>می آید</a:t>
            </a:r>
            <a:r>
              <a:rPr lang="fa-IR" sz="2400" b="1" dirty="0">
                <a:cs typeface="B Nazanin" panose="00000400000000000000" pitchFamily="2" charset="-78"/>
              </a:rPr>
              <a:t>، بهتر است این احساسات را بدون قضاوت رها کند.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78</a:t>
            </a:fld>
            <a:endParaRPr lang="fa-IR">
              <a:solidFill>
                <a:prstClr val="black"/>
              </a:solidFill>
            </a:endParaRPr>
          </a:p>
        </p:txBody>
      </p:sp>
      <p:sp>
        <p:nvSpPr>
          <p:cNvPr id="8" name="Title 5"/>
          <p:cNvSpPr>
            <a:spLocks noGrp="1"/>
          </p:cNvSpPr>
          <p:nvPr>
            <p:ph type="title"/>
          </p:nvPr>
        </p:nvSpPr>
        <p:spPr/>
        <p:txBody>
          <a:bodyPr>
            <a:noAutofit/>
          </a:bodyPr>
          <a:lstStyle/>
          <a:p>
            <a:pPr algn="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کاهش فشار روانی و جلوگیری از خستگی در اعضای خانواده و مراقبان </a:t>
            </a: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بیماران :</a:t>
            </a:r>
            <a:endPar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3855513207"/>
      </p:ext>
    </p:extLst>
  </p:cSld>
  <p:clrMapOvr>
    <a:masterClrMapping/>
  </p:clrMapOvr>
  <p:transition spd="med">
    <p:wedg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471387"/>
            <a:ext cx="8362608" cy="4935921"/>
          </a:xfrm>
        </p:spPr>
        <p:txBody>
          <a:bodyPr>
            <a:noAutofit/>
          </a:bodyPr>
          <a:lstStyle/>
          <a:p>
            <a:pPr algn="just">
              <a:lnSpc>
                <a:spcPct val="150000"/>
              </a:lnSpc>
            </a:pPr>
            <a:r>
              <a:rPr lang="fa-IR" sz="2000" b="1" dirty="0">
                <a:cs typeface="B Nazanin" panose="00000400000000000000" pitchFamily="2" charset="-78"/>
              </a:rPr>
              <a:t>نیاز بیمار به کمک کامل در انجام فعالیتهای مراقبت روزانه و شخصی</a:t>
            </a:r>
          </a:p>
          <a:p>
            <a:pPr algn="just">
              <a:lnSpc>
                <a:spcPct val="150000"/>
              </a:lnSpc>
            </a:pPr>
            <a:r>
              <a:rPr lang="fa-IR" sz="2000" b="1" dirty="0" smtClean="0">
                <a:cs typeface="B Nazanin" panose="00000400000000000000" pitchFamily="2" charset="-78"/>
              </a:rPr>
              <a:t>از دست دادن </a:t>
            </a:r>
            <a:r>
              <a:rPr lang="fa-IR" sz="2000" b="1" dirty="0">
                <a:cs typeface="B Nazanin" panose="00000400000000000000" pitchFamily="2" charset="-78"/>
              </a:rPr>
              <a:t>توانایی </a:t>
            </a:r>
            <a:r>
              <a:rPr lang="fa-IR" sz="2000" b="1" dirty="0" smtClean="0">
                <a:cs typeface="B Nazanin" panose="00000400000000000000" pitchFamily="2" charset="-78"/>
              </a:rPr>
              <a:t>راه رفتن </a:t>
            </a:r>
            <a:endParaRPr lang="fa-IR" sz="2000" b="1" dirty="0">
              <a:cs typeface="B Nazanin" panose="00000400000000000000" pitchFamily="2" charset="-78"/>
            </a:endParaRPr>
          </a:p>
          <a:p>
            <a:pPr algn="just">
              <a:lnSpc>
                <a:spcPct val="150000"/>
              </a:lnSpc>
            </a:pPr>
            <a:r>
              <a:rPr lang="fa-IR" sz="2000" b="1" dirty="0" smtClean="0">
                <a:cs typeface="B Nazanin" panose="00000400000000000000" pitchFamily="2" charset="-78"/>
              </a:rPr>
              <a:t>تشنج</a:t>
            </a:r>
            <a:endParaRPr lang="fa-IR" sz="2000" b="1" dirty="0">
              <a:cs typeface="B Nazanin" panose="00000400000000000000" pitchFamily="2" charset="-78"/>
            </a:endParaRPr>
          </a:p>
          <a:p>
            <a:pPr algn="just">
              <a:lnSpc>
                <a:spcPct val="150000"/>
              </a:lnSpc>
            </a:pPr>
            <a:r>
              <a:rPr lang="fa-IR" sz="2000" b="1" dirty="0" smtClean="0">
                <a:cs typeface="B Nazanin" panose="00000400000000000000" pitchFamily="2" charset="-78"/>
              </a:rPr>
              <a:t>کاهش </a:t>
            </a:r>
            <a:r>
              <a:rPr lang="fa-IR" sz="2000" b="1" dirty="0">
                <a:cs typeface="B Nazanin" panose="00000400000000000000" pitchFamily="2" charset="-78"/>
              </a:rPr>
              <a:t>وزن قابل توجه به شکل غیرمنتظره </a:t>
            </a:r>
          </a:p>
          <a:p>
            <a:pPr algn="just">
              <a:lnSpc>
                <a:spcPct val="150000"/>
              </a:lnSpc>
            </a:pPr>
            <a:r>
              <a:rPr lang="fa-IR" sz="2000" b="1" dirty="0" smtClean="0">
                <a:cs typeface="B Nazanin" panose="00000400000000000000" pitchFamily="2" charset="-78"/>
              </a:rPr>
              <a:t>زمین خوردن </a:t>
            </a:r>
            <a:r>
              <a:rPr lang="fa-IR" sz="2000" b="1" dirty="0">
                <a:cs typeface="B Nazanin" panose="00000400000000000000" pitchFamily="2" charset="-78"/>
              </a:rPr>
              <a:t>یا انواع دیگر آسیبها </a:t>
            </a:r>
          </a:p>
          <a:p>
            <a:pPr algn="just">
              <a:lnSpc>
                <a:spcPct val="150000"/>
              </a:lnSpc>
            </a:pPr>
            <a:r>
              <a:rPr lang="fa-IR" sz="2000" b="1" dirty="0" smtClean="0">
                <a:cs typeface="B Nazanin" panose="00000400000000000000" pitchFamily="2" charset="-78"/>
              </a:rPr>
              <a:t>اضطراب</a:t>
            </a:r>
            <a:endParaRPr lang="fa-IR" sz="2000" b="1" dirty="0">
              <a:cs typeface="B Nazanin" panose="00000400000000000000" pitchFamily="2" charset="-78"/>
            </a:endParaRPr>
          </a:p>
          <a:p>
            <a:pPr algn="just">
              <a:lnSpc>
                <a:spcPct val="150000"/>
              </a:lnSpc>
            </a:pPr>
            <a:r>
              <a:rPr lang="fa-IR" sz="2000" b="1" dirty="0" smtClean="0">
                <a:cs typeface="B Nazanin" panose="00000400000000000000" pitchFamily="2" charset="-78"/>
              </a:rPr>
              <a:t>تمایل </a:t>
            </a:r>
            <a:r>
              <a:rPr lang="fa-IR" sz="2000" b="1" dirty="0">
                <a:cs typeface="B Nazanin" panose="00000400000000000000" pitchFamily="2" charset="-78"/>
              </a:rPr>
              <a:t>به دورشدن از خانه یا احتمال </a:t>
            </a:r>
            <a:r>
              <a:rPr lang="fa-IR" sz="2000" b="1" dirty="0" smtClean="0">
                <a:cs typeface="B Nazanin" panose="00000400000000000000" pitchFamily="2" charset="-78"/>
              </a:rPr>
              <a:t>گمشدن</a:t>
            </a:r>
          </a:p>
          <a:p>
            <a:pPr algn="just">
              <a:lnSpc>
                <a:spcPct val="150000"/>
              </a:lnSpc>
            </a:pPr>
            <a:r>
              <a:rPr lang="fa-IR" sz="2000" b="1" dirty="0">
                <a:cs typeface="B Nazanin" panose="00000400000000000000" pitchFamily="2" charset="-78"/>
              </a:rPr>
              <a:t>خانواده بیماران و افرادی که از بیمار مراقبت می کنند، ا گر دچار فشار روانی مزمن، خستگی یا افسردگی شوند، ممکن است خود به کمک متخصصان یا افراد </a:t>
            </a:r>
            <a:r>
              <a:rPr lang="fa-IR" sz="2000" b="1" dirty="0" smtClean="0">
                <a:cs typeface="B Nazanin" panose="00000400000000000000" pitchFamily="2" charset="-78"/>
              </a:rPr>
              <a:t>حرفه ای </a:t>
            </a:r>
            <a:r>
              <a:rPr lang="fa-IR" sz="2000" b="1" dirty="0">
                <a:cs typeface="B Nazanin" panose="00000400000000000000" pitchFamily="2" charset="-78"/>
              </a:rPr>
              <a:t>نیاز داشته باشند.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79</a:t>
            </a:fld>
            <a:endParaRPr lang="fa-IR">
              <a:solidFill>
                <a:prstClr val="black"/>
              </a:solidFill>
            </a:endParaRPr>
          </a:p>
        </p:txBody>
      </p:sp>
      <p:sp>
        <p:nvSpPr>
          <p:cNvPr id="8" name="Title 5"/>
          <p:cNvSpPr>
            <a:spLocks noGrp="1"/>
          </p:cNvSpPr>
          <p:nvPr>
            <p:ph type="title"/>
          </p:nvPr>
        </p:nvSpPr>
        <p:spPr/>
        <p:txBody>
          <a:bodyPr>
            <a:noAutofit/>
          </a:bodyPr>
          <a:lstStyle/>
          <a:p>
            <a:pPr algn="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در خواست کمک از متخصصان و افراد </a:t>
            </a: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حرفه ای </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در موارد زیر: </a:t>
            </a:r>
          </a:p>
        </p:txBody>
      </p:sp>
    </p:spTree>
    <p:extLst>
      <p:ext uri="{BB962C8B-B14F-4D97-AF65-F5344CB8AC3E}">
        <p14:creationId xmlns:p14="http://schemas.microsoft.com/office/powerpoint/2010/main" val="3633715006"/>
      </p:ext>
    </p:extLst>
  </p:cSld>
  <p:clrMapOvr>
    <a:masterClrMapping/>
  </p:clrMapOvr>
  <p:transition spd="med">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fontScale="77500" lnSpcReduction="20000"/>
          </a:bodyPr>
          <a:lstStyle/>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الف)سرعت پردازش اطلاعات:</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سرعت پردازش اطلاعاتسرعتی است که مغز می تواند اطلاعات دریافتی را پردازش کند و سپس متناسب با آن،پاسخ دهد.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تدریج از اوایل بلوغ این سرعت شروع به کم شدن می کند و هرچه سن بالاتر می رود کم تر می شود.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سرعت سایر عملکرد های مغزی مرتبط است</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تقریبا روی تمام حیطه های شناختی تاثیر می گذارد.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برخی سالمندان به زمان بیشتری برای دریافت اطلاعات ،پردازش،و تجزیه و تحلیل و پاسخ گویی مناسب نیاز دارند. </a:t>
            </a:r>
          </a:p>
          <a:p>
            <a:pPr algn="just">
              <a:lnSpc>
                <a:spcPct val="150000"/>
              </a:lnSpc>
            </a:pPr>
            <a:r>
              <a:rPr lang="fa-IR" sz="2400" b="1" dirty="0">
                <a:solidFill>
                  <a:srgbClr val="FF0000"/>
                </a:solidFill>
                <a:effectLst>
                  <a:outerShdw blurRad="31750" dist="25400" dir="5400000" algn="tl" rotWithShape="0">
                    <a:srgbClr val="000000">
                      <a:alpha val="25000"/>
                    </a:srgbClr>
                  </a:outerShdw>
                </a:effectLst>
                <a:cs typeface="B Nazanin" pitchFamily="2" charset="-78"/>
              </a:rPr>
              <a:t>ب) حافظه:</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cs typeface="B Nazanin" pitchFamily="2" charset="-78"/>
              </a:rPr>
              <a:t>حافظه ،توانایی دریافت ،طبقه بندی،ذخیره و یادآوری اطلاعات است.</a:t>
            </a:r>
          </a:p>
          <a:p>
            <a:pPr algn="just">
              <a:lnSpc>
                <a:spcPct val="150000"/>
              </a:lnSpc>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a:t>
            </a:fld>
            <a:endParaRPr lang="fa-IR">
              <a:solidFill>
                <a:prstClr val="black"/>
              </a:solidFill>
            </a:endParaRPr>
          </a:p>
        </p:txBody>
      </p:sp>
      <p:sp>
        <p:nvSpPr>
          <p:cNvPr id="6" name="Title 5"/>
          <p:cNvSpPr>
            <a:spLocks noGrp="1"/>
          </p:cNvSpPr>
          <p:nvPr>
            <p:ph type="title"/>
          </p:nvPr>
        </p:nvSpPr>
        <p:spPr>
          <a:xfrm>
            <a:off x="457200" y="274638"/>
            <a:ext cx="8363272" cy="1143000"/>
          </a:xfrm>
        </p:spPr>
        <p:txBody>
          <a:bodyPr>
            <a:normAutofit/>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تاثیر سالمندی بر حافظه و شناخت:</a:t>
            </a:r>
            <a:endParaRPr lang="fa-IR" dirty="0"/>
          </a:p>
        </p:txBody>
      </p:sp>
    </p:spTree>
    <p:extLst>
      <p:ext uri="{BB962C8B-B14F-4D97-AF65-F5344CB8AC3E}">
        <p14:creationId xmlns:p14="http://schemas.microsoft.com/office/powerpoint/2010/main" val="2332371786"/>
      </p:ext>
    </p:extLst>
  </p:cSld>
  <p:clrMapOvr>
    <a:masterClrMapping/>
  </p:clrMapOvr>
  <p:transition spd="med">
    <p:wedg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7672" y="2636912"/>
            <a:ext cx="8595360" cy="3384376"/>
          </a:xfrm>
        </p:spPr>
        <p:txBody>
          <a:bodyPr>
            <a:noAutofit/>
          </a:bodyPr>
          <a:lstStyle/>
          <a:p>
            <a:pPr algn="just">
              <a:lnSpc>
                <a:spcPct val="150000"/>
              </a:lnSpc>
            </a:pPr>
            <a:r>
              <a:rPr lang="fa-IR" sz="2400" b="1" dirty="0" smtClean="0">
                <a:cs typeface="B Nazanin" panose="00000400000000000000" pitchFamily="2" charset="-78"/>
              </a:rPr>
              <a:t>افرادی </a:t>
            </a:r>
            <a:r>
              <a:rPr lang="fa-IR" sz="2400" b="1" dirty="0">
                <a:cs typeface="B Nazanin" panose="00000400000000000000" pitchFamily="2" charset="-78"/>
              </a:rPr>
              <a:t>که آلزایمر در مرحله خفیف یا زودرس دارند، ممکن است در تمرکز یا به خاطرسپردن وقایع اخیر مشکل داشته </a:t>
            </a:r>
            <a:r>
              <a:rPr lang="fa-IR" sz="2400" b="1" dirty="0" smtClean="0">
                <a:cs typeface="B Nazanin" panose="00000400000000000000" pitchFamily="2" charset="-78"/>
              </a:rPr>
              <a:t>باشند</a:t>
            </a:r>
            <a:r>
              <a:rPr lang="fa-IR" sz="2400" b="1" dirty="0">
                <a:cs typeface="B Nazanin" panose="00000400000000000000" pitchFamily="2" charset="-78"/>
              </a:rPr>
              <a:t>، کلمات یا </a:t>
            </a:r>
            <a:r>
              <a:rPr lang="fa-IR" sz="2400" b="1" dirty="0" smtClean="0">
                <a:cs typeface="B Nazanin" panose="00000400000000000000" pitchFamily="2" charset="-78"/>
              </a:rPr>
              <a:t>اسامی </a:t>
            </a:r>
            <a:r>
              <a:rPr lang="fa-IR" sz="2400" b="1" dirty="0">
                <a:cs typeface="B Nazanin" panose="00000400000000000000" pitchFamily="2" charset="-78"/>
              </a:rPr>
              <a:t>خاصی را فراموش کنند و یا در نوشتن و حل مسئله مشکل داشته باشند</a:t>
            </a:r>
            <a:r>
              <a:rPr lang="fa-IR" sz="2400" b="1" dirty="0" smtClean="0">
                <a:cs typeface="B Nazanin" panose="00000400000000000000" pitchFamily="2" charset="-78"/>
              </a:rPr>
              <a:t>.</a:t>
            </a:r>
          </a:p>
          <a:p>
            <a:pPr algn="just">
              <a:lnSpc>
                <a:spcPct val="150000"/>
              </a:lnSpc>
            </a:pPr>
            <a:r>
              <a:rPr lang="fa-IR" sz="2400" b="1" dirty="0" smtClean="0">
                <a:cs typeface="B Nazanin" panose="00000400000000000000" pitchFamily="2" charset="-78"/>
              </a:rPr>
              <a:t> با اینحال</a:t>
            </a:r>
            <a:r>
              <a:rPr lang="fa-IR" sz="2400" b="1" dirty="0">
                <a:cs typeface="B Nazanin" panose="00000400000000000000" pitchFamily="2" charset="-78"/>
              </a:rPr>
              <a:t>، این </a:t>
            </a:r>
            <a:r>
              <a:rPr lang="fa-IR" sz="2400" b="1" dirty="0" smtClean="0">
                <a:cs typeface="B Nazanin" panose="00000400000000000000" pitchFamily="2" charset="-78"/>
              </a:rPr>
              <a:t>گروه </a:t>
            </a:r>
            <a:r>
              <a:rPr lang="fa-IR" sz="2400" b="1" dirty="0">
                <a:cs typeface="B Nazanin" panose="00000400000000000000" pitchFamily="2" charset="-78"/>
              </a:rPr>
              <a:t>از بیماران هنوز </a:t>
            </a:r>
            <a:r>
              <a:rPr lang="fa-IR" sz="2400" b="1" dirty="0" smtClean="0">
                <a:cs typeface="B Nazanin" panose="00000400000000000000" pitchFamily="2" charset="-78"/>
              </a:rPr>
              <a:t>می توانند </a:t>
            </a:r>
            <a:r>
              <a:rPr lang="fa-IR" sz="2400" b="1" dirty="0">
                <a:cs typeface="B Nazanin" panose="00000400000000000000" pitchFamily="2" charset="-78"/>
              </a:rPr>
              <a:t>به طور </a:t>
            </a:r>
            <a:r>
              <a:rPr lang="fa-IR" sz="2400" b="1" dirty="0" smtClean="0">
                <a:cs typeface="B Nazanin" panose="00000400000000000000" pitchFamily="2" charset="-78"/>
              </a:rPr>
              <a:t>مستقل </a:t>
            </a:r>
            <a:r>
              <a:rPr lang="fa-IR" sz="2400" b="1" dirty="0">
                <a:cs typeface="B Nazanin" panose="00000400000000000000" pitchFamily="2" charset="-78"/>
              </a:rPr>
              <a:t>عمل کنند و به </a:t>
            </a:r>
            <a:r>
              <a:rPr lang="fa-IR" sz="2400" b="1" dirty="0" smtClean="0">
                <a:cs typeface="B Nazanin" panose="00000400000000000000" pitchFamily="2" charset="-78"/>
              </a:rPr>
              <a:t>مشارکت خود </a:t>
            </a:r>
            <a:r>
              <a:rPr lang="fa-IR" sz="2400" b="1" dirty="0">
                <a:cs typeface="B Nazanin" panose="00000400000000000000" pitchFamily="2" charset="-78"/>
              </a:rPr>
              <a:t>در فعالیتهای </a:t>
            </a:r>
            <a:r>
              <a:rPr lang="fa-IR" sz="2400" b="1" dirty="0" smtClean="0">
                <a:cs typeface="B Nazanin" panose="00000400000000000000" pitchFamily="2" charset="-78"/>
              </a:rPr>
              <a:t>حرفه ای </a:t>
            </a:r>
            <a:r>
              <a:rPr lang="fa-IR" sz="2400" b="1" dirty="0">
                <a:cs typeface="B Nazanin" panose="00000400000000000000" pitchFamily="2" charset="-78"/>
              </a:rPr>
              <a:t>و اجتماعی </a:t>
            </a:r>
            <a:r>
              <a:rPr lang="fa-IR" sz="2400" b="1" dirty="0" smtClean="0">
                <a:cs typeface="B Nazanin" panose="00000400000000000000" pitchFamily="2" charset="-78"/>
              </a:rPr>
              <a:t>ادامه </a:t>
            </a:r>
            <a:r>
              <a:rPr lang="fa-IR" sz="2400" b="1" dirty="0">
                <a:cs typeface="B Nazanin" panose="00000400000000000000" pitchFamily="2" charset="-78"/>
              </a:rPr>
              <a:t>دهند.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80</a:t>
            </a:fld>
            <a:endParaRPr lang="fa-IR">
              <a:solidFill>
                <a:prstClr val="black"/>
              </a:solidFill>
            </a:endParaRPr>
          </a:p>
        </p:txBody>
      </p:sp>
      <p:sp>
        <p:nvSpPr>
          <p:cNvPr id="8" name="Title 5"/>
          <p:cNvSpPr>
            <a:spLocks noGrp="1"/>
          </p:cNvSpPr>
          <p:nvPr>
            <p:ph type="title"/>
          </p:nvPr>
        </p:nvSpPr>
        <p:spPr>
          <a:xfrm>
            <a:off x="417672" y="980728"/>
            <a:ext cx="8229600" cy="1143000"/>
          </a:xfrm>
        </p:spPr>
        <p:txBody>
          <a:bodyPr>
            <a:noAutofit/>
          </a:bodyPr>
          <a:lstStyle/>
          <a:p>
            <a:pPr algn="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مراحل بیماری آ </a:t>
            </a: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لزایمر: </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b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شامل </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سه مرحله خفیف، متوسط و </a:t>
            </a: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شدید</a:t>
            </a:r>
            <a:b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b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b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الف. مرحله خفیف</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br>
            <a:endPar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1470602948"/>
      </p:ext>
    </p:extLst>
  </p:cSld>
  <p:clrMapOvr>
    <a:masterClrMapping/>
  </p:clrMapOvr>
  <p:transition spd="med">
    <p:wedg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81</a:t>
            </a:fld>
            <a:endParaRPr lang="fa-IR">
              <a:solidFill>
                <a:prstClr val="black"/>
              </a:solidFill>
            </a:endParaRPr>
          </a:p>
        </p:txBody>
      </p:sp>
      <p:sp>
        <p:nvSpPr>
          <p:cNvPr id="6" name="Title 5"/>
          <p:cNvSpPr>
            <a:spLocks noGrp="1"/>
          </p:cNvSpPr>
          <p:nvPr>
            <p:ph type="title"/>
          </p:nvPr>
        </p:nvSpPr>
        <p:spPr>
          <a:xfrm>
            <a:off x="417672" y="548680"/>
            <a:ext cx="8229600"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راهکارهای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جبران حافظه از دست رفته در مرحله خفیف بیمار ی</a:t>
            </a:r>
            <a:endParaRPr lang="fa-IR" dirty="0"/>
          </a:p>
        </p:txBody>
      </p:sp>
      <p:graphicFrame>
        <p:nvGraphicFramePr>
          <p:cNvPr id="7" name="Table 6"/>
          <p:cNvGraphicFramePr>
            <a:graphicFrameLocks noGrp="1"/>
          </p:cNvGraphicFramePr>
          <p:nvPr>
            <p:extLst>
              <p:ext uri="{D42A27DB-BD31-4B8C-83A1-F6EECF244321}">
                <p14:modId xmlns:p14="http://schemas.microsoft.com/office/powerpoint/2010/main" val="81927644"/>
              </p:ext>
            </p:extLst>
          </p:nvPr>
        </p:nvGraphicFramePr>
        <p:xfrm>
          <a:off x="611560" y="1988840"/>
          <a:ext cx="8035712" cy="3748875"/>
        </p:xfrm>
        <a:graphic>
          <a:graphicData uri="http://schemas.openxmlformats.org/drawingml/2006/table">
            <a:tbl>
              <a:tblPr firstRow="1" bandRow="1">
                <a:tableStyleId>{69012ECD-51FC-41F1-AA8D-1B2483CD663E}</a:tableStyleId>
              </a:tblPr>
              <a:tblGrid>
                <a:gridCol w="5572478">
                  <a:extLst>
                    <a:ext uri="{9D8B030D-6E8A-4147-A177-3AD203B41FA5}">
                      <a16:colId xmlns:a16="http://schemas.microsoft.com/office/drawing/2014/main" val="20000"/>
                    </a:ext>
                  </a:extLst>
                </a:gridCol>
                <a:gridCol w="2463234">
                  <a:extLst>
                    <a:ext uri="{9D8B030D-6E8A-4147-A177-3AD203B41FA5}">
                      <a16:colId xmlns:a16="http://schemas.microsoft.com/office/drawing/2014/main" val="20001"/>
                    </a:ext>
                  </a:extLst>
                </a:gridCol>
              </a:tblGrid>
              <a:tr h="504056">
                <a:tc>
                  <a:txBody>
                    <a:bodyPr/>
                    <a:lstStyle/>
                    <a:p>
                      <a:pPr algn="ctr"/>
                      <a:r>
                        <a:rPr lang="fa-IR" dirty="0" smtClean="0"/>
                        <a:t>راه حل</a:t>
                      </a:r>
                      <a:r>
                        <a:rPr lang="fa-IR" baseline="0" dirty="0" smtClean="0"/>
                        <a:t> و پیشنهادات</a:t>
                      </a:r>
                      <a:endParaRPr lang="en-US" dirty="0"/>
                    </a:p>
                  </a:txBody>
                  <a:tcPr/>
                </a:tc>
                <a:tc>
                  <a:txBody>
                    <a:bodyPr/>
                    <a:lstStyle/>
                    <a:p>
                      <a:pPr algn="ctr"/>
                      <a:r>
                        <a:rPr kumimoji="0" lang="fa-IR" b="1" kern="1200" dirty="0" smtClean="0">
                          <a:solidFill>
                            <a:schemeClr val="bg1"/>
                          </a:solidFill>
                          <a:latin typeface="+mn-lt"/>
                          <a:ea typeface="+mn-ea"/>
                          <a:cs typeface="+mn-cs"/>
                        </a:rPr>
                        <a:t>مسئله</a:t>
                      </a:r>
                      <a:endParaRPr kumimoji="0" lang="en-US" b="1" kern="1200" dirty="0">
                        <a:solidFill>
                          <a:schemeClr val="bg1"/>
                        </a:solidFill>
                        <a:latin typeface="+mn-lt"/>
                        <a:ea typeface="+mn-ea"/>
                        <a:cs typeface="+mn-cs"/>
                      </a:endParaRPr>
                    </a:p>
                  </a:txBody>
                  <a:tcPr/>
                </a:tc>
                <a:extLst>
                  <a:ext uri="{0D108BD9-81ED-4DB2-BD59-A6C34878D82A}">
                    <a16:rowId xmlns:a16="http://schemas.microsoft.com/office/drawing/2014/main" val="10000"/>
                  </a:ext>
                </a:extLst>
              </a:tr>
              <a:tr h="749306">
                <a:tc>
                  <a:txBody>
                    <a:bodyPr/>
                    <a:lstStyle/>
                    <a:p>
                      <a:r>
                        <a:rPr kumimoji="0" lang="fa-IR" sz="1200" kern="1200" dirty="0" smtClean="0"/>
                        <a:t>فرد مبتلا را تشویق کنید تا روزها را روی تقویم خط بزند، یا از او بخواهید روز هفته و ساعت پخش برنامه یادآوری زمان دلخواه و کانال آنرا با یادداشت در تقویم ثبت کند.</a:t>
                      </a:r>
                      <a:endParaRPr kumimoji="0" lang="fa-IR" sz="1200" b="1" kern="1200" dirty="0" smtClean="0">
                        <a:solidFill>
                          <a:schemeClr val="tx1"/>
                        </a:solidFill>
                        <a:latin typeface="+mn-lt"/>
                        <a:ea typeface="+mn-ea"/>
                        <a:cs typeface="B Nazanin" panose="00000400000000000000" pitchFamily="2" charset="-78"/>
                      </a:endParaRPr>
                    </a:p>
                  </a:txBody>
                  <a:tcPr/>
                </a:tc>
                <a:tc>
                  <a:txBody>
                    <a:bodyPr/>
                    <a:lstStyle/>
                    <a:p>
                      <a:r>
                        <a:rPr kumimoji="0" lang="fa-IR" sz="1200" b="1" kern="1200" dirty="0" smtClean="0">
                          <a:solidFill>
                            <a:schemeClr val="tx1"/>
                          </a:solidFill>
                          <a:latin typeface="+mn-lt"/>
                          <a:ea typeface="+mn-ea"/>
                          <a:cs typeface="B Nazanin" panose="00000400000000000000" pitchFamily="2" charset="-78"/>
                        </a:rPr>
                        <a:t>یاداوری زمان</a:t>
                      </a:r>
                      <a:endParaRPr kumimoji="0" lang="en-US" sz="1200" b="1" kern="1200" dirty="0">
                        <a:solidFill>
                          <a:schemeClr val="tx1"/>
                        </a:solidFill>
                        <a:latin typeface="+mn-lt"/>
                        <a:ea typeface="+mn-ea"/>
                        <a:cs typeface="B Nazanin" panose="00000400000000000000" pitchFamily="2" charset="-78"/>
                      </a:endParaRPr>
                    </a:p>
                  </a:txBody>
                  <a:tcPr/>
                </a:tc>
                <a:extLst>
                  <a:ext uri="{0D108BD9-81ED-4DB2-BD59-A6C34878D82A}">
                    <a16:rowId xmlns:a16="http://schemas.microsoft.com/office/drawing/2014/main" val="10001"/>
                  </a:ext>
                </a:extLst>
              </a:tr>
              <a:tr h="467062">
                <a:tc>
                  <a:txBody>
                    <a:bodyPr/>
                    <a:lstStyle/>
                    <a:p>
                      <a:r>
                        <a:rPr kumimoji="0" lang="fa-IR" sz="1200" kern="1200" dirty="0" smtClean="0"/>
                        <a:t>از جعبه های مخصوص برای داروهای مصرفی استفاده کنید و زمان مصرف آن را مرتب یادآور شوید.</a:t>
                      </a:r>
                      <a:endParaRPr kumimoji="0" lang="fa-IR" sz="1200" b="1" kern="1200" dirty="0" smtClean="0">
                        <a:solidFill>
                          <a:schemeClr val="tx1"/>
                        </a:solidFill>
                        <a:latin typeface="+mn-lt"/>
                        <a:ea typeface="+mn-ea"/>
                        <a:cs typeface="B Nazanin" panose="00000400000000000000" pitchFamily="2" charset="-78"/>
                      </a:endParaRPr>
                    </a:p>
                  </a:txBody>
                  <a:tcPr/>
                </a:tc>
                <a:tc>
                  <a:txBody>
                    <a:bodyPr/>
                    <a:lstStyle/>
                    <a:p>
                      <a:r>
                        <a:rPr kumimoji="0" lang="fa-IR" sz="1200" b="1" kern="1200" dirty="0" smtClean="0">
                          <a:solidFill>
                            <a:schemeClr val="tx1"/>
                          </a:solidFill>
                          <a:latin typeface="+mn-lt"/>
                          <a:ea typeface="+mn-ea"/>
                          <a:cs typeface="B Nazanin" panose="00000400000000000000" pitchFamily="2" charset="-78"/>
                        </a:rPr>
                        <a:t>کنترل زمان مصرف دارو</a:t>
                      </a:r>
                      <a:endParaRPr kumimoji="0" lang="en-US" sz="1200" b="1" kern="1200" dirty="0">
                        <a:solidFill>
                          <a:schemeClr val="tx1"/>
                        </a:solidFill>
                        <a:latin typeface="+mn-lt"/>
                        <a:ea typeface="+mn-ea"/>
                        <a:cs typeface="B Nazanin" panose="00000400000000000000" pitchFamily="2" charset="-78"/>
                      </a:endParaRPr>
                    </a:p>
                  </a:txBody>
                  <a:tcPr/>
                </a:tc>
                <a:extLst>
                  <a:ext uri="{0D108BD9-81ED-4DB2-BD59-A6C34878D82A}">
                    <a16:rowId xmlns:a16="http://schemas.microsoft.com/office/drawing/2014/main" val="10002"/>
                  </a:ext>
                </a:extLst>
              </a:tr>
              <a:tr h="527072">
                <a:tc>
                  <a:txBody>
                    <a:bodyPr/>
                    <a:lstStyle/>
                    <a:p>
                      <a:r>
                        <a:rPr kumimoji="0" lang="fa-IR" sz="1200" kern="1200" dirty="0" smtClean="0"/>
                        <a:t>شماره تلفنهای ضروری را با خط درشت نوشته، آن را کنار تلفن قرار دهید. آدرس محل سکونت و شماره تلفن را در جیب یا کیف او قرار دهید.</a:t>
                      </a:r>
                      <a:endParaRPr kumimoji="0" lang="en-US" sz="1200" b="1" kern="1200" dirty="0">
                        <a:solidFill>
                          <a:schemeClr val="tx1"/>
                        </a:solidFill>
                        <a:latin typeface="+mn-lt"/>
                        <a:ea typeface="+mn-ea"/>
                        <a:cs typeface="B Nazanin" panose="00000400000000000000" pitchFamily="2" charset="-78"/>
                      </a:endParaRPr>
                    </a:p>
                  </a:txBody>
                  <a:tcPr/>
                </a:tc>
                <a:tc>
                  <a:txBody>
                    <a:bodyPr/>
                    <a:lstStyle/>
                    <a:p>
                      <a:r>
                        <a:rPr kumimoji="0" lang="fa-IR" sz="1200" b="1" kern="1200" dirty="0" smtClean="0">
                          <a:solidFill>
                            <a:schemeClr val="tx1"/>
                          </a:solidFill>
                          <a:latin typeface="+mn-lt"/>
                          <a:ea typeface="+mn-ea"/>
                          <a:cs typeface="B Nazanin" panose="00000400000000000000" pitchFamily="2" charset="-78"/>
                        </a:rPr>
                        <a:t>به خاطر</a:t>
                      </a:r>
                      <a:r>
                        <a:rPr kumimoji="0" lang="fa-IR" sz="1200" b="1" kern="1200" baseline="0" dirty="0" smtClean="0">
                          <a:solidFill>
                            <a:schemeClr val="tx1"/>
                          </a:solidFill>
                          <a:latin typeface="+mn-lt"/>
                          <a:ea typeface="+mn-ea"/>
                          <a:cs typeface="B Nazanin" panose="00000400000000000000" pitchFamily="2" charset="-78"/>
                        </a:rPr>
                        <a:t> داشتن شماره تلفن های ضروری</a:t>
                      </a:r>
                      <a:endParaRPr kumimoji="0" lang="en-US" sz="1200" b="1" kern="1200" dirty="0">
                        <a:solidFill>
                          <a:schemeClr val="tx1"/>
                        </a:solidFill>
                        <a:latin typeface="+mn-lt"/>
                        <a:ea typeface="+mn-ea"/>
                        <a:cs typeface="B Nazanin" panose="00000400000000000000" pitchFamily="2" charset="-78"/>
                      </a:endParaRPr>
                    </a:p>
                  </a:txBody>
                  <a:tcPr/>
                </a:tc>
                <a:extLst>
                  <a:ext uri="{0D108BD9-81ED-4DB2-BD59-A6C34878D82A}">
                    <a16:rowId xmlns:a16="http://schemas.microsoft.com/office/drawing/2014/main" val="10003"/>
                  </a:ext>
                </a:extLst>
              </a:tr>
              <a:tr h="586979">
                <a:tc>
                  <a:txBody>
                    <a:bodyPr/>
                    <a:lstStyle/>
                    <a:p>
                      <a:r>
                        <a:rPr kumimoji="0" lang="fa-IR" sz="1200" kern="1200" dirty="0" smtClean="0"/>
                        <a:t>با چسباندن برچسبهای نوشتاری یا نقاشی بر روی کمد و کشوها، برای پیدا کردن وسایل و لوازم پیدا کردن لوازمشخصی ( مانند جوراب و حوله</a:t>
                      </a:r>
                      <a:r>
                        <a:rPr kumimoji="0" lang="fa-IR" sz="1200" kern="1200" baseline="0" dirty="0" smtClean="0"/>
                        <a:t> )</a:t>
                      </a:r>
                      <a:r>
                        <a:rPr kumimoji="0" lang="fa-IR" sz="1200" kern="1200" dirty="0" smtClean="0"/>
                        <a:t> به او کمک کنید.</a:t>
                      </a:r>
                      <a:endParaRPr kumimoji="0" lang="en-US" sz="1200" b="1" kern="1200" dirty="0">
                        <a:solidFill>
                          <a:schemeClr val="tx1"/>
                        </a:solidFill>
                        <a:latin typeface="+mn-lt"/>
                        <a:ea typeface="+mn-ea"/>
                        <a:cs typeface="B Nazanin" panose="00000400000000000000" pitchFamily="2" charset="-78"/>
                      </a:endParaRPr>
                    </a:p>
                  </a:txBody>
                  <a:tcPr/>
                </a:tc>
                <a:tc>
                  <a:txBody>
                    <a:bodyPr/>
                    <a:lstStyle/>
                    <a:p>
                      <a:r>
                        <a:rPr kumimoji="0" lang="fa-IR" sz="1200" b="1" kern="1200" dirty="0" smtClean="0">
                          <a:solidFill>
                            <a:schemeClr val="tx1"/>
                          </a:solidFill>
                          <a:latin typeface="+mn-lt"/>
                          <a:ea typeface="+mn-ea"/>
                          <a:cs typeface="B Nazanin" panose="00000400000000000000" pitchFamily="2" charset="-78"/>
                        </a:rPr>
                        <a:t>پیدا کردن لوازم</a:t>
                      </a:r>
                      <a:endParaRPr kumimoji="0" lang="en-US" sz="1200" b="1" kern="1200" dirty="0">
                        <a:solidFill>
                          <a:schemeClr val="tx1"/>
                        </a:solidFill>
                        <a:latin typeface="+mn-lt"/>
                        <a:ea typeface="+mn-ea"/>
                        <a:cs typeface="B Nazanin" panose="00000400000000000000" pitchFamily="2" charset="-78"/>
                      </a:endParaRPr>
                    </a:p>
                  </a:txBody>
                  <a:tcPr/>
                </a:tc>
                <a:extLst>
                  <a:ext uri="{0D108BD9-81ED-4DB2-BD59-A6C34878D82A}">
                    <a16:rowId xmlns:a16="http://schemas.microsoft.com/office/drawing/2014/main" val="10004"/>
                  </a:ext>
                </a:extLst>
              </a:tr>
              <a:tr h="300653">
                <a:tc>
                  <a:txBody>
                    <a:bodyPr/>
                    <a:lstStyle/>
                    <a:p>
                      <a:r>
                        <a:rPr kumimoji="0" lang="fa-IR" sz="1200" kern="1200" dirty="0" smtClean="0"/>
                        <a:t>زمان صرف غذا، خوردن دارو، وقایع و اتفاقات مهم را به صورت مکرر به فرد یادآوری کنید.</a:t>
                      </a:r>
                    </a:p>
                    <a:p>
                      <a:endParaRPr kumimoji="0" lang="en-US" sz="1200" b="1" kern="1200" dirty="0">
                        <a:solidFill>
                          <a:schemeClr val="tx1"/>
                        </a:solidFill>
                        <a:latin typeface="+mn-lt"/>
                        <a:ea typeface="+mn-ea"/>
                        <a:cs typeface="B Nazanin" panose="00000400000000000000" pitchFamily="2" charset="-78"/>
                      </a:endParaRPr>
                    </a:p>
                  </a:txBody>
                  <a:tcPr/>
                </a:tc>
                <a:tc>
                  <a:txBody>
                    <a:bodyPr/>
                    <a:lstStyle/>
                    <a:p>
                      <a:r>
                        <a:rPr kumimoji="0" lang="fa-IR" sz="1200" b="1" kern="1200" dirty="0" smtClean="0">
                          <a:solidFill>
                            <a:schemeClr val="tx1"/>
                          </a:solidFill>
                          <a:latin typeface="+mn-lt"/>
                          <a:ea typeface="+mn-ea"/>
                          <a:cs typeface="B Nazanin" panose="00000400000000000000" pitchFamily="2" charset="-78"/>
                        </a:rPr>
                        <a:t>یاداوری وقایع مهم</a:t>
                      </a:r>
                      <a:endParaRPr kumimoji="0" lang="en-US" sz="1200" b="1" kern="1200" dirty="0">
                        <a:solidFill>
                          <a:schemeClr val="tx1"/>
                        </a:solidFill>
                        <a:latin typeface="+mn-lt"/>
                        <a:ea typeface="+mn-ea"/>
                        <a:cs typeface="B Nazanin" panose="00000400000000000000" pitchFamily="2" charset="-78"/>
                      </a:endParaRPr>
                    </a:p>
                  </a:txBody>
                  <a:tcPr/>
                </a:tc>
                <a:extLst>
                  <a:ext uri="{0D108BD9-81ED-4DB2-BD59-A6C34878D82A}">
                    <a16:rowId xmlns:a16="http://schemas.microsoft.com/office/drawing/2014/main" val="10005"/>
                  </a:ext>
                </a:extLst>
              </a:tr>
              <a:tr h="300653">
                <a:tc>
                  <a:txBody>
                    <a:bodyPr/>
                    <a:lstStyle/>
                    <a:p>
                      <a:r>
                        <a:rPr kumimoji="0" lang="fa-IR" sz="1200" kern="1200" dirty="0" smtClean="0"/>
                        <a:t>با نگاه کردن به آلبوم، نقش افراد در زندگی گذشته را به خاطرش بیاورید.</a:t>
                      </a:r>
                    </a:p>
                    <a:p>
                      <a:endParaRPr kumimoji="0" lang="en-US" sz="1200" b="1" kern="1200" dirty="0">
                        <a:solidFill>
                          <a:schemeClr val="tx1"/>
                        </a:solidFill>
                        <a:latin typeface="+mn-lt"/>
                        <a:ea typeface="+mn-ea"/>
                        <a:cs typeface="B Nazanin" panose="00000400000000000000" pitchFamily="2" charset="-78"/>
                      </a:endParaRPr>
                    </a:p>
                  </a:txBody>
                  <a:tcPr/>
                </a:tc>
                <a:tc>
                  <a:txBody>
                    <a:bodyPr/>
                    <a:lstStyle/>
                    <a:p>
                      <a:r>
                        <a:rPr kumimoji="0" lang="fa-IR" sz="1200" b="1" kern="1200" dirty="0" smtClean="0">
                          <a:solidFill>
                            <a:schemeClr val="tx1"/>
                          </a:solidFill>
                          <a:latin typeface="+mn-lt"/>
                          <a:ea typeface="+mn-ea"/>
                          <a:cs typeface="B Nazanin" panose="00000400000000000000" pitchFamily="2" charset="-78"/>
                        </a:rPr>
                        <a:t>به خاطر سپردن افراد</a:t>
                      </a:r>
                      <a:endParaRPr kumimoji="0" lang="en-US" sz="1200" b="1" kern="1200" dirty="0">
                        <a:solidFill>
                          <a:schemeClr val="tx1"/>
                        </a:solidFill>
                        <a:latin typeface="+mn-lt"/>
                        <a:ea typeface="+mn-ea"/>
                        <a:cs typeface="B Nazanin" panose="00000400000000000000" pitchFamily="2" charset="-78"/>
                      </a:endParaRPr>
                    </a:p>
                  </a:txBody>
                  <a:tcPr/>
                </a:tc>
                <a:extLst>
                  <a:ext uri="{0D108BD9-81ED-4DB2-BD59-A6C34878D82A}">
                    <a16:rowId xmlns:a16="http://schemas.microsoft.com/office/drawing/2014/main" val="494020711"/>
                  </a:ext>
                </a:extLst>
              </a:tr>
            </a:tbl>
          </a:graphicData>
        </a:graphic>
      </p:graphicFrame>
    </p:spTree>
    <p:extLst>
      <p:ext uri="{BB962C8B-B14F-4D97-AF65-F5344CB8AC3E}">
        <p14:creationId xmlns:p14="http://schemas.microsoft.com/office/powerpoint/2010/main" val="2549419982"/>
      </p:ext>
    </p:extLst>
  </p:cSld>
  <p:clrMapOvr>
    <a:masterClrMapping/>
  </p:clrMapOvr>
  <p:transition spd="med">
    <p:wedg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6496" y="980727"/>
            <a:ext cx="8595360" cy="5426581"/>
          </a:xfrm>
        </p:spPr>
        <p:txBody>
          <a:bodyPr>
            <a:noAutofit/>
          </a:bodyPr>
          <a:lstStyle/>
          <a:p>
            <a:pPr algn="just">
              <a:lnSpc>
                <a:spcPct val="150000"/>
              </a:lnSpc>
            </a:pPr>
            <a:r>
              <a:rPr lang="fa-IR" sz="2400" b="1" dirty="0" smtClean="0">
                <a:cs typeface="B Nazanin" panose="00000400000000000000" pitchFamily="2" charset="-78"/>
              </a:rPr>
              <a:t>بیماری </a:t>
            </a:r>
            <a:r>
              <a:rPr lang="fa-IR" sz="2400" b="1" dirty="0">
                <a:cs typeface="B Nazanin" panose="00000400000000000000" pitchFamily="2" charset="-78"/>
              </a:rPr>
              <a:t>آلزایمر </a:t>
            </a:r>
            <a:r>
              <a:rPr lang="fa-IR" sz="2400" b="1" dirty="0" smtClean="0">
                <a:cs typeface="B Nazanin" panose="00000400000000000000" pitchFamily="2" charset="-78"/>
              </a:rPr>
              <a:t>متوسط شامل </a:t>
            </a:r>
            <a:r>
              <a:rPr lang="fa-IR" sz="2400" b="1" dirty="0">
                <a:cs typeface="B Nazanin" panose="00000400000000000000" pitchFamily="2" charset="-78"/>
              </a:rPr>
              <a:t>از بینرفتن قابل توجه حافظه، سردرگمی و </a:t>
            </a:r>
            <a:r>
              <a:rPr lang="fa-IR" sz="2400" b="1" dirty="0" smtClean="0">
                <a:cs typeface="B Nazanin" panose="00000400000000000000" pitchFamily="2" charset="-78"/>
              </a:rPr>
              <a:t>علائم </a:t>
            </a:r>
            <a:r>
              <a:rPr lang="fa-IR" sz="2400" b="1" dirty="0">
                <a:cs typeface="B Nazanin" panose="00000400000000000000" pitchFamily="2" charset="-78"/>
              </a:rPr>
              <a:t>جسمی است. افراد در این مرحله ممکن است </a:t>
            </a:r>
            <a:r>
              <a:rPr lang="fa-IR" sz="2400" b="1" dirty="0" smtClean="0">
                <a:cs typeface="B Nazanin" panose="00000400000000000000" pitchFamily="2" charset="-78"/>
              </a:rPr>
              <a:t>علائم </a:t>
            </a:r>
            <a:r>
              <a:rPr lang="fa-IR" sz="2400" b="1" dirty="0">
                <a:cs typeface="B Nazanin" panose="00000400000000000000" pitchFamily="2" charset="-78"/>
              </a:rPr>
              <a:t>زیر را نشان دهند</a:t>
            </a:r>
            <a:r>
              <a:rPr lang="fa-IR" sz="2400" b="1" dirty="0" smtClean="0">
                <a:cs typeface="B Nazanin" panose="00000400000000000000" pitchFamily="2" charset="-78"/>
              </a:rPr>
              <a:t>:</a:t>
            </a:r>
            <a:endParaRPr lang="fa-IR" sz="2400" b="1" dirty="0">
              <a:cs typeface="B Nazanin" panose="00000400000000000000" pitchFamily="2" charset="-78"/>
            </a:endParaRPr>
          </a:p>
          <a:p>
            <a:pPr algn="just">
              <a:lnSpc>
                <a:spcPct val="150000"/>
              </a:lnSpc>
            </a:pPr>
            <a:r>
              <a:rPr lang="fa-IR" sz="2400" b="1" dirty="0" smtClean="0">
                <a:cs typeface="B Nazanin" panose="00000400000000000000" pitchFamily="2" charset="-78"/>
              </a:rPr>
              <a:t> </a:t>
            </a:r>
            <a:r>
              <a:rPr lang="fa-IR" sz="2400" b="1" dirty="0">
                <a:cs typeface="B Nazanin" panose="00000400000000000000" pitchFamily="2" charset="-78"/>
              </a:rPr>
              <a:t>مشکل در شناخت اعضای خانواده و دوستان نزدیک</a:t>
            </a:r>
          </a:p>
          <a:p>
            <a:pPr algn="just">
              <a:lnSpc>
                <a:spcPct val="150000"/>
              </a:lnSpc>
            </a:pPr>
            <a:r>
              <a:rPr lang="fa-IR" sz="2400" b="1" dirty="0" smtClean="0">
                <a:cs typeface="B Nazanin" panose="00000400000000000000" pitchFamily="2" charset="-78"/>
              </a:rPr>
              <a:t> </a:t>
            </a:r>
            <a:r>
              <a:rPr lang="fa-IR" sz="2400" b="1" dirty="0">
                <a:cs typeface="B Nazanin" panose="00000400000000000000" pitchFamily="2" charset="-78"/>
              </a:rPr>
              <a:t>ناتوانی در سازماندهی کارها یا پیروی از دستورالعملها</a:t>
            </a:r>
          </a:p>
          <a:p>
            <a:pPr algn="just">
              <a:lnSpc>
                <a:spcPct val="150000"/>
              </a:lnSpc>
            </a:pPr>
            <a:r>
              <a:rPr lang="fa-IR" sz="2400" b="1" dirty="0" smtClean="0">
                <a:cs typeface="B Nazanin" panose="00000400000000000000" pitchFamily="2" charset="-78"/>
              </a:rPr>
              <a:t> اختلال </a:t>
            </a:r>
            <a:r>
              <a:rPr lang="fa-IR" sz="2400" b="1" dirty="0">
                <a:cs typeface="B Nazanin" panose="00000400000000000000" pitchFamily="2" charset="-78"/>
              </a:rPr>
              <a:t>در انجام کارهای روزمره، مانند لباس پوشیدن</a:t>
            </a:r>
          </a:p>
          <a:p>
            <a:pPr algn="just">
              <a:lnSpc>
                <a:spcPct val="150000"/>
              </a:lnSpc>
            </a:pPr>
            <a:r>
              <a:rPr lang="fa-IR" sz="2400" b="1" dirty="0" smtClean="0">
                <a:cs typeface="B Nazanin" panose="00000400000000000000" pitchFamily="2" charset="-78"/>
              </a:rPr>
              <a:t> </a:t>
            </a:r>
            <a:r>
              <a:rPr lang="fa-IR" sz="2400" b="1" dirty="0">
                <a:cs typeface="B Nazanin" panose="00000400000000000000" pitchFamily="2" charset="-78"/>
              </a:rPr>
              <a:t>بیقراری یا </a:t>
            </a:r>
            <a:r>
              <a:rPr lang="fa-IR" sz="2400" b="1" dirty="0" smtClean="0">
                <a:cs typeface="B Nazanin" panose="00000400000000000000" pitchFamily="2" charset="-78"/>
              </a:rPr>
              <a:t>اختلال </a:t>
            </a:r>
            <a:r>
              <a:rPr lang="fa-IR" sz="2400" b="1" dirty="0">
                <a:cs typeface="B Nazanin" panose="00000400000000000000" pitchFamily="2" charset="-78"/>
              </a:rPr>
              <a:t>خواب</a:t>
            </a:r>
          </a:p>
          <a:p>
            <a:pPr algn="just">
              <a:lnSpc>
                <a:spcPct val="150000"/>
              </a:lnSpc>
            </a:pPr>
            <a:r>
              <a:rPr lang="fa-IR" sz="2400" b="1" dirty="0" smtClean="0">
                <a:cs typeface="B Nazanin" panose="00000400000000000000" pitchFamily="2" charset="-78"/>
              </a:rPr>
              <a:t> </a:t>
            </a:r>
            <a:r>
              <a:rPr lang="fa-IR" sz="2400" b="1" dirty="0">
                <a:cs typeface="B Nazanin" panose="00000400000000000000" pitchFamily="2" charset="-78"/>
              </a:rPr>
              <a:t>سرگردانی یا سردرگمی</a:t>
            </a:r>
          </a:p>
          <a:p>
            <a:pPr algn="just">
              <a:lnSpc>
                <a:spcPct val="150000"/>
              </a:lnSpc>
            </a:pPr>
            <a:r>
              <a:rPr lang="fa-IR" sz="2400" b="1" smtClean="0">
                <a:cs typeface="B Nazanin" panose="00000400000000000000" pitchFamily="2" charset="-78"/>
              </a:rPr>
              <a:t> اختلال </a:t>
            </a:r>
            <a:r>
              <a:rPr lang="fa-IR" sz="2400" b="1" dirty="0">
                <a:cs typeface="B Nazanin" panose="00000400000000000000" pitchFamily="2" charset="-78"/>
              </a:rPr>
              <a:t>در کنترل دفع ادرار و مدفوع</a:t>
            </a:r>
          </a:p>
          <a:p>
            <a:pPr algn="just">
              <a:lnSpc>
                <a:spcPct val="150000"/>
              </a:lnSpc>
            </a:pPr>
            <a:r>
              <a:rPr lang="fa-IR" sz="2400" b="1" dirty="0" smtClean="0">
                <a:cs typeface="B Nazanin" panose="00000400000000000000" pitchFamily="2" charset="-78"/>
              </a:rPr>
              <a:t> </a:t>
            </a:r>
            <a:r>
              <a:rPr lang="fa-IR" sz="2400" b="1" dirty="0">
                <a:cs typeface="B Nazanin" panose="00000400000000000000" pitchFamily="2" charset="-78"/>
              </a:rPr>
              <a:t>تغییر شخصیت</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82</a:t>
            </a:fld>
            <a:endParaRPr lang="fa-IR">
              <a:solidFill>
                <a:prstClr val="black"/>
              </a:solidFill>
            </a:endParaRPr>
          </a:p>
        </p:txBody>
      </p:sp>
      <p:sp>
        <p:nvSpPr>
          <p:cNvPr id="8" name="Title 5"/>
          <p:cNvSpPr>
            <a:spLocks noGrp="1"/>
          </p:cNvSpPr>
          <p:nvPr>
            <p:ph type="title"/>
          </p:nvPr>
        </p:nvSpPr>
        <p:spPr>
          <a:xfrm>
            <a:off x="417672" y="269141"/>
            <a:ext cx="8229600" cy="1143000"/>
          </a:xfrm>
        </p:spPr>
        <p:txBody>
          <a:bodyPr>
            <a:noAutofit/>
          </a:bodyPr>
          <a:lstStyle/>
          <a:p>
            <a:pPr algn="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الف</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مرحله </a:t>
            </a: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متوسط</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br>
            <a:endPar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3582463348"/>
      </p:ext>
    </p:extLst>
  </p:cSld>
  <p:clrMapOvr>
    <a:masterClrMapping/>
  </p:clrMapOvr>
  <p:transition spd="med">
    <p:wedg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در ارتباطات روزمره شرکت دهید.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جمله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ساده در ارتباط با بیمار استفاده کنید و از حرکات دست و صورت کمک بگیرید.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ارتباط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چشمی و قرارگرفتن در دید مستقیم او را فراموش نکنید.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عوامل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حواسپرتی مانند سروصدای اطرافیان، صدا و تصویر تلویزیون و موسیقی را حذف نمایید.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به حرکات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حالت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 توجه کنید و از این راه به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مشکلات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او پی ببرید.</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83</a:t>
            </a:fld>
            <a:endParaRPr lang="fa-IR">
              <a:solidFill>
                <a:prstClr val="black"/>
              </a:solidFill>
            </a:endParaRPr>
          </a:p>
        </p:txBody>
      </p:sp>
      <p:sp>
        <p:nvSpPr>
          <p:cNvPr id="6" name="Title 5"/>
          <p:cNvSpPr>
            <a:spLocks noGrp="1"/>
          </p:cNvSpPr>
          <p:nvPr>
            <p:ph type="title"/>
          </p:nvPr>
        </p:nvSpPr>
        <p:spPr>
          <a:xfrm>
            <a:off x="621904" y="337084"/>
            <a:ext cx="8064896" cy="1143000"/>
          </a:xfrm>
        </p:spPr>
        <p:txBody>
          <a:bodyPr>
            <a:normAutofit fontScale="90000"/>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راهکارهای ایجاد ارتباط بهتر در مرحله متوسط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بیماری:</a:t>
            </a:r>
            <a:endParaRPr lang="fa-IR" dirty="0"/>
          </a:p>
        </p:txBody>
      </p:sp>
    </p:spTree>
    <p:extLst>
      <p:ext uri="{BB962C8B-B14F-4D97-AF65-F5344CB8AC3E}">
        <p14:creationId xmlns:p14="http://schemas.microsoft.com/office/powerpoint/2010/main" val="576977351"/>
      </p:ext>
    </p:extLst>
  </p:cSld>
  <p:clrMapOvr>
    <a:masterClrMapping/>
  </p:clrMapOvr>
  <p:transition spd="med">
    <p:wedg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8800"/>
            <a:ext cx="8229600" cy="4378491"/>
          </a:xfrm>
        </p:spPr>
        <p:txBody>
          <a:bodyPr>
            <a:normAutofit fontScale="92500"/>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فرد مبتلا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آلزایمر برای فکر کردن و بیان نظرات خود به زمان بیشتری نیاز دارد.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مکالمات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در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جملات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کوتاه،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ساده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بدون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کنایه انجام دهید.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هدف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مکالمه با فرد بیمار باید ایجاد راحتی خیال و آرامش در او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باشد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مطلبی را که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خواهید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بگویید، بدون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حاشیه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توضیح چرایی بیان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همیشه پاسخ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خود را با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بله</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شروع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کنید. زمانی که آنها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نمی توانند گزینه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مختلف را بررسی کرده و تصمیم بگیرند، آسانترین و مطمئنترین پاسخ آنها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نه</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شما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نباید با شنیدن واژه خیر ، کانال ارتباطی را بسته تلقی کنید.</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84</a:t>
            </a:fld>
            <a:endParaRPr lang="fa-IR">
              <a:solidFill>
                <a:prstClr val="black"/>
              </a:solidFill>
            </a:endParaRPr>
          </a:p>
        </p:txBody>
      </p:sp>
      <p:sp>
        <p:nvSpPr>
          <p:cNvPr id="6" name="Title 5"/>
          <p:cNvSpPr>
            <a:spLocks noGrp="1"/>
          </p:cNvSpPr>
          <p:nvPr>
            <p:ph type="title"/>
          </p:nvPr>
        </p:nvSpPr>
        <p:spPr>
          <a:xfrm>
            <a:off x="621904" y="337084"/>
            <a:ext cx="8064896" cy="1143000"/>
          </a:xfrm>
        </p:spPr>
        <p:txBody>
          <a:bodyPr>
            <a:normAutofit fontScale="90000"/>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راهکارهای ایجاد ارتباط بهتر در مرحله متوسط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بیماری:</a:t>
            </a:r>
            <a:endParaRPr lang="fa-IR" dirty="0"/>
          </a:p>
        </p:txBody>
      </p:sp>
    </p:spTree>
    <p:extLst>
      <p:ext uri="{BB962C8B-B14F-4D97-AF65-F5344CB8AC3E}">
        <p14:creationId xmlns:p14="http://schemas.microsoft.com/office/powerpoint/2010/main" val="209197139"/>
      </p:ext>
    </p:extLst>
  </p:cSld>
  <p:clrMapOvr>
    <a:masterClrMapping/>
  </p:clrMapOvr>
  <p:transition spd="med">
    <p:wedg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8800"/>
            <a:ext cx="8363272" cy="4378491"/>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کم حوصلگی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فوریت داشتن همه خواسته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 ، امری عادی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است.اگر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شما بتوانید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بلافاصله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درخواست بیمار خود پاسخ مثبت دهید، عالی است، ولی همیشه این موقعیت در دسترس نیست. در نتیجه پاسخ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بله</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بهترین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گزینه محسوب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شود.</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برای پیشگیری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خطر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زمین خوردن</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محیط زندگی را ایمن کنید.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ایجاد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یک محیط امن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تواند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موقعیتهای مولد فشار روانی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خطرناک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بسیاری پیشگیری کند.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85</a:t>
            </a:fld>
            <a:endParaRPr lang="fa-IR">
              <a:solidFill>
                <a:prstClr val="black"/>
              </a:solidFill>
            </a:endParaRPr>
          </a:p>
        </p:txBody>
      </p:sp>
      <p:sp>
        <p:nvSpPr>
          <p:cNvPr id="6" name="Title 5"/>
          <p:cNvSpPr>
            <a:spLocks noGrp="1"/>
          </p:cNvSpPr>
          <p:nvPr>
            <p:ph type="title"/>
          </p:nvPr>
        </p:nvSpPr>
        <p:spPr>
          <a:xfrm>
            <a:off x="621904" y="337084"/>
            <a:ext cx="8064896" cy="1143000"/>
          </a:xfrm>
        </p:spPr>
        <p:txBody>
          <a:bodyPr>
            <a:normAutofit fontScale="90000"/>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راهکارهای ایجاد ارتباط بهتر در مرحله متوسط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بیماری:</a:t>
            </a:r>
            <a:endParaRPr lang="fa-IR" dirty="0"/>
          </a:p>
        </p:txBody>
      </p:sp>
    </p:spTree>
    <p:extLst>
      <p:ext uri="{BB962C8B-B14F-4D97-AF65-F5344CB8AC3E}">
        <p14:creationId xmlns:p14="http://schemas.microsoft.com/office/powerpoint/2010/main" val="4205739445"/>
      </p:ext>
    </p:extLst>
  </p:cSld>
  <p:clrMapOvr>
    <a:masterClrMapping/>
  </p:clrMapOvr>
  <p:transition spd="med">
    <p:wedg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8800"/>
            <a:ext cx="8363272" cy="4378491"/>
          </a:xfrm>
        </p:spPr>
        <p:txBody>
          <a:bodyPr>
            <a:normAutofit/>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روی پنجره و درهای رو به بیرون، حفاظ و قفل محکم نصب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کنید.</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خانه را قفل کنید تا بیمار از خانه خارج نشده و در خیابانها سرگردان نشود.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کفش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لباس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بیرون رفتن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شخص بیمار را در دسترس قرار ندهید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داروها برچسب بزنید و آنها را در جای امنی نگهداری 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محیط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اطراف بیمار را مرتب نگه دارید و هر چیزی را که ممکن است موجب زمین خوردن وی شود، از روی زمین و مسیر حرکت معمول بیمار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بردارید.</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marL="109728" indent="0" algn="just">
              <a:lnSpc>
                <a:spcPct val="150000"/>
              </a:lnSpc>
              <a:buNone/>
            </a:pP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86</a:t>
            </a:fld>
            <a:endParaRPr lang="fa-IR">
              <a:solidFill>
                <a:prstClr val="black"/>
              </a:solidFill>
            </a:endParaRPr>
          </a:p>
        </p:txBody>
      </p:sp>
      <p:sp>
        <p:nvSpPr>
          <p:cNvPr id="6" name="Title 5"/>
          <p:cNvSpPr>
            <a:spLocks noGrp="1"/>
          </p:cNvSpPr>
          <p:nvPr>
            <p:ph type="title"/>
          </p:nvPr>
        </p:nvSpPr>
        <p:spPr>
          <a:xfrm>
            <a:off x="457200" y="337084"/>
            <a:ext cx="8229600"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ایمنی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محل زندگی برای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آلزایمر</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الف. ایمنی در محیط داخلی خانه</a:t>
            </a:r>
            <a:endParaRPr lang="fa-IR" dirty="0"/>
          </a:p>
        </p:txBody>
      </p:sp>
    </p:spTree>
    <p:extLst>
      <p:ext uri="{BB962C8B-B14F-4D97-AF65-F5344CB8AC3E}">
        <p14:creationId xmlns:p14="http://schemas.microsoft.com/office/powerpoint/2010/main" val="598764623"/>
      </p:ext>
    </p:extLst>
  </p:cSld>
  <p:clrMapOvr>
    <a:masterClrMapping/>
  </p:clrMapOvr>
  <p:transition spd="med">
    <p:wedg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8800"/>
            <a:ext cx="8363272" cy="4378491"/>
          </a:xfrm>
        </p:spPr>
        <p:txBody>
          <a:bodyPr>
            <a:normAutofit fontScale="92500"/>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چراغ راهروها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مسیر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حرکتی بیمار را بیش 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سایر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نقاط خانه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روشن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نموده،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شبها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چراغ دستشویی را روشن بگذارید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کفپوش</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قالی و موکت باید به زمین چسبیده باشد و طوری باشد که بیمار روی آنها سر نخورد. </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ریل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نرده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قدی را دو طرف راه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پله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نصب 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جلوگیری از آتشسوزی ناشی از عملکرد فرد بیمار ، نصب حسگرهای حساس به دود و استفاده از اجاق گاز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پیلوت دار کمک کننده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نصب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کپسول آتشنشانی و بررسی مداوم کارکرد و تاریخ شارژ آن ضروری است. </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87</a:t>
            </a:fld>
            <a:endParaRPr lang="fa-IR">
              <a:solidFill>
                <a:prstClr val="black"/>
              </a:solidFill>
            </a:endParaRPr>
          </a:p>
        </p:txBody>
      </p:sp>
      <p:sp>
        <p:nvSpPr>
          <p:cNvPr id="6" name="Title 5"/>
          <p:cNvSpPr>
            <a:spLocks noGrp="1"/>
          </p:cNvSpPr>
          <p:nvPr>
            <p:ph type="title"/>
          </p:nvPr>
        </p:nvSpPr>
        <p:spPr>
          <a:xfrm>
            <a:off x="457200" y="337084"/>
            <a:ext cx="8229600"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ایمنی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محل زندگی برای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آلزایمر</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الف. ایمنی در محیط داخلی خانه</a:t>
            </a:r>
            <a:endParaRPr lang="fa-IR" dirty="0"/>
          </a:p>
        </p:txBody>
      </p:sp>
    </p:spTree>
    <p:extLst>
      <p:ext uri="{BB962C8B-B14F-4D97-AF65-F5344CB8AC3E}">
        <p14:creationId xmlns:p14="http://schemas.microsoft.com/office/powerpoint/2010/main" val="537563422"/>
      </p:ext>
    </p:extLst>
  </p:cSld>
  <p:clrMapOvr>
    <a:masterClrMapping/>
  </p:clrMapOvr>
  <p:transition spd="med">
    <p:wedg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8800"/>
            <a:ext cx="8363272" cy="4378491"/>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وسایل برقی مانند اتو را از دسترس بیمار دور نگه دارید.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سیم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تلفن و سایر وسایل را در کنار دیوار قرار دهید.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آینه ها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در خانه بپوشانید تا بیمار با دیدن خود دچار بیقراری و اضطراب نشود. اغلب بیماران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مبتلا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آلزایمر ، تصویر دیگری را در آینه به جای خود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 بینند.</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برای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جلوگیری از ادرار کردن فرد در نقاط مختلف خانه، مانند کمد یا یخچال، بر روی در دستشویی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عالمت گذاری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کنید و به او یادآوری نمایید.</a:t>
            </a:r>
          </a:p>
          <a:p>
            <a:pPr algn="just">
              <a:lnSpc>
                <a:spcPct val="150000"/>
              </a:lnSpc>
            </a:pP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88</a:t>
            </a:fld>
            <a:endParaRPr lang="fa-IR">
              <a:solidFill>
                <a:prstClr val="black"/>
              </a:solidFill>
            </a:endParaRPr>
          </a:p>
        </p:txBody>
      </p:sp>
      <p:sp>
        <p:nvSpPr>
          <p:cNvPr id="6" name="Title 5"/>
          <p:cNvSpPr>
            <a:spLocks noGrp="1"/>
          </p:cNvSpPr>
          <p:nvPr>
            <p:ph type="title"/>
          </p:nvPr>
        </p:nvSpPr>
        <p:spPr>
          <a:xfrm>
            <a:off x="457200" y="337084"/>
            <a:ext cx="8229600"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ایمنی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محل زندگی برای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آلزایمر</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الف. ایمنی در محیط داخلی خانه</a:t>
            </a:r>
            <a:endParaRPr lang="fa-IR" dirty="0"/>
          </a:p>
        </p:txBody>
      </p:sp>
    </p:spTree>
    <p:extLst>
      <p:ext uri="{BB962C8B-B14F-4D97-AF65-F5344CB8AC3E}">
        <p14:creationId xmlns:p14="http://schemas.microsoft.com/office/powerpoint/2010/main" val="2925538946"/>
      </p:ext>
    </p:extLst>
  </p:cSld>
  <p:clrMapOvr>
    <a:masterClrMapping/>
  </p:clrMapOvr>
  <p:transition spd="med">
    <p:wedg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9477" y="1640433"/>
            <a:ext cx="8363272" cy="4562485"/>
          </a:xfrm>
        </p:spPr>
        <p:txBody>
          <a:bodyPr>
            <a:noAutofit/>
          </a:bodyPr>
          <a:lstStyle/>
          <a:p>
            <a:pPr algn="just">
              <a:lnSpc>
                <a:spcPct val="150000"/>
              </a:lnSpc>
            </a:pP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روی کابینتهای آشپزخانه و جاهایی که مواد شوینده یا سایر ترکیبات شیمیایی نگهداری میشود، قفل بگذارید و آنها را قفل کنید. </a:t>
            </a:r>
          </a:p>
          <a:p>
            <a:pPr algn="just">
              <a:lnSpc>
                <a:spcPct val="150000"/>
              </a:lnSpc>
            </a:pP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چاقوها</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فندک، کبریت و هرگونه وسیله تیز و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خطرناک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در جای دربسته و دور از دسترس او قرار دهید. </a:t>
            </a:r>
          </a:p>
          <a:p>
            <a:pPr algn="just">
              <a:lnSpc>
                <a:spcPct val="150000"/>
              </a:lnSpc>
            </a:pP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کف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زمین به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گونه ای باشد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موجب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سرخوردن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 نگردد. در حمام و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سرویس بهداشتی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کفپوشهای مناسب این مکانها استفاده کنید. کف خانه نباید سنگ یا سرامیک باشد. فرش و موکت، بهترین گزینه است و باید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لبه های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آنها به گونهای نباشد که پای فرد گیر کرده، باعث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زمین خوردن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او شود</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endPar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آشپزخانه</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کفپوش </a:t>
            </a:r>
            <a:r>
              <a:rPr lang="fa-IR" sz="20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لاستیکی </a:t>
            </a:r>
            <a:r>
              <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مخصوص جذب رطوبت قرار دهید تا مایعات ریخته شده بر کف زمین، باعث سرخوردن و افتادن بیمار نشود.</a:t>
            </a:r>
          </a:p>
          <a:p>
            <a:pPr marL="109728" indent="0" algn="just">
              <a:lnSpc>
                <a:spcPct val="150000"/>
              </a:lnSpc>
              <a:buNone/>
            </a:pPr>
            <a:endParaRPr lang="fa-IR" sz="20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89</a:t>
            </a:fld>
            <a:endParaRPr lang="fa-IR">
              <a:solidFill>
                <a:prstClr val="black"/>
              </a:solidFill>
            </a:endParaRPr>
          </a:p>
        </p:txBody>
      </p:sp>
      <p:sp>
        <p:nvSpPr>
          <p:cNvPr id="6" name="Title 5"/>
          <p:cNvSpPr>
            <a:spLocks noGrp="1"/>
          </p:cNvSpPr>
          <p:nvPr>
            <p:ph type="title"/>
          </p:nvPr>
        </p:nvSpPr>
        <p:spPr>
          <a:xfrm>
            <a:off x="457200" y="337084"/>
            <a:ext cx="8229600"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ایمنی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محل زندگی برای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آلزایمر</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ایمنی در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آشپزخانه</a:t>
            </a:r>
            <a:endParaRPr lang="fa-IR" dirty="0"/>
          </a:p>
        </p:txBody>
      </p:sp>
    </p:spTree>
    <p:extLst>
      <p:ext uri="{BB962C8B-B14F-4D97-AF65-F5344CB8AC3E}">
        <p14:creationId xmlns:p14="http://schemas.microsoft.com/office/powerpoint/2010/main" val="1152542265"/>
      </p:ext>
    </p:extLst>
  </p:cSld>
  <p:clrMapOvr>
    <a:masterClrMapping/>
  </p:clrMapOvr>
  <p:transition spd="med">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611967"/>
          </a:xfrm>
        </p:spPr>
        <p:txBody>
          <a:bodyPr>
            <a:normAutofit fontScale="85000" lnSpcReduction="20000"/>
          </a:bodyPr>
          <a:lstStyle/>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حافظه فعال:</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توانایی نگهداری موقت اطلاعات ،در ذهن و دستکاری آن (حفظ شماره تلفن و شماره گیری)</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حافظه فعال بر سایر مهارت شناختی ،مثل تصمیم گیری ،توانایی حل مسئله و پردازش زبان تاثیر میگذارد.</a:t>
            </a:r>
          </a:p>
          <a:p>
            <a:pPr algn="just">
              <a:lnSpc>
                <a:spcPct val="150000"/>
              </a:lnSpc>
            </a:pPr>
            <a:r>
              <a:rPr lang="fa-IR" sz="2400" b="1" dirty="0" smtClean="0">
                <a:solidFill>
                  <a:srgbClr val="FF0000"/>
                </a:solidFill>
                <a:effectLst>
                  <a:outerShdw blurRad="31750" dist="25400" dir="5400000" algn="tl" rotWithShape="0">
                    <a:srgbClr val="000000">
                      <a:alpha val="25000"/>
                    </a:srgbClr>
                  </a:outerShdw>
                </a:effectLst>
                <a:latin typeface="+mj-lt"/>
                <a:ea typeface="+mj-ea"/>
                <a:cs typeface="B Nazanin" pitchFamily="2" charset="-78"/>
              </a:rPr>
              <a:t>حافظه کوتاه مدت:</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توانایی به خاطر سپردن اطلاعاتی که در گذشته نزدیک اتفاق افتاده اند.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ارتباط نزدیکی با یادگیری دارد .</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نقص این حافظه مهم است و باعث اختلال در یادگیری و ثبت اطلاعات جدید می شود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نوع حافظه در سالمندی طبیعی مختل نمی شود.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a:t>
            </a:fld>
            <a:endParaRPr lang="fa-IR">
              <a:solidFill>
                <a:prstClr val="black"/>
              </a:solidFill>
            </a:endParaRPr>
          </a:p>
        </p:txBody>
      </p:sp>
      <p:sp>
        <p:nvSpPr>
          <p:cNvPr id="6" name="Title 5"/>
          <p:cNvSpPr>
            <a:spLocks noGrp="1"/>
          </p:cNvSpPr>
          <p:nvPr>
            <p:ph type="title"/>
          </p:nvPr>
        </p:nvSpPr>
        <p:spPr>
          <a:xfrm>
            <a:off x="457200" y="274638"/>
            <a:ext cx="8363272" cy="1143000"/>
          </a:xfrm>
        </p:spPr>
        <p:txBody>
          <a:bodyPr>
            <a:normAutofit/>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انواع حافظه:</a:t>
            </a:r>
            <a:endParaRPr lang="fa-IR" dirty="0"/>
          </a:p>
        </p:txBody>
      </p:sp>
    </p:spTree>
    <p:extLst>
      <p:ext uri="{BB962C8B-B14F-4D97-AF65-F5344CB8AC3E}">
        <p14:creationId xmlns:p14="http://schemas.microsoft.com/office/powerpoint/2010/main" val="1645661482"/>
      </p:ext>
    </p:extLst>
  </p:cSld>
  <p:clrMapOvr>
    <a:masterClrMapping/>
  </p:clrMapOvr>
  <p:transition spd="med">
    <p:wedg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44824"/>
            <a:ext cx="8363272" cy="3804791"/>
          </a:xfrm>
        </p:spPr>
        <p:txBody>
          <a:bodyPr>
            <a:noAutofit/>
          </a:bodyPr>
          <a:lstStyle/>
          <a:p>
            <a:pPr algn="just"/>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حمام و دستشویی، برای حفظ تعادل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نرده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دیواری یا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میله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کمکی کار گذاشته شود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قفل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حمام را بردارید تا از اینکه فرد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تصادفا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خودش را آنجا حبس کند، جلوگیری شود.</a:t>
            </a:r>
          </a:p>
          <a:p>
            <a:pPr algn="just"/>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کف حمام و سرویس بهداشتی از کفپوش مخصوص استفاده کنید که فرد سر نخورد.</a:t>
            </a:r>
          </a:p>
          <a:p>
            <a:pPr algn="just"/>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دمپایی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هایی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انتخاب کنید که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کاملا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اندازه پای فرد بوده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اصلا سر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نباشد تا باعث افتادن بیمار شود.</a:t>
            </a:r>
          </a:p>
          <a:p>
            <a:pPr algn="just"/>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دمای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آب گرم حمام را تنظیم کنید تا بیمار دچار سوختگی نشود.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90</a:t>
            </a:fld>
            <a:endParaRPr lang="fa-IR">
              <a:solidFill>
                <a:prstClr val="black"/>
              </a:solidFill>
            </a:endParaRPr>
          </a:p>
        </p:txBody>
      </p:sp>
      <p:sp>
        <p:nvSpPr>
          <p:cNvPr id="6" name="Title 5"/>
          <p:cNvSpPr>
            <a:spLocks noGrp="1"/>
          </p:cNvSpPr>
          <p:nvPr>
            <p:ph type="title"/>
          </p:nvPr>
        </p:nvSpPr>
        <p:spPr>
          <a:xfrm>
            <a:off x="457200" y="337084"/>
            <a:ext cx="8229600"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ایمنی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محل زندگی برای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آلزایمر</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ایمنی در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حمام و دستشویی</a:t>
            </a:r>
            <a:endParaRPr lang="fa-IR" dirty="0"/>
          </a:p>
        </p:txBody>
      </p:sp>
    </p:spTree>
    <p:extLst>
      <p:ext uri="{BB962C8B-B14F-4D97-AF65-F5344CB8AC3E}">
        <p14:creationId xmlns:p14="http://schemas.microsoft.com/office/powerpoint/2010/main" val="2094102919"/>
      </p:ext>
    </p:extLst>
  </p:cSld>
  <p:clrMapOvr>
    <a:masterClrMapping/>
  </p:clrMapOvr>
  <p:transition spd="med">
    <p:wedg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8800"/>
            <a:ext cx="8363272" cy="4378491"/>
          </a:xfrm>
        </p:spPr>
        <p:txBody>
          <a:bodyPr>
            <a:normAutofit lnSpcReduction="10000"/>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اثاثیه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خانه را به ترتیبی قرار دهید که شخص از مسیری روشن و غیر مسدود تردد کند.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تختخواب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 باید دارای حفاظ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باشد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ارتفاع تخت از زمین باید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مناسب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قد بیمار تنظیم شود؛ طوری که پای فرد در حالت نشسته روی زمین قرار گیرد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چراغهای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مخصوص شب با ل</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امپهای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کوچک را در راهروها و اتاق خواب نصب 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لازم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اتاق بیمار ، پنجره رو به آفتاب و نورگیر مناسب داشته باشد.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91</a:t>
            </a:fld>
            <a:endParaRPr lang="fa-IR">
              <a:solidFill>
                <a:prstClr val="black"/>
              </a:solidFill>
            </a:endParaRPr>
          </a:p>
        </p:txBody>
      </p:sp>
      <p:sp>
        <p:nvSpPr>
          <p:cNvPr id="6" name="Title 5"/>
          <p:cNvSpPr>
            <a:spLocks noGrp="1"/>
          </p:cNvSpPr>
          <p:nvPr>
            <p:ph type="title"/>
          </p:nvPr>
        </p:nvSpPr>
        <p:spPr>
          <a:xfrm>
            <a:off x="457200" y="337084"/>
            <a:ext cx="8229600"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ایمنی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محل زندگی برای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آلزایمر</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الف. ایمنی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در اتاق خواب</a:t>
            </a:r>
            <a:endParaRPr lang="fa-IR" dirty="0"/>
          </a:p>
        </p:txBody>
      </p:sp>
    </p:spTree>
    <p:extLst>
      <p:ext uri="{BB962C8B-B14F-4D97-AF65-F5344CB8AC3E}">
        <p14:creationId xmlns:p14="http://schemas.microsoft.com/office/powerpoint/2010/main" val="1732188251"/>
      </p:ext>
    </p:extLst>
  </p:cSld>
  <p:clrMapOvr>
    <a:masterClrMapping/>
  </p:clrMapOvr>
  <p:transition spd="med">
    <p:wedg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8800"/>
            <a:ext cx="8363272" cy="4378491"/>
          </a:xfrm>
        </p:spPr>
        <p:txBody>
          <a:bodyPr>
            <a:normAutofit lnSpcReduction="10000"/>
          </a:bodyPr>
          <a:lstStyle/>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وقتی بیمار بیرون میرود،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همراهی یک مراقب یا پرستار باشد.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فرد اصرار میکند به تنهایی بیرون برود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حتما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از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دور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نظاره گر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باشید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درصورتیکه بیمار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خانه خارج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میشود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ولی ممکن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بازگشت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گم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کند</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حتما نام</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آدرس و تلفن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خودتان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در جیبهای لباس بیمار قرار دهید و در صورت امکان از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دستبندهای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مخصوص جهت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شناسایی بیمار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استفاده کنید.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شماره تلفن های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مهم و اورژانس را بر روی تابلوی بزرگی بنویسید تا بیمار به راحتی بتواند آنها را بخواند.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92</a:t>
            </a:fld>
            <a:endParaRPr lang="fa-IR">
              <a:solidFill>
                <a:prstClr val="black"/>
              </a:solidFill>
            </a:endParaRPr>
          </a:p>
        </p:txBody>
      </p:sp>
      <p:sp>
        <p:nvSpPr>
          <p:cNvPr id="6" name="Title 5"/>
          <p:cNvSpPr>
            <a:spLocks noGrp="1"/>
          </p:cNvSpPr>
          <p:nvPr>
            <p:ph type="title"/>
          </p:nvPr>
        </p:nvSpPr>
        <p:spPr>
          <a:xfrm>
            <a:off x="457200" y="337084"/>
            <a:ext cx="8229600"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ایمنی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محل زندگی برای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آلزایمر</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الف. ایمنی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درخارج از خانه</a:t>
            </a:r>
            <a:endParaRPr lang="fa-IR" dirty="0"/>
          </a:p>
        </p:txBody>
      </p:sp>
    </p:spTree>
    <p:extLst>
      <p:ext uri="{BB962C8B-B14F-4D97-AF65-F5344CB8AC3E}">
        <p14:creationId xmlns:p14="http://schemas.microsoft.com/office/powerpoint/2010/main" val="1148917548"/>
      </p:ext>
    </p:extLst>
  </p:cSld>
  <p:clrMapOvr>
    <a:masterClrMapping/>
  </p:clrMapOvr>
  <p:transition spd="med">
    <p:wedg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28800"/>
            <a:ext cx="8363272" cy="4378491"/>
          </a:xfrm>
        </p:spPr>
        <p:txBody>
          <a:bodyPr>
            <a:normAutofit fontScale="92500" lnSpcReduction="20000"/>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بهتر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بیمار از کفشهای قابل انعطاف و مخصوص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پیاده روی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پاشنه مخصوص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فروشگاههای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کفش طبی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ارائه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میگردد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استفاده کند.</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استفاده از وا کر و عصا، حتی برای افرادی که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نسبتا قادرند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راه بروند، جنبه احتیاطی داشته و میتواند از افتادن شخص جلوگیری کند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چنانچه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 از عینک استفاده میکند، به او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یادآوری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کنید که استفاده از آن را فراموش نکند.</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زمانی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که هوا مناسب نیست و یا غبار و طوفان وجود دارد، از بیمار بخواهید که در خانه بماند. </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مراقب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باشید که بیمار در سطوح خیس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یخ زده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خیابان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پیاده رو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تردد نکند.</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93</a:t>
            </a:fld>
            <a:endParaRPr lang="fa-IR">
              <a:solidFill>
                <a:prstClr val="black"/>
              </a:solidFill>
            </a:endParaRPr>
          </a:p>
        </p:txBody>
      </p:sp>
      <p:sp>
        <p:nvSpPr>
          <p:cNvPr id="6" name="Title 5"/>
          <p:cNvSpPr>
            <a:spLocks noGrp="1"/>
          </p:cNvSpPr>
          <p:nvPr>
            <p:ph type="title"/>
          </p:nvPr>
        </p:nvSpPr>
        <p:spPr>
          <a:xfrm>
            <a:off x="457200" y="337084"/>
            <a:ext cx="8229600"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ایمنی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محل زندگی برای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به آلزایمر</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الف. ایمنی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درخارج از خانه</a:t>
            </a:r>
            <a:endParaRPr lang="fa-IR" dirty="0"/>
          </a:p>
        </p:txBody>
      </p:sp>
    </p:spTree>
    <p:extLst>
      <p:ext uri="{BB962C8B-B14F-4D97-AF65-F5344CB8AC3E}">
        <p14:creationId xmlns:p14="http://schemas.microsoft.com/office/powerpoint/2010/main" val="3162454170"/>
      </p:ext>
    </p:extLst>
  </p:cSld>
  <p:clrMapOvr>
    <a:masterClrMapping/>
  </p:clrMapOvr>
  <p:transition spd="med">
    <p:wedg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6496" y="1340768"/>
            <a:ext cx="8595360" cy="5066540"/>
          </a:xfrm>
        </p:spPr>
        <p:txBody>
          <a:bodyPr>
            <a:noAutofit/>
          </a:bodyPr>
          <a:lstStyle/>
          <a:p>
            <a:pPr algn="just">
              <a:lnSpc>
                <a:spcPct val="150000"/>
              </a:lnSpc>
            </a:pPr>
            <a:r>
              <a:rPr lang="fa-IR" sz="2400" b="1" dirty="0" smtClean="0">
                <a:cs typeface="B Nazanin" panose="00000400000000000000" pitchFamily="2" charset="-78"/>
              </a:rPr>
              <a:t>تقریبا برای </a:t>
            </a:r>
            <a:r>
              <a:rPr lang="fa-IR" sz="2400" b="1" dirty="0">
                <a:cs typeface="B Nazanin" panose="00000400000000000000" pitchFamily="2" charset="-78"/>
              </a:rPr>
              <a:t>تمام فعالیتهای </a:t>
            </a:r>
            <a:r>
              <a:rPr lang="fa-IR" sz="2400" b="1" dirty="0" smtClean="0">
                <a:cs typeface="B Nazanin" panose="00000400000000000000" pitchFamily="2" charset="-78"/>
              </a:rPr>
              <a:t>اساسی </a:t>
            </a:r>
            <a:r>
              <a:rPr lang="fa-IR" sz="2400" b="1" dirty="0">
                <a:cs typeface="B Nazanin" panose="00000400000000000000" pitchFamily="2" charset="-78"/>
              </a:rPr>
              <a:t>روزانه خود مانند </a:t>
            </a:r>
            <a:r>
              <a:rPr lang="fa-IR" sz="2400" b="1" dirty="0" smtClean="0">
                <a:cs typeface="B Nazanin" panose="00000400000000000000" pitchFamily="2" charset="-78"/>
              </a:rPr>
              <a:t>نشستن،پیاده روی </a:t>
            </a:r>
            <a:r>
              <a:rPr lang="fa-IR" sz="2400" b="1" dirty="0">
                <a:cs typeface="B Nazanin" panose="00000400000000000000" pitchFamily="2" charset="-78"/>
              </a:rPr>
              <a:t>و </a:t>
            </a:r>
            <a:r>
              <a:rPr lang="fa-IR" sz="2400" b="1" dirty="0" smtClean="0">
                <a:cs typeface="B Nazanin" panose="00000400000000000000" pitchFamily="2" charset="-78"/>
              </a:rPr>
              <a:t>غذاخوردن</a:t>
            </a:r>
            <a:r>
              <a:rPr lang="fa-IR" sz="2400" b="1" dirty="0">
                <a:cs typeface="B Nazanin" panose="00000400000000000000" pitchFamily="2" charset="-78"/>
              </a:rPr>
              <a:t>، به کمک نیاز دارند. </a:t>
            </a:r>
            <a:endParaRPr lang="fa-IR" sz="2400" b="1" dirty="0" smtClean="0">
              <a:cs typeface="B Nazanin" panose="00000400000000000000" pitchFamily="2" charset="-78"/>
            </a:endParaRPr>
          </a:p>
          <a:p>
            <a:pPr algn="just">
              <a:lnSpc>
                <a:spcPct val="150000"/>
              </a:lnSpc>
            </a:pPr>
            <a:r>
              <a:rPr lang="fa-IR" sz="2400" b="1" dirty="0" smtClean="0">
                <a:cs typeface="B Nazanin" panose="00000400000000000000" pitchFamily="2" charset="-78"/>
              </a:rPr>
              <a:t>سیستم </a:t>
            </a:r>
            <a:r>
              <a:rPr lang="fa-IR" sz="2400" b="1" dirty="0">
                <a:cs typeface="B Nazanin" panose="00000400000000000000" pitchFamily="2" charset="-78"/>
              </a:rPr>
              <a:t>خودکار بلع در بیماران </a:t>
            </a:r>
            <a:r>
              <a:rPr lang="fa-IR" sz="2400" b="1" dirty="0" smtClean="0">
                <a:cs typeface="B Nazanin" panose="00000400000000000000" pitchFamily="2" charset="-78"/>
              </a:rPr>
              <a:t>مبتلا </a:t>
            </a:r>
            <a:r>
              <a:rPr lang="fa-IR" sz="2400" b="1" dirty="0">
                <a:cs typeface="B Nazanin" panose="00000400000000000000" pitchFamily="2" charset="-78"/>
              </a:rPr>
              <a:t>به آلزایمر در مرحله پایانی بیماری، دچار </a:t>
            </a:r>
            <a:r>
              <a:rPr lang="fa-IR" sz="2400" b="1" dirty="0" smtClean="0">
                <a:cs typeface="B Nazanin" panose="00000400000000000000" pitchFamily="2" charset="-78"/>
              </a:rPr>
              <a:t>اختلال می شود </a:t>
            </a:r>
            <a:r>
              <a:rPr lang="fa-IR" sz="2400" b="1" dirty="0">
                <a:cs typeface="B Nazanin" panose="00000400000000000000" pitchFamily="2" charset="-78"/>
              </a:rPr>
              <a:t>و ممکن است مقداری از مواد غذایی و مایعات به داخل مجرای تنفسی بیمار راه پیدا کند و باعث </a:t>
            </a:r>
            <a:r>
              <a:rPr lang="fa-IR" sz="2400" b="1" dirty="0" smtClean="0">
                <a:cs typeface="B Nazanin" panose="00000400000000000000" pitchFamily="2" charset="-78"/>
              </a:rPr>
              <a:t>سرفه های شدید</a:t>
            </a:r>
            <a:r>
              <a:rPr lang="fa-IR" sz="2400" b="1" dirty="0">
                <a:cs typeface="B Nazanin" panose="00000400000000000000" pitchFamily="2" charset="-78"/>
              </a:rPr>
              <a:t>، عفونت ریه و در بعضی موارد خفگی شود. </a:t>
            </a:r>
            <a:endParaRPr lang="fa-IR" sz="2400" b="1" dirty="0" smtClean="0">
              <a:cs typeface="B Nazanin" panose="00000400000000000000" pitchFamily="2" charset="-78"/>
            </a:endParaRPr>
          </a:p>
          <a:p>
            <a:pPr algn="just">
              <a:lnSpc>
                <a:spcPct val="150000"/>
              </a:lnSpc>
            </a:pPr>
            <a:r>
              <a:rPr lang="fa-IR" sz="2400" b="1" dirty="0" smtClean="0">
                <a:cs typeface="B Nazanin" panose="00000400000000000000" pitchFamily="2" charset="-78"/>
              </a:rPr>
              <a:t>ممکن </a:t>
            </a:r>
            <a:r>
              <a:rPr lang="fa-IR" sz="2400" b="1" dirty="0">
                <a:cs typeface="B Nazanin" panose="00000400000000000000" pitchFamily="2" charset="-78"/>
              </a:rPr>
              <a:t>است توانایی مکالمه را از دست بدهند و یا حتی در جویدن یا بلعیدن مشکل پیدا کنند. </a:t>
            </a:r>
            <a:endParaRPr lang="fa-IR" sz="2400" b="1" dirty="0" smtClean="0">
              <a:cs typeface="B Nazanin" panose="00000400000000000000"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94</a:t>
            </a:fld>
            <a:endParaRPr lang="fa-IR">
              <a:solidFill>
                <a:prstClr val="black"/>
              </a:solidFill>
            </a:endParaRPr>
          </a:p>
        </p:txBody>
      </p:sp>
      <p:sp>
        <p:nvSpPr>
          <p:cNvPr id="8" name="Title 5"/>
          <p:cNvSpPr>
            <a:spLocks noGrp="1"/>
          </p:cNvSpPr>
          <p:nvPr>
            <p:ph type="title"/>
          </p:nvPr>
        </p:nvSpPr>
        <p:spPr>
          <a:xfrm>
            <a:off x="417672" y="620687"/>
            <a:ext cx="8229600" cy="576065"/>
          </a:xfrm>
        </p:spPr>
        <p:txBody>
          <a:bodyPr>
            <a:noAutofit/>
          </a:bodyPr>
          <a:lstStyle/>
          <a:p>
            <a:pPr algn="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الف</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مرحله </a:t>
            </a: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شدید</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br>
            <a:endPar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3182862056"/>
      </p:ext>
    </p:extLst>
  </p:cSld>
  <p:clrMapOvr>
    <a:masterClrMapping/>
  </p:clrMapOvr>
  <p:transition spd="med">
    <p:wedg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7672" y="800388"/>
            <a:ext cx="8595360" cy="5689269"/>
          </a:xfrm>
        </p:spPr>
        <p:txBody>
          <a:bodyPr>
            <a:noAutofit/>
          </a:bodyPr>
          <a:lstStyle/>
          <a:p>
            <a:pPr algn="just">
              <a:lnSpc>
                <a:spcPct val="150000"/>
              </a:lnSpc>
            </a:pPr>
            <a:r>
              <a:rPr lang="fa-IR" sz="2400" b="1" dirty="0" smtClean="0">
                <a:cs typeface="B Nazanin" panose="00000400000000000000" pitchFamily="2" charset="-78"/>
              </a:rPr>
              <a:t>بسیاری </a:t>
            </a:r>
            <a:r>
              <a:rPr lang="fa-IR" sz="2400" b="1" dirty="0">
                <a:cs typeface="B Nazanin" panose="00000400000000000000" pitchFamily="2" charset="-78"/>
              </a:rPr>
              <a:t>از افراد </a:t>
            </a:r>
            <a:r>
              <a:rPr lang="fa-IR" sz="2400" b="1" dirty="0" smtClean="0">
                <a:cs typeface="B Nazanin" panose="00000400000000000000" pitchFamily="2" charset="-78"/>
              </a:rPr>
              <a:t>مبتلا </a:t>
            </a:r>
            <a:r>
              <a:rPr lang="fa-IR" sz="2400" b="1" dirty="0">
                <a:cs typeface="B Nazanin" panose="00000400000000000000" pitchFamily="2" charset="-78"/>
              </a:rPr>
              <a:t>به آلزایمر شدید، آ گاهی از محیط خود را از دست </a:t>
            </a:r>
            <a:r>
              <a:rPr lang="fa-IR" sz="2400" b="1" dirty="0" smtClean="0">
                <a:cs typeface="B Nazanin" panose="00000400000000000000" pitchFamily="2" charset="-78"/>
              </a:rPr>
              <a:t>می دهند </a:t>
            </a:r>
            <a:r>
              <a:rPr lang="fa-IR" sz="2400" b="1" dirty="0">
                <a:cs typeface="B Nazanin" panose="00000400000000000000" pitchFamily="2" charset="-78"/>
              </a:rPr>
              <a:t>و دیگر </a:t>
            </a:r>
            <a:r>
              <a:rPr lang="fa-IR" sz="2400" b="1" dirty="0" smtClean="0">
                <a:cs typeface="B Nazanin" panose="00000400000000000000" pitchFamily="2" charset="-78"/>
              </a:rPr>
              <a:t>نمی توانند </a:t>
            </a:r>
            <a:r>
              <a:rPr lang="fa-IR" sz="2400" b="1" dirty="0">
                <a:cs typeface="B Nazanin" panose="00000400000000000000" pitchFamily="2" charset="-78"/>
              </a:rPr>
              <a:t>اعضای خانواده خود را بشناسند. در این مرحله، بیشتر به مراقبتهای </a:t>
            </a:r>
            <a:r>
              <a:rPr lang="fa-IR" sz="2400" b="1" dirty="0" smtClean="0">
                <a:cs typeface="B Nazanin" panose="00000400000000000000" pitchFamily="2" charset="-78"/>
              </a:rPr>
              <a:t>پرستاری نیاز </a:t>
            </a:r>
            <a:r>
              <a:rPr lang="fa-IR" sz="2400" b="1" dirty="0">
                <a:cs typeface="B Nazanin" panose="00000400000000000000" pitchFamily="2" charset="-78"/>
              </a:rPr>
              <a:t>دارند و نیازهای مراقبتی از نظر کیفی و </a:t>
            </a:r>
            <a:r>
              <a:rPr lang="fa-IR" sz="2400" b="1" dirty="0" smtClean="0">
                <a:cs typeface="B Nazanin" panose="00000400000000000000" pitchFamily="2" charset="-78"/>
              </a:rPr>
              <a:t>کمی  </a:t>
            </a:r>
            <a:r>
              <a:rPr lang="fa-IR" sz="2400" b="1" dirty="0">
                <a:cs typeface="B Nazanin" panose="00000400000000000000" pitchFamily="2" charset="-78"/>
              </a:rPr>
              <a:t>افزایش پیدا </a:t>
            </a:r>
            <a:r>
              <a:rPr lang="fa-IR" sz="2400" b="1" dirty="0" smtClean="0">
                <a:cs typeface="B Nazanin" panose="00000400000000000000" pitchFamily="2" charset="-78"/>
              </a:rPr>
              <a:t>می کند</a:t>
            </a:r>
            <a:r>
              <a:rPr lang="fa-IR" sz="2400" b="1" dirty="0">
                <a:cs typeface="B Nazanin" panose="00000400000000000000" pitchFamily="2" charset="-78"/>
              </a:rPr>
              <a:t>. </a:t>
            </a:r>
            <a:endParaRPr lang="fa-IR" sz="2400" b="1" dirty="0" smtClean="0">
              <a:cs typeface="B Nazanin" panose="00000400000000000000" pitchFamily="2" charset="-78"/>
            </a:endParaRPr>
          </a:p>
          <a:p>
            <a:pPr algn="just">
              <a:lnSpc>
                <a:spcPct val="150000"/>
              </a:lnSpc>
            </a:pPr>
            <a:r>
              <a:rPr lang="fa-IR" sz="2400" b="1" dirty="0">
                <a:cs typeface="B Nazanin" panose="00000400000000000000" pitchFamily="2" charset="-78"/>
              </a:rPr>
              <a:t> </a:t>
            </a:r>
            <a:r>
              <a:rPr lang="fa-IR" sz="2400" b="1" dirty="0" smtClean="0">
                <a:cs typeface="B Nazanin" panose="00000400000000000000" pitchFamily="2" charset="-78"/>
              </a:rPr>
              <a:t>اکثر </a:t>
            </a:r>
            <a:r>
              <a:rPr lang="fa-IR" sz="2400" b="1" dirty="0">
                <a:cs typeface="B Nazanin" panose="00000400000000000000" pitchFamily="2" charset="-78"/>
              </a:rPr>
              <a:t>بیماران در مرحله شدید، قدرت تکلم ندارند و </a:t>
            </a:r>
            <a:r>
              <a:rPr lang="fa-IR" sz="2400" b="1" dirty="0" smtClean="0">
                <a:cs typeface="B Nazanin" panose="00000400000000000000" pitchFamily="2" charset="-78"/>
              </a:rPr>
              <a:t>نمی توانند مشکلات </a:t>
            </a:r>
            <a:r>
              <a:rPr lang="fa-IR" sz="2400" b="1" dirty="0">
                <a:cs typeface="B Nazanin" panose="00000400000000000000" pitchFamily="2" charset="-78"/>
              </a:rPr>
              <a:t>خود را بیان </a:t>
            </a:r>
            <a:r>
              <a:rPr lang="fa-IR" sz="2400" b="1" dirty="0" smtClean="0">
                <a:cs typeface="B Nazanin" panose="00000400000000000000" pitchFamily="2" charset="-78"/>
              </a:rPr>
              <a:t>کنند.</a:t>
            </a:r>
          </a:p>
          <a:p>
            <a:pPr algn="just">
              <a:lnSpc>
                <a:spcPct val="150000"/>
              </a:lnSpc>
            </a:pPr>
            <a:r>
              <a:rPr lang="fa-IR" sz="2400" b="1" dirty="0" smtClean="0">
                <a:cs typeface="B Nazanin" panose="00000400000000000000" pitchFamily="2" charset="-78"/>
              </a:rPr>
              <a:t>خانواده ها </a:t>
            </a:r>
            <a:r>
              <a:rPr lang="fa-IR" sz="2400" b="1" dirty="0">
                <a:cs typeface="B Nazanin" panose="00000400000000000000" pitchFamily="2" charset="-78"/>
              </a:rPr>
              <a:t>باید بدانند </a:t>
            </a:r>
            <a:r>
              <a:rPr lang="fa-IR" sz="2400" b="1" dirty="0" smtClean="0">
                <a:cs typeface="B Nazanin" panose="00000400000000000000" pitchFamily="2" charset="-78"/>
              </a:rPr>
              <a:t>که </a:t>
            </a:r>
            <a:r>
              <a:rPr lang="fa-IR" sz="2400" b="1" dirty="0">
                <a:cs typeface="B Nazanin" panose="00000400000000000000" pitchFamily="2" charset="-78"/>
              </a:rPr>
              <a:t>در صورت وجود </a:t>
            </a:r>
            <a:r>
              <a:rPr lang="fa-IR" sz="2400" b="1" dirty="0" smtClean="0">
                <a:cs typeface="B Nazanin" panose="00000400000000000000" pitchFamily="2" charset="-78"/>
              </a:rPr>
              <a:t>یبوست،درد (بیقراری وتغییرحالت چهره)،ضعف </a:t>
            </a:r>
            <a:r>
              <a:rPr lang="fa-IR" sz="2400" b="1" dirty="0">
                <a:cs typeface="B Nazanin" panose="00000400000000000000" pitchFamily="2" charset="-78"/>
              </a:rPr>
              <a:t>و بیحالی </a:t>
            </a:r>
            <a:r>
              <a:rPr lang="fa-IR" sz="2400" b="1" dirty="0" smtClean="0">
                <a:cs typeface="B Nazanin" panose="00000400000000000000" pitchFamily="2" charset="-78"/>
              </a:rPr>
              <a:t>اخیر، </a:t>
            </a:r>
            <a:r>
              <a:rPr lang="fa-IR" sz="2400" b="1" dirty="0">
                <a:cs typeface="B Nazanin" panose="00000400000000000000" pitchFamily="2" charset="-78"/>
              </a:rPr>
              <a:t>بیقراری، تعریق </a:t>
            </a:r>
            <a:r>
              <a:rPr lang="fa-IR" sz="2400" b="1" dirty="0" smtClean="0">
                <a:cs typeface="B Nazanin" panose="00000400000000000000" pitchFamily="2" charset="-78"/>
              </a:rPr>
              <a:t>شدید</a:t>
            </a:r>
            <a:r>
              <a:rPr lang="fa-IR" sz="2400" b="1" dirty="0">
                <a:cs typeface="B Nazanin" panose="00000400000000000000" pitchFamily="2" charset="-78"/>
              </a:rPr>
              <a:t>، </a:t>
            </a:r>
            <a:r>
              <a:rPr lang="fa-IR" sz="2400" b="1" dirty="0" smtClean="0">
                <a:cs typeface="B Nazanin" panose="00000400000000000000" pitchFamily="2" charset="-78"/>
              </a:rPr>
              <a:t>خواب آلودگی بیش از </a:t>
            </a:r>
            <a:r>
              <a:rPr lang="fa-IR" sz="2400" b="1" dirty="0">
                <a:cs typeface="B Nazanin" panose="00000400000000000000" pitchFamily="2" charset="-78"/>
              </a:rPr>
              <a:t>حد، </a:t>
            </a:r>
            <a:r>
              <a:rPr lang="fa-IR" sz="2400" b="1" dirty="0" smtClean="0">
                <a:cs typeface="B Nazanin" panose="00000400000000000000" pitchFamily="2" charset="-78"/>
              </a:rPr>
              <a:t>بی اشتهایی، دندان قروچه</a:t>
            </a:r>
            <a:r>
              <a:rPr lang="fa-IR" sz="2400" b="1" dirty="0">
                <a:cs typeface="B Nazanin" panose="00000400000000000000" pitchFamily="2" charset="-78"/>
              </a:rPr>
              <a:t>، تب، </a:t>
            </a:r>
            <a:r>
              <a:rPr lang="fa-IR" sz="2400" b="1" dirty="0" smtClean="0">
                <a:cs typeface="B Nazanin" panose="00000400000000000000" pitchFamily="2" charset="-78"/>
              </a:rPr>
              <a:t>اسهال طولانی،ضایعات پوستی </a:t>
            </a:r>
            <a:r>
              <a:rPr lang="fa-IR" sz="2400" b="1" dirty="0">
                <a:cs typeface="B Nazanin" panose="00000400000000000000" pitchFamily="2" charset="-78"/>
              </a:rPr>
              <a:t>و آلرژی، </a:t>
            </a:r>
            <a:r>
              <a:rPr lang="fa-IR" sz="2400" b="1" dirty="0" smtClean="0">
                <a:cs typeface="B Nazanin" panose="00000400000000000000" pitchFamily="2" charset="-78"/>
              </a:rPr>
              <a:t>لازم است </a:t>
            </a:r>
            <a:r>
              <a:rPr lang="fa-IR" sz="2400" b="1" dirty="0">
                <a:cs typeface="B Nazanin" panose="00000400000000000000" pitchFamily="2" charset="-78"/>
              </a:rPr>
              <a:t>با </a:t>
            </a:r>
            <a:r>
              <a:rPr lang="fa-IR" sz="2400" b="1" dirty="0" smtClean="0">
                <a:cs typeface="B Nazanin" panose="00000400000000000000" pitchFamily="2" charset="-78"/>
              </a:rPr>
              <a:t>پزشک </a:t>
            </a:r>
            <a:r>
              <a:rPr lang="fa-IR" sz="2400" b="1" dirty="0">
                <a:cs typeface="B Nazanin" panose="00000400000000000000" pitchFamily="2" charset="-78"/>
              </a:rPr>
              <a:t>یا متخصص سالمندی مشورت کنند. </a:t>
            </a:r>
          </a:p>
          <a:p>
            <a:pPr algn="just">
              <a:lnSpc>
                <a:spcPct val="150000"/>
              </a:lnSpc>
            </a:pPr>
            <a:endParaRPr lang="fa-IR" sz="2400" b="1" dirty="0">
              <a:cs typeface="B Nazanin" panose="00000400000000000000"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dirty="0"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95</a:t>
            </a:fld>
            <a:endParaRPr lang="fa-IR">
              <a:solidFill>
                <a:prstClr val="black"/>
              </a:solidFill>
            </a:endParaRPr>
          </a:p>
        </p:txBody>
      </p:sp>
      <p:sp>
        <p:nvSpPr>
          <p:cNvPr id="8" name="Title 5"/>
          <p:cNvSpPr>
            <a:spLocks noGrp="1"/>
          </p:cNvSpPr>
          <p:nvPr>
            <p:ph type="title"/>
          </p:nvPr>
        </p:nvSpPr>
        <p:spPr>
          <a:xfrm>
            <a:off x="417672" y="620687"/>
            <a:ext cx="8229600" cy="359403"/>
          </a:xfrm>
        </p:spPr>
        <p:txBody>
          <a:bodyPr>
            <a:noAutofit/>
          </a:bodyPr>
          <a:lstStyle/>
          <a:p>
            <a:pPr algn="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الف</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مرحله </a:t>
            </a:r>
            <a:r>
              <a:rPr lang="fa-IR"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شدید</a:t>
            </a: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r>
            <a:b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br>
            <a:endPar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2143578560"/>
      </p:ext>
    </p:extLst>
  </p:cSld>
  <p:clrMapOvr>
    <a:masterClrMapping/>
  </p:clrMapOvr>
  <p:transition spd="med">
    <p:wedg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772816"/>
            <a:ext cx="8833520" cy="3946443"/>
          </a:xfrm>
        </p:spPr>
        <p:txBody>
          <a:bodyPr>
            <a:noAutofit/>
          </a:bodyPr>
          <a:lstStyle/>
          <a:p>
            <a:pPr algn="just">
              <a:lnSpc>
                <a:spcPct val="150000"/>
              </a:lnSpc>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پختن بیشتر و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له</a:t>
            </a:r>
            <a:r>
              <a:rPr lang="en-US"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شدن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کامل حبوبات و مواد جامد دیگر داخل غذا،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مشکلات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مرحله را هر چه بیشتر به تأخیر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بیندازید.</a:t>
            </a:r>
          </a:p>
          <a:p>
            <a:pPr algn="just">
              <a:lnSpc>
                <a:spcPct val="150000"/>
              </a:lnSpc>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هنگام خوردن و آشامیدن، برای جلوگیری از ورود مواد به مجاری هوایی، عوامل حواسپرتی را برطرف کنید. </a:t>
            </a:r>
            <a:endPar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رفت وآمد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افراد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دیگر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نزدیکی بیمار جلوگیری کنید. </a:t>
            </a:r>
            <a:endPar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به حالت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کاملا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عمودی بنشانید و سرش را کمی به طرف جلو خم کنید.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این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کار ، مجاری هوایی را در زمان بلع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بسته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نگاه میدارد. </a:t>
            </a:r>
            <a:endPar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در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صورت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سرفه شدید</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بیمار ممکن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استفراغ دچار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شود. با خونسردی با این مشکل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روبه رو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شوید، بیمار را به طرف جلو خم کنید و بگذارید استفراغ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کند.</a:t>
            </a:r>
          </a:p>
          <a:p>
            <a:pPr algn="just">
              <a:lnSpc>
                <a:spcPct val="150000"/>
              </a:lnSpc>
            </a:pP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قبل از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خوراندن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هر گونه مواد به وی، اطمینان حاصل کنید که دهانش </a:t>
            </a:r>
            <a:r>
              <a:rPr lang="fa-IR" sz="18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کاملا </a:t>
            </a:r>
            <a:r>
              <a:rPr lang="fa-IR" sz="18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خالی شده است.</a:t>
            </a: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96</a:t>
            </a:fld>
            <a:endParaRPr lang="fa-IR">
              <a:solidFill>
                <a:prstClr val="black"/>
              </a:solidFill>
            </a:endParaRPr>
          </a:p>
        </p:txBody>
      </p:sp>
      <p:sp>
        <p:nvSpPr>
          <p:cNvPr id="6" name="Title 5"/>
          <p:cNvSpPr>
            <a:spLocks noGrp="1"/>
          </p:cNvSpPr>
          <p:nvPr>
            <p:ph type="title"/>
          </p:nvPr>
        </p:nvSpPr>
        <p:spPr>
          <a:xfrm>
            <a:off x="414636" y="404664"/>
            <a:ext cx="8363272"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مواردی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که رعایت آنها در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به آلزایمر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ضر ور ی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است: 1.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بلع را آسان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کنید</a:t>
            </a:r>
            <a:endParaRPr lang="fa-IR" dirty="0"/>
          </a:p>
        </p:txBody>
      </p:sp>
    </p:spTree>
    <p:extLst>
      <p:ext uri="{BB962C8B-B14F-4D97-AF65-F5344CB8AC3E}">
        <p14:creationId xmlns:p14="http://schemas.microsoft.com/office/powerpoint/2010/main" val="147363524"/>
      </p:ext>
    </p:extLst>
  </p:cSld>
  <p:clrMapOvr>
    <a:masterClrMapping/>
  </p:clrMapOvr>
  <p:transition spd="med">
    <p:wedg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7711" y="2708920"/>
            <a:ext cx="8200798" cy="3338678"/>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زمین گیرشدن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 و در نتیجه نشستن در صندلی چرخدار یا خوابیدن در تختخواب به مدت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طولانی</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خطر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ابتلا به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زخم بستر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شدت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افزایش مییابد</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بهترین راهکار و توصیه، جلوگیری از شروع زخم بستر است؛ زیرا پیشگیری به مراتب آسانتر از مداواست.</a:t>
            </a:r>
          </a:p>
          <a:p>
            <a:pPr algn="just">
              <a:lnSpc>
                <a:spcPct val="150000"/>
              </a:lnSpc>
            </a:pP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97</a:t>
            </a:fld>
            <a:endParaRPr lang="fa-IR">
              <a:solidFill>
                <a:prstClr val="black"/>
              </a:solidFill>
            </a:endParaRPr>
          </a:p>
        </p:txBody>
      </p:sp>
      <p:sp>
        <p:nvSpPr>
          <p:cNvPr id="6" name="Title 5"/>
          <p:cNvSpPr>
            <a:spLocks noGrp="1"/>
          </p:cNvSpPr>
          <p:nvPr>
            <p:ph type="title"/>
          </p:nvPr>
        </p:nvSpPr>
        <p:spPr>
          <a:xfrm>
            <a:off x="446474" y="980728"/>
            <a:ext cx="8363272"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مواردی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که رعایت آنها در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به آلزایمر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ضر ور ی است: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r>
            <a:b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3.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از عفونتهای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مکرر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در بیمار جلوگیر ی کنید </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fa-IR" dirty="0"/>
          </a:p>
        </p:txBody>
      </p:sp>
    </p:spTree>
    <p:extLst>
      <p:ext uri="{BB962C8B-B14F-4D97-AF65-F5344CB8AC3E}">
        <p14:creationId xmlns:p14="http://schemas.microsoft.com/office/powerpoint/2010/main" val="2622057594"/>
      </p:ext>
    </p:extLst>
  </p:cSld>
  <p:clrMapOvr>
    <a:masterClrMapping/>
  </p:clrMapOvr>
  <p:transition spd="med">
    <p:wedg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8963" y="2028818"/>
            <a:ext cx="8363272" cy="4378491"/>
          </a:xfrm>
        </p:spPr>
        <p:txBody>
          <a:bodyPr>
            <a:norm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خانوادهها میتوانند با ایجاد روال روزمره، احساس راحتی را ایجاد کنند. انجام این کار به تقویت احساس آشنایی با وقایعی که هر روز قرار است اتفاق بیفتد، کمک میکند. </a:t>
            </a:r>
          </a:p>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مراقبان باید سعی کنند از ایجاد تغییرات اساسی در امور روزمره خودداری کنند؛ زیرا اینکارها میتواند بیمار را گیج کند. افراد مبتلا به آلزایمر اغلب نیاز به زمان دارند تا با افراد و مکانهای جدید تطبیق پیدا کنند؛ بنابراین مراقبان باید سعی کنند به تدریج تغییرات را پیاده سازی کنند.</a:t>
            </a:r>
          </a:p>
          <a:p>
            <a:pPr algn="just">
              <a:lnSpc>
                <a:spcPct val="150000"/>
              </a:lnSpc>
            </a:pP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a:p>
            <a:pPr algn="just">
              <a:lnSpc>
                <a:spcPct val="150000"/>
              </a:lnSpc>
            </a:pP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98</a:t>
            </a:fld>
            <a:endParaRPr lang="fa-IR">
              <a:solidFill>
                <a:prstClr val="black"/>
              </a:solidFill>
            </a:endParaRPr>
          </a:p>
        </p:txBody>
      </p:sp>
      <p:sp>
        <p:nvSpPr>
          <p:cNvPr id="6" name="Title 5"/>
          <p:cNvSpPr>
            <a:spLocks noGrp="1"/>
          </p:cNvSpPr>
          <p:nvPr>
            <p:ph type="title"/>
          </p:nvPr>
        </p:nvSpPr>
        <p:spPr>
          <a:xfrm>
            <a:off x="408963" y="548680"/>
            <a:ext cx="8363272"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مواردی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که رعایت آنها در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به آلزایمر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ضر ور ی است: 4. کارهای روزانه را به صورت منظم و معمول انجام دهید </a:t>
            </a:r>
            <a:endParaRPr lang="fa-IR" dirty="0"/>
          </a:p>
        </p:txBody>
      </p:sp>
    </p:spTree>
    <p:extLst>
      <p:ext uri="{BB962C8B-B14F-4D97-AF65-F5344CB8AC3E}">
        <p14:creationId xmlns:p14="http://schemas.microsoft.com/office/powerpoint/2010/main" val="1089466117"/>
      </p:ext>
    </p:extLst>
  </p:cSld>
  <p:clrMapOvr>
    <a:masterClrMapping/>
  </p:clrMapOvr>
  <p:transition spd="med">
    <p:wedg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32855"/>
            <a:ext cx="8363272" cy="4274453"/>
          </a:xfrm>
        </p:spPr>
        <p:txBody>
          <a:bodyPr>
            <a:noAutofit/>
          </a:bodyPr>
          <a:lstStyle/>
          <a:p>
            <a:pPr algn="just">
              <a:lnSpc>
                <a:spcPct val="150000"/>
              </a:lnSpc>
            </a:pP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مراقبان میتوانند بیماران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را با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انجام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وظایف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روزانه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فعال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نگه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دارند.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مثًلا گوش کردن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موسیقی</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پخت وپز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با کمک و نظارت، فعالیت بدنی مانند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پیاده روی، باغبانی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نگهداری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از گل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گیاه</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و ...</a:t>
            </a:r>
          </a:p>
          <a:p>
            <a:pPr algn="just">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یک مراقب میتواند انجام این فعالیتها را در ساعاتی از روز انجام دهد که فرد مبتلا به آلزایمر در بهترین حالت خود قرار دارد که در افراد مختلف، متفاوت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است و باید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متناسب با سلیقه،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علایق</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 روحیه، میزان توانایی و </a:t>
            </a:r>
            <a:r>
              <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شدت </a:t>
            </a: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بیماری فرد باشد.</a:t>
            </a:r>
          </a:p>
          <a:p>
            <a:pPr algn="just">
              <a:lnSpc>
                <a:spcPct val="150000"/>
              </a:lnSpc>
            </a:pPr>
            <a:endParaRPr lang="fa-IR" sz="2400" b="1" dirty="0" smtClean="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3" name="Date Placeholder 2"/>
          <p:cNvSpPr>
            <a:spLocks noGrp="1"/>
          </p:cNvSpPr>
          <p:nvPr>
            <p:ph type="dt" sz="half" idx="10"/>
          </p:nvPr>
        </p:nvSpPr>
        <p:spPr>
          <a:xfrm>
            <a:off x="7668344" y="6407944"/>
            <a:ext cx="978928" cy="365760"/>
          </a:xfrm>
        </p:spPr>
        <p:txBody>
          <a:bodyPr/>
          <a:lstStyle/>
          <a:p>
            <a:fld id="{877043ED-3084-4D6D-A9B5-DF473C8D6ED2}" type="datetime1">
              <a:rPr lang="en-US" smtClean="0">
                <a:solidFill>
                  <a:prstClr val="black"/>
                </a:solidFill>
              </a:rPr>
              <a:pPr/>
              <a:t>10/16/2023</a:t>
            </a:fld>
            <a:endParaRPr lang="fa-IR" dirty="0">
              <a:solidFill>
                <a:prstClr val="black"/>
              </a:solidFill>
            </a:endParaRPr>
          </a:p>
        </p:txBody>
      </p:sp>
      <p:sp>
        <p:nvSpPr>
          <p:cNvPr id="4" name="Footer Placeholder 3"/>
          <p:cNvSpPr>
            <a:spLocks noGrp="1"/>
          </p:cNvSpPr>
          <p:nvPr>
            <p:ph type="ftr" sz="quarter" idx="11"/>
          </p:nvPr>
        </p:nvSpPr>
        <p:spPr>
          <a:xfrm>
            <a:off x="4380072" y="6407944"/>
            <a:ext cx="3288272" cy="365125"/>
          </a:xfrm>
        </p:spPr>
        <p:txBody>
          <a:bodyPr/>
          <a:lstStyle/>
          <a:p>
            <a:r>
              <a:rPr lang="fa-IR" smtClean="0">
                <a:solidFill>
                  <a:prstClr val="black"/>
                </a:solidFill>
              </a:rPr>
              <a:t>سلامت روان در دوران سالمندی- کارشناسان سالمندان کل کشور</a:t>
            </a:r>
            <a:endParaRPr lang="fa-IR" dirty="0">
              <a:solidFill>
                <a:prstClr val="black"/>
              </a:solidFill>
            </a:endParaRPr>
          </a:p>
        </p:txBody>
      </p:sp>
      <p:sp>
        <p:nvSpPr>
          <p:cNvPr id="5" name="Slide Number Placeholder 4"/>
          <p:cNvSpPr>
            <a:spLocks noGrp="1"/>
          </p:cNvSpPr>
          <p:nvPr>
            <p:ph type="sldNum" sz="quarter" idx="12"/>
          </p:nvPr>
        </p:nvSpPr>
        <p:spPr/>
        <p:txBody>
          <a:bodyPr/>
          <a:lstStyle/>
          <a:p>
            <a:fld id="{78B20012-F513-476C-AD3E-343A6028A483}" type="slidenum">
              <a:rPr lang="fa-IR" smtClean="0">
                <a:solidFill>
                  <a:prstClr val="black"/>
                </a:solidFill>
              </a:rPr>
              <a:pPr/>
              <a:t>99</a:t>
            </a:fld>
            <a:endParaRPr lang="fa-IR">
              <a:solidFill>
                <a:prstClr val="black"/>
              </a:solidFill>
            </a:endParaRPr>
          </a:p>
        </p:txBody>
      </p:sp>
      <p:sp>
        <p:nvSpPr>
          <p:cNvPr id="6" name="Title 5"/>
          <p:cNvSpPr>
            <a:spLocks noGrp="1"/>
          </p:cNvSpPr>
          <p:nvPr>
            <p:ph type="title"/>
          </p:nvPr>
        </p:nvSpPr>
        <p:spPr>
          <a:xfrm>
            <a:off x="457200" y="836933"/>
            <a:ext cx="8363272" cy="1143000"/>
          </a:xfrm>
        </p:spPr>
        <p:txBody>
          <a:bodyPr>
            <a:normAutofit fontScale="90000"/>
          </a:bodyPr>
          <a:lstStyle/>
          <a:p>
            <a:pPr algn="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مواردی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که رعایت آنها در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مبتلا به آلزایمر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ضر ور ی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است: 5 . برای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فعال نگهداشتن بیماران </a:t>
            </a:r>
            <a:r>
              <a:rPr lang="fa-IR"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برنامه ریز </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ی کنید</a:t>
            </a:r>
            <a:b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br>
            <a:endParaRPr lang="fa-IR" dirty="0"/>
          </a:p>
        </p:txBody>
      </p:sp>
    </p:spTree>
    <p:extLst>
      <p:ext uri="{BB962C8B-B14F-4D97-AF65-F5344CB8AC3E}">
        <p14:creationId xmlns:p14="http://schemas.microsoft.com/office/powerpoint/2010/main" val="2848225972"/>
      </p:ext>
    </p:extLst>
  </p:cSld>
  <p:clrMapOvr>
    <a:masterClrMapping/>
  </p:clrMapOvr>
  <p:transition spd="med">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5_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6_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7_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8_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6.xml><?xml version="1.0" encoding="utf-8"?>
<a:theme xmlns:a="http://schemas.openxmlformats.org/drawingml/2006/main" name="9_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7.xml><?xml version="1.0" encoding="utf-8"?>
<a:theme xmlns:a="http://schemas.openxmlformats.org/drawingml/2006/main" name="10_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8.xml><?xml version="1.0" encoding="utf-8"?>
<a:theme xmlns:a="http://schemas.openxmlformats.org/drawingml/2006/main" name="13_Concourse">
  <a:themeElements>
    <a:clrScheme name="Custom 2">
      <a:dk1>
        <a:sysClr val="windowText" lastClr="000000"/>
      </a:dk1>
      <a:lt1>
        <a:sysClr val="window" lastClr="FFFFFF"/>
      </a:lt1>
      <a:dk2>
        <a:srgbClr val="646B86"/>
      </a:dk2>
      <a:lt2>
        <a:srgbClr val="C5D1D7"/>
      </a:lt2>
      <a:accent1>
        <a:srgbClr val="CEA6BB"/>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7112</TotalTime>
  <Words>12758</Words>
  <Application>Microsoft Office PowerPoint</Application>
  <PresentationFormat>On-screen Show (4:3)</PresentationFormat>
  <Paragraphs>965</Paragraphs>
  <Slides>145</Slides>
  <Notes>0</Notes>
  <HiddenSlides>0</HiddenSlides>
  <MMClips>0</MMClips>
  <ScaleCrop>false</ScaleCrop>
  <HeadingPairs>
    <vt:vector size="8" baseType="variant">
      <vt:variant>
        <vt:lpstr>Fonts Used</vt:lpstr>
      </vt:variant>
      <vt:variant>
        <vt:i4>12</vt:i4>
      </vt:variant>
      <vt:variant>
        <vt:lpstr>Theme</vt:lpstr>
      </vt:variant>
      <vt:variant>
        <vt:i4>8</vt:i4>
      </vt:variant>
      <vt:variant>
        <vt:lpstr>Embedded OLE Servers</vt:lpstr>
      </vt:variant>
      <vt:variant>
        <vt:i4>1</vt:i4>
      </vt:variant>
      <vt:variant>
        <vt:lpstr>Slide Titles</vt:lpstr>
      </vt:variant>
      <vt:variant>
        <vt:i4>145</vt:i4>
      </vt:variant>
    </vt:vector>
  </HeadingPairs>
  <TitlesOfParts>
    <vt:vector size="166" baseType="lpstr">
      <vt:lpstr>Aban</vt:lpstr>
      <vt:lpstr>Arial</vt:lpstr>
      <vt:lpstr>B Nazanin</vt:lpstr>
      <vt:lpstr>B Titr</vt:lpstr>
      <vt:lpstr>B Yagut</vt:lpstr>
      <vt:lpstr>Calibri</vt:lpstr>
      <vt:lpstr>IranNastaliq</vt:lpstr>
      <vt:lpstr>Lucida Sans Unicode</vt:lpstr>
      <vt:lpstr>Times New Roman</vt:lpstr>
      <vt:lpstr>Verdana</vt:lpstr>
      <vt:lpstr>Wingdings 2</vt:lpstr>
      <vt:lpstr>Wingdings 3</vt:lpstr>
      <vt:lpstr>Concourse</vt:lpstr>
      <vt:lpstr>5_Concourse</vt:lpstr>
      <vt:lpstr>6_Concourse</vt:lpstr>
      <vt:lpstr>7_Concourse</vt:lpstr>
      <vt:lpstr>8_Concourse</vt:lpstr>
      <vt:lpstr>9_Concourse</vt:lpstr>
      <vt:lpstr>10_Concourse</vt:lpstr>
      <vt:lpstr>13_Concourse</vt:lpstr>
      <vt:lpstr>Document</vt:lpstr>
      <vt:lpstr>PowerPoint Presentation</vt:lpstr>
      <vt:lpstr>PowerPoint Presentation</vt:lpstr>
      <vt:lpstr> فصل ششم:</vt:lpstr>
      <vt:lpstr>موارد قابل توجه در مشکلات شناختی ناشی از افزایش سن:</vt:lpstr>
      <vt:lpstr>افت شناختی طبیعی در سالمندی:</vt:lpstr>
      <vt:lpstr>تفاوت های افت شناختی طبیعی و بیماری آلزایمر:</vt:lpstr>
      <vt:lpstr>تشخیص سالخوردگی شناختی از بیماری های حافظه:</vt:lpstr>
      <vt:lpstr>تاثیر سالمندی بر حافظه و شناخت:</vt:lpstr>
      <vt:lpstr>انواع حافظه:</vt:lpstr>
      <vt:lpstr>ادامه حافظه:</vt:lpstr>
      <vt:lpstr>ادامه حافظه :</vt:lpstr>
      <vt:lpstr>ادامه حافظه :</vt:lpstr>
      <vt:lpstr>جمع بندی مطالب حافظه:</vt:lpstr>
      <vt:lpstr>ادامه :</vt:lpstr>
      <vt:lpstr>تأثیر سالمندی بر حافظه و شناخت  </vt:lpstr>
      <vt:lpstr>الف- سرعت پردازش اطلاعات </vt:lpstr>
      <vt:lpstr>ب- حافظه</vt:lpstr>
      <vt:lpstr> حافظه فعال</vt:lpstr>
      <vt:lpstr> حافظه کوتاه مدت</vt:lpstr>
      <vt:lpstr> حافظه بلند مدت معنایی</vt:lpstr>
      <vt:lpstr> حافظه دوره ای </vt:lpstr>
      <vt:lpstr>حافظه روندی</vt:lpstr>
      <vt:lpstr> حافظه آینده نگر</vt:lpstr>
      <vt:lpstr>به طور خلاصه می توان گفت:</vt:lpstr>
      <vt:lpstr>پ- توجه و تمرکز  </vt:lpstr>
      <vt:lpstr> توجه انتخابی</vt:lpstr>
      <vt:lpstr> توجه تقسیم شده</vt:lpstr>
      <vt:lpstr>توجه پایدار </vt:lpstr>
      <vt:lpstr>به طور خلاصه میتوان گفت: </vt:lpstr>
      <vt:lpstr>ت- مهارتهای زبانی </vt:lpstr>
      <vt:lpstr>به طور خلاصه میتوان گفت: </vt:lpstr>
      <vt:lpstr>ث-عملکرد اجرایی  </vt:lpstr>
      <vt:lpstr>ج-پردازش احساسات </vt:lpstr>
      <vt:lpstr>به طور خلاصه میتوان گفت: </vt:lpstr>
      <vt:lpstr>چ- هوش</vt:lpstr>
      <vt:lpstr> هوش متبلور</vt:lpstr>
      <vt:lpstr> هوش سیال</vt:lpstr>
      <vt:lpstr>باورهای نادرست در باره حافظه درسالمندان</vt:lpstr>
      <vt:lpstr>PowerPoint Presentation</vt:lpstr>
      <vt:lpstr>فعالیتهای مؤثر در حفظ سلامت شناختی و حافظه سالمندان</vt:lpstr>
      <vt:lpstr>PowerPoint Presentation</vt:lpstr>
      <vt:lpstr>علل مشکلات شناختی علاوه بر سالمندی و آلزایمر، عوامل دیگری هم می توانند باعث اختلال حافظه )گاه به صورت کوتاه مدت( شوند؛ این عوامل عبارتند از:  </vt:lpstr>
      <vt:lpstr>PowerPoint Presentation</vt:lpstr>
      <vt:lpstr>دمانس و مشکلات ناشی از آن در سالمندان </vt:lpstr>
      <vt:lpstr>PowerPoint Presentation</vt:lpstr>
      <vt:lpstr>PowerPoint Presentation</vt:lpstr>
      <vt:lpstr>موارد زیر می توانند به افتراق تغییرات طبیعی حافظه به علت بالا رفتن سن، از اختلالات ناشی از آلزایمر  کمک کنند: </vt:lpstr>
      <vt:lpstr>عوامل مؤثر در بروز بیماری آلزایمر</vt:lpstr>
      <vt:lpstr>افزایش سن: </vt:lpstr>
      <vt:lpstr>وراثت:</vt:lpstr>
      <vt:lpstr>شیوه زندگی</vt:lpstr>
      <vt:lpstr>عوامل دیگری را نیز در بروز آلزایمر مؤثر دانسته اند که عبارتند از: </vt:lpstr>
      <vt:lpstr>PowerPoint Presentation</vt:lpstr>
      <vt:lpstr>ده علامت هشدار دهنده دمانس و آلزایمر </vt:lpstr>
      <vt:lpstr>اختلال حافظه</vt:lpstr>
      <vt:lpstr>دشواری در انجام کارهای عادی</vt:lpstr>
      <vt:lpstr>ضعف بیان</vt:lpstr>
      <vt:lpstr>گم کردن زمان و مکان</vt:lpstr>
      <vt:lpstr>ضعف یا کاهش قضاوت</vt:lpstr>
      <vt:lpstr>جابه جا گذاشتن اجسام</vt:lpstr>
      <vt:lpstr>تغییر شخصیت</vt:lpstr>
      <vt:lpstr>از دست دادن انگیزه</vt:lpstr>
      <vt:lpstr>PowerPoint Presentation</vt:lpstr>
      <vt:lpstr>باورهای غلط در مورد دمانس و آلزایمر</vt:lpstr>
      <vt:lpstr>PowerPoint Presentation</vt:lpstr>
      <vt:lpstr>PowerPoint Presentation</vt:lpstr>
      <vt:lpstr>PowerPoint Presentation</vt:lpstr>
      <vt:lpstr>PowerPoint Presentation</vt:lpstr>
      <vt:lpstr>باور غلط -6 افراد سالمند، سربار جامعه میشوند و دیگر نمیتوانند مستقل بوده، زندگی فعال داشته باشند:</vt:lpstr>
      <vt:lpstr>باور غلط -7 اگر کسی در خانواده، بیمار مبتلا به آلزایمر یا پدر و مادر مبتلا به این بیمار ی را نداشته باشد، در معرض خطر این بیماری قرار ندارد:  </vt:lpstr>
      <vt:lpstr>باور غلط -8  برای بیمار مبتلا به دمانس، مراجعه به پزشک سودی ندارد، زیرا کار ی از دستش برنمی آید:  </vt:lpstr>
      <vt:lpstr>باور غلط -9 نباید به فرد مبتلا بگویید که دمانس دارد:  </vt:lpstr>
      <vt:lpstr>باور  غلط -10 وقتی پیر شدیم، برای پیشگیر ی از آلزایمر اقدام میکنیم:  </vt:lpstr>
      <vt:lpstr>پیشگیری از آ لزایمر در دوران سالمندی   </vt:lpstr>
      <vt:lpstr>برخورد با بیماران مبتلا به آ لزایمر   </vt:lpstr>
      <vt:lpstr>برخورد با بیماران مبتلا به آ لزایمر   </vt:lpstr>
      <vt:lpstr>کاهش فشار روانی و جلوگیری از خستگی در اعضای خانواده و مراقبان بیماران :</vt:lpstr>
      <vt:lpstr>کاهش فشار روانی و جلوگیری از خستگی در اعضای خانواده و مراقبان بیماران :</vt:lpstr>
      <vt:lpstr>در خواست کمک از متخصصان و افراد حرفه ای در موارد زیر: </vt:lpstr>
      <vt:lpstr>مراحل بیماری آ لزایمر:  شامل سه مرحله خفیف، متوسط و شدید  الف. مرحله خفیف </vt:lpstr>
      <vt:lpstr>راهکارهای جبران حافظه از دست رفته در مرحله خفیف بیمار ی</vt:lpstr>
      <vt:lpstr>الف. مرحله متوسط </vt:lpstr>
      <vt:lpstr>راهکارهای ایجاد ارتباط بهتر در مرحله متوسط بیماری:</vt:lpstr>
      <vt:lpstr>راهکارهای ایجاد ارتباط بهتر در مرحله متوسط بیماری:</vt:lpstr>
      <vt:lpstr>راهکارهای ایجاد ارتباط بهتر در مرحله متوسط بیماری:</vt:lpstr>
      <vt:lpstr>ایمنی محل زندگی برای بیماران مبتلا به آلزایمر الف. ایمنی در محیط داخلی خانه</vt:lpstr>
      <vt:lpstr>ایمنی محل زندگی برای بیماران مبتلا به آلزایمر الف. ایمنی در محیط داخلی خانه</vt:lpstr>
      <vt:lpstr>ایمنی محل زندگی برای بیماران مبتلا به آلزایمر الف. ایمنی در محیط داخلی خانه</vt:lpstr>
      <vt:lpstr>ایمنی محل زندگی برای بیماران مبتلا به آلزایمر ب. ایمنی در آشپزخانه</vt:lpstr>
      <vt:lpstr>ایمنی محل زندگی برای بیماران مبتلا به آلزایمر ب. ایمنی در حمام و دستشویی</vt:lpstr>
      <vt:lpstr>ایمنی محل زندگی برای بیماران مبتلا به آلزایمر الف. ایمنی در اتاق خواب</vt:lpstr>
      <vt:lpstr>ایمنی محل زندگی برای بیماران مبتلا به آلزایمر الف. ایمنی درخارج از خانه</vt:lpstr>
      <vt:lpstr>ایمنی محل زندگی برای بیماران مبتلا به آلزایمر الف. ایمنی درخارج از خانه</vt:lpstr>
      <vt:lpstr>الف. مرحله شدید </vt:lpstr>
      <vt:lpstr>الف. مرحله شدید </vt:lpstr>
      <vt:lpstr>مواردی که رعایت آنها در بیماران مبتلا به آلزایمر ضر ور ی است: 1. بلع را آسان کنید</vt:lpstr>
      <vt:lpstr>مواردی که رعایت آنها در بیماران مبتلا به آلزایمر ضر ور ی است:  3. از عفونتهای مکرر در بیمار جلوگیر ی کنید  </vt:lpstr>
      <vt:lpstr>مواردی که رعایت آنها در بیماران مبتلا به آلزایمر ضر ور ی است: 4. کارهای روزانه را به صورت منظم و معمول انجام دهید </vt:lpstr>
      <vt:lpstr>مواردی که رعایت آنها در بیماران مبتلا به آلزایمر ضر ور ی است: 5 . برای فعال نگهداشتن بیماران برنامه ریز ی کنید </vt:lpstr>
      <vt:lpstr>مواردی که رعایت آنها در بیماران مبتلا به آلزایمر ضر ور ی است:  6 . برای بهبود عملکرد، به صورت مداوم تالش کنید  </vt:lpstr>
      <vt:lpstr>مواردی که رعایت آنها در بیماران مبتلا به آلزایمر ضر ور ی است:7 . ارتباط با بیماران را ساده کنید </vt:lpstr>
      <vt:lpstr>مواردی که رعایت آنها در بیماران مبتلا به آلزایمر ضر ور ی است:8 . به نیازهای غذایی بیمار توجه کنید</vt:lpstr>
      <vt:lpstr>مواردی که رعایت آنها در بیماران مبتلا به آلزایمر ضر ور ی است:8 . برای بهبود عملکرد، به صورت مداوم تلاش کنید</vt:lpstr>
      <vt:lpstr>مواردی که رعایت آنها در بیماران مبتلا به آلزایمر ضر ور ی است:8 . برای بهبود عملکرد، به صورت مداوم تالش کنید</vt:lpstr>
      <vt:lpstr>چگونه عزت نفس بیمار را تقویت کنیم؟ </vt:lpstr>
      <vt:lpstr>چگونه محیط امن برای بیمار فراهم کنیم؟</vt:lpstr>
      <vt:lpstr>فصل نهم </vt:lpstr>
      <vt:lpstr>افسردگی در سالمندان: </vt:lpstr>
      <vt:lpstr>بیماری‌های همزمان با افسردگی: </vt:lpstr>
      <vt:lpstr>عواملی که پاسخ فرد مبتلا به افسردگی به دارو را بهتر و بیشتر می‌کند: </vt:lpstr>
      <vt:lpstr>آن چه سالمندان افسرده باید انجام دهند:</vt:lpstr>
      <vt:lpstr>ترس و اضطراب:</vt:lpstr>
      <vt:lpstr>PowerPoint Presentation</vt:lpstr>
      <vt:lpstr>علائم اضطراب:</vt:lpstr>
      <vt:lpstr>نشانه‌های روانی:</vt:lpstr>
      <vt:lpstr>PowerPoint Presentation</vt:lpstr>
      <vt:lpstr>علت عدم تشخیص اضطراب با افسردگی در سالمندی:</vt:lpstr>
      <vt:lpstr>عوامل خطر اختلاالات اضطرابی: </vt:lpstr>
      <vt:lpstr> انواع اختلالات اضطرابی: </vt:lpstr>
      <vt:lpstr>ب) اختلال اضطرابی ناشی از یک بیماری جسمی: </vt:lpstr>
      <vt:lpstr>علل اضطراب</vt:lpstr>
      <vt:lpstr>انواع اختلالات اضطرابی در سالمندان</vt:lpstr>
      <vt:lpstr>علل عدم تشخیص اختلالات اضطرابی </vt:lpstr>
      <vt:lpstr>عوامل خطر اختلالات اضطرابی در سالمندان </vt:lpstr>
      <vt:lpstr>الف. اختلال وحشت زدگی (پانیک)</vt:lpstr>
      <vt:lpstr>ب- اختلالات اضطرابی ناشی از یک بیماری جسمی</vt:lpstr>
      <vt:lpstr>پ. اختلال اضطراب و افسردگی مختلط</vt:lpstr>
      <vt:lpstr>ت. اختلال هراس</vt:lpstr>
      <vt:lpstr>گذر هراسی</vt:lpstr>
      <vt:lpstr>هراس اختصاصی</vt:lpstr>
      <vt:lpstr>...</vt:lpstr>
      <vt:lpstr>...</vt:lpstr>
      <vt:lpstr>هراس اجتماعی</vt:lpstr>
      <vt:lpstr>ث- اختلال اضطرابی منتشر</vt:lpstr>
      <vt:lpstr>ج. اختلال وسواسی اجباری</vt:lpstr>
      <vt:lpstr>...</vt:lpstr>
      <vt:lpstr>چ. اختلال استرس پس از سانحه</vt:lpstr>
      <vt:lpstr>عوامل زمینه ساز اختلال استرس پس از سانحه </vt:lpstr>
      <vt:lpstr>علائم اختلال استرس پس از سانحه </vt:lpstr>
      <vt:lpstr>ح- اختلال احتکار </vt:lpstr>
      <vt:lpstr>راهکارهایی جهت کنترل اضطراب </vt:lpstr>
      <vt:lpstr>مراقبه تنفس عمیق</vt:lpstr>
      <vt:lpstr>تمرین های آرام سازی عضلانی در برابر استرس</vt:lpstr>
      <vt:lpstr>مراقبه تجسم سازی در برابر استرس</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SAMSUNG</dc:creator>
  <cp:lastModifiedBy>A.R.I</cp:lastModifiedBy>
  <cp:revision>608</cp:revision>
  <dcterms:created xsi:type="dcterms:W3CDTF">2014-03-11T17:51:46Z</dcterms:created>
  <dcterms:modified xsi:type="dcterms:W3CDTF">2023-10-16T05:30:23Z</dcterms:modified>
</cp:coreProperties>
</file>