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  <p:sldMasterId id="2147483792" r:id="rId2"/>
    <p:sldMasterId id="2147483804" r:id="rId3"/>
    <p:sldMasterId id="2147483852" r:id="rId4"/>
  </p:sldMasterIdLst>
  <p:notesMasterIdLst>
    <p:notesMasterId r:id="rId34"/>
  </p:notesMasterIdLst>
  <p:sldIdLst>
    <p:sldId id="261" r:id="rId5"/>
    <p:sldId id="376" r:id="rId6"/>
    <p:sldId id="812" r:id="rId7"/>
    <p:sldId id="646" r:id="rId8"/>
    <p:sldId id="647" r:id="rId9"/>
    <p:sldId id="648" r:id="rId10"/>
    <p:sldId id="649" r:id="rId11"/>
    <p:sldId id="650" r:id="rId12"/>
    <p:sldId id="651" r:id="rId13"/>
    <p:sldId id="652" r:id="rId14"/>
    <p:sldId id="653" r:id="rId15"/>
    <p:sldId id="654" r:id="rId16"/>
    <p:sldId id="655" r:id="rId17"/>
    <p:sldId id="656" r:id="rId18"/>
    <p:sldId id="657" r:id="rId19"/>
    <p:sldId id="658" r:id="rId20"/>
    <p:sldId id="659" r:id="rId21"/>
    <p:sldId id="660" r:id="rId22"/>
    <p:sldId id="661" r:id="rId23"/>
    <p:sldId id="662" r:id="rId24"/>
    <p:sldId id="663" r:id="rId25"/>
    <p:sldId id="664" r:id="rId26"/>
    <p:sldId id="811" r:id="rId27"/>
    <p:sldId id="668" r:id="rId28"/>
    <p:sldId id="669" r:id="rId29"/>
    <p:sldId id="670" r:id="rId30"/>
    <p:sldId id="671" r:id="rId31"/>
    <p:sldId id="672" r:id="rId32"/>
    <p:sldId id="810" r:id="rId33"/>
  </p:sldIdLst>
  <p:sldSz cx="9144000" cy="6858000" type="screen4x3"/>
  <p:notesSz cx="7102475" cy="10234613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4632" autoAdjust="0"/>
    <p:restoredTop sz="94660"/>
  </p:normalViewPr>
  <p:slideViewPr>
    <p:cSldViewPr>
      <p:cViewPr varScale="1">
        <p:scale>
          <a:sx n="86" d="100"/>
          <a:sy n="86" d="100"/>
        </p:scale>
        <p:origin x="113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3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72EB14F-F88C-44C3-BC3A-6EF245703212}" type="datetimeFigureOut">
              <a:rPr lang="fa-IR" smtClean="0"/>
              <a:pPr/>
              <a:t>02/04/1445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298CAC8-3930-4921-9CA6-F18C224062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6168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8CAC8-3930-4921-9CA6-F18C224062A9}" type="slidenum">
              <a:rPr lang="fa-IR" smtClean="0">
                <a:solidFill>
                  <a:prstClr val="black"/>
                </a:solidFill>
              </a:rPr>
              <a:pPr/>
              <a:t>5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8CAC8-3930-4921-9CA6-F18C224062A9}" type="slidenum">
              <a:rPr lang="fa-IR" smtClean="0">
                <a:solidFill>
                  <a:prstClr val="black"/>
                </a:solidFill>
              </a:rPr>
              <a:pPr/>
              <a:t>6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768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0A4CACA-D4C8-4829-9A68-0AEC3C004475}" type="datetime1">
              <a:rPr lang="en-US" smtClean="0"/>
              <a:t>10/16/2023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770AB-DBCC-4473-A559-DFCD97DFDF01}" type="datetime1">
              <a:rPr lang="en-US" smtClean="0"/>
              <a:t>10/16/2023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2FDBF-810E-432C-B6FD-4995B16EA0DF}" type="datetime1">
              <a:rPr lang="en-US" smtClean="0"/>
              <a:t>10/16/2023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0A4CACA-D4C8-4829-9A68-0AEC3C004475}" type="datetime1">
              <a:rPr lang="en-US" smtClean="0"/>
              <a:pPr/>
              <a:t>10/16/2023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fa-IR" smtClean="0">
                <a:solidFill>
                  <a:srgbClr val="CEA6BB">
                    <a:tint val="20000"/>
                  </a:srgbClr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srgbClr val="CEA6BB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8774682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E0322-0BDA-40F0-9F71-E8061609D538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3584561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B1CD1-8D4E-4BEF-9265-6696E96FEB0D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144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C9CA-7E8A-421D-AFCA-F38A1EA9D817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825911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B0E6B-204B-4F9B-B339-81C96154FDB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757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C229-1AD1-4280-B2C5-B31FECD84BE4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77839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921-9DE3-49BB-9511-21BF8CE1C654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41346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8295C604-738E-4DB9-B481-505E47D82F7D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898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E0322-0BDA-40F0-9F71-E8061609D538}" type="datetime1">
              <a:rPr lang="en-US" smtClean="0"/>
              <a:t>10/16/2023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26E32E-8FAB-4B79-9151-EB5D660EDEC6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125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770AB-DBCC-4473-A559-DFCD97DFDF01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619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2FDBF-810E-432C-B6FD-4995B16EA0DF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654835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0A4CACA-D4C8-4829-9A68-0AEC3C004475}" type="datetime1">
              <a:rPr lang="en-US" smtClean="0"/>
              <a:pPr/>
              <a:t>10/16/2023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fa-IR" smtClean="0">
                <a:solidFill>
                  <a:srgbClr val="CEA6BB">
                    <a:tint val="20000"/>
                  </a:srgbClr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srgbClr val="CEA6BB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67503550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E0322-0BDA-40F0-9F71-E8061609D538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70566830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B1CD1-8D4E-4BEF-9265-6696E96FEB0D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276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C9CA-7E8A-421D-AFCA-F38A1EA9D817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87746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B0E6B-204B-4F9B-B339-81C96154FDB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983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C229-1AD1-4280-B2C5-B31FECD84BE4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950480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921-9DE3-49BB-9511-21BF8CE1C654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31394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B1CD1-8D4E-4BEF-9265-6696E96FEB0D}" type="datetime1">
              <a:rPr lang="en-US" smtClean="0"/>
              <a:t>10/16/2023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8295C604-738E-4DB9-B481-505E47D82F7D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004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26E32E-8FAB-4B79-9151-EB5D660EDEC6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2635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770AB-DBCC-4473-A559-DFCD97DFDF01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716653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2FDBF-810E-432C-B6FD-4995B16EA0DF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81762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0A4CACA-D4C8-4829-9A68-0AEC3C004475}" type="datetime1">
              <a:rPr lang="en-US" smtClean="0"/>
              <a:pPr/>
              <a:t>10/16/2023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fa-IR">
                <a:solidFill>
                  <a:srgbClr val="CEA6BB">
                    <a:tint val="20000"/>
                  </a:srgbClr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3623204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E0322-0BDA-40F0-9F71-E8061609D538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82052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B1CD1-8D4E-4BEF-9265-6696E96FEB0D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9199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C9CA-7E8A-421D-AFCA-F38A1EA9D817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0139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B0E6B-204B-4F9B-B339-81C96154FDB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7627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C229-1AD1-4280-B2C5-B31FECD84BE4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106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C9CA-7E8A-421D-AFCA-F38A1EA9D817}" type="datetime1">
              <a:rPr lang="en-US" smtClean="0"/>
              <a:t>10/16/2023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921-9DE3-49BB-9511-21BF8CE1C654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652892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8295C604-738E-4DB9-B481-505E47D82F7D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4329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26E32E-8FAB-4B79-9151-EB5D660EDEC6}" type="datetime1">
              <a:rPr lang="en-US" smtClean="0">
                <a:solidFill>
                  <a:prstClr val="white"/>
                </a:solidFill>
              </a:rPr>
              <a:pPr/>
              <a:t>10/16/2023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fa-IR">
                <a:solidFill>
                  <a:prstClr val="white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8B20012-F513-476C-AD3E-343A6028A483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2578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770AB-DBCC-4473-A559-DFCD97DFDF01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41984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2FDBF-810E-432C-B6FD-4995B16EA0DF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339596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B0E6B-204B-4F9B-B339-81C96154FDB2}" type="datetime1">
              <a:rPr lang="en-US" smtClean="0"/>
              <a:t>10/16/2023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C229-1AD1-4280-B2C5-B31FECD84BE4}" type="datetime1">
              <a:rPr lang="en-US" smtClean="0"/>
              <a:t>10/16/2023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921-9DE3-49BB-9511-21BF8CE1C654}" type="datetime1">
              <a:rPr lang="en-US" smtClean="0"/>
              <a:t>10/16/2023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8295C604-738E-4DB9-B481-505E47D82F7D}" type="datetime1">
              <a:rPr lang="en-US" smtClean="0"/>
              <a:t>10/16/2023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26E32E-8FAB-4B79-9151-EB5D660EDEC6}" type="datetime1">
              <a:rPr lang="en-US" smtClean="0"/>
              <a:t>10/16/2023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D00732B-878E-43E0-8C23-F7265D3306C6}" type="datetime1">
              <a:rPr lang="en-US" smtClean="0"/>
              <a:t>10/16/2023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8B20012-F513-476C-AD3E-343A6028A483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/>
  <p:hf hdr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D00732B-878E-43E0-8C23-F7265D3306C6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775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/>
  <p:hf hdr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D00732B-878E-43E0-8C23-F7265D3306C6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135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/>
  <p:hf hdr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D00732B-878E-43E0-8C23-F7265D3306C6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fa-IR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30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med"/>
  <p:hf hdr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bis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285750"/>
            <a:ext cx="3481387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1</a:t>
            </a:fld>
            <a:endParaRPr lang="fa-I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7740352" y="6407944"/>
            <a:ext cx="906920" cy="365760"/>
          </a:xfrm>
        </p:spPr>
        <p:txBody>
          <a:bodyPr/>
          <a:lstStyle/>
          <a:p>
            <a:fld id="{2AF161BA-952E-4F06-8BDB-E44ACCAA8CA4}" type="datetime1">
              <a:rPr lang="en-US" smtClean="0"/>
              <a:t>10/16/2023</a:t>
            </a:fld>
            <a:endParaRPr lang="fa-I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16264" cy="365125"/>
          </a:xfrm>
        </p:spPr>
        <p:txBody>
          <a:bodyPr/>
          <a:lstStyle/>
          <a:p>
            <a:r>
              <a:rPr lang="fa-IR" smtClean="0"/>
              <a:t>سلامت روان در دوران سالمندی- کارشناسان سالمندان کل کشور</a:t>
            </a:r>
            <a:endParaRPr lang="fa-IR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نیمی از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سالمندانی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که در خانه زندگی می کنند و 75 درصد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ساکنان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خانه سالمندان، اختلال خواب دارند. با بالاتر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رفتن سن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، اختلال خواب افزایش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یابد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  <a:endParaRPr lang="fa-IR" sz="2800" b="1" dirty="0" smtClean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10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مشکلات همراه با اختلالات خواب در سالمندان: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6540068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افزایش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سن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 حرکتی</a:t>
            </a:r>
            <a:endParaRPr lang="fa-IR" sz="2400" b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وجود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اختلال شناختی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عدم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ارتباط با نزدیکان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وقفه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تنفسی کامل هنگام خواب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زوال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عقل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افسردگی</a:t>
            </a:r>
            <a:endParaRPr lang="fa-IR" sz="2400" b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بیمار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یهای جسمی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داروها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11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عوامل تأثیرگذار بر خواب سالمندان: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1869934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0196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درد، ادرار شبانه، تنگی نفس، سوزش سردل، بی نظمی در روال طبیعی زندگی روزانه و </a:t>
            </a:r>
            <a:r>
              <a:rPr lang="fa-IR" sz="24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مسئولیت های 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اجتماعی و </a:t>
            </a:r>
            <a:r>
              <a:rPr lang="fa-IR" sz="24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شغلی نیز 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بر روی خواب سالمندان تأثیر </a:t>
            </a:r>
            <a:r>
              <a:rPr lang="fa-IR" sz="24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گذارد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  <a:endParaRPr lang="fa-IR" sz="2400" b="1" dirty="0" smtClean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12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عوامل تأثیرگذار بر خواب سالمندان: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6729562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96752"/>
            <a:ext cx="8262730" cy="468052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وقفه تنفسی کامل و نسبی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 آلودگی </a:t>
            </a: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مفرط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خروپف(خروپف نیاز به بررسی و گاهی اقدام درمانی مناسب </a:t>
            </a: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دارد)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 آلودگی </a:t>
            </a: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مفرط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خستگی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سردرد </a:t>
            </a: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صبحگاهی(اگر 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سردرد شدید باشد یا باعث بیدار شدن فرد از خواب شود، لازم است از نظر پزشکی بررسی </a:t>
            </a: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گردد)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 خوابی و محرومیت از </a:t>
            </a: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a-IR" sz="2400" b="1" dirty="0" smtClean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a-IR" sz="2400" b="1" dirty="0" smtClean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a-IR" sz="2400" b="1" dirty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a-IR" sz="2400" b="1" dirty="0" smtClean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a-IR" sz="2400" b="1" dirty="0" smtClean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علائم اختلالات خواب: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696136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1052736"/>
            <a:ext cx="8275983" cy="48965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افزایش 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سن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جنس 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زن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تنها زندگی کردن</a:t>
            </a:r>
            <a:endParaRPr lang="fa-IR" sz="2400" b="1" dirty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پایی 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نبودن سطح اقتصادی اجتماعی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سوء 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مصرف مواد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مصرف 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داروهای متعدد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بیکاری</a:t>
            </a:r>
            <a:endParaRPr lang="fa-IR" sz="2400" b="1" dirty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وجود 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بیماری روانی و جسمی مزمن</a:t>
            </a:r>
            <a:endParaRPr lang="fa-IR" sz="2400" b="1" dirty="0" smtClean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14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شایع ترین </a:t>
            </a:r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عوامل خطر </a:t>
            </a:r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بی خوابی </a:t>
            </a:r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عبارتند از: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2877407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15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علل وقفه تنفسی کامل هنگام خواب عبارتند از: </a:t>
            </a:r>
            <a:endParaRPr lang="fa-IR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چاقی</a:t>
            </a:r>
            <a:r>
              <a:rPr lang="fa-IR" sz="24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، به ویژه چاقی مرکزی در ناحیه شکم و نمایه توده بدنی بیشتر از 27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جنس </a:t>
            </a:r>
            <a:r>
              <a:rPr lang="fa-IR" sz="24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مذکر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سابقه </a:t>
            </a:r>
            <a:r>
              <a:rPr lang="fa-IR" sz="24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خانوادگی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ابتلا </a:t>
            </a:r>
            <a:r>
              <a:rPr lang="fa-IR" sz="24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به بعضی </a:t>
            </a:r>
            <a:r>
              <a:rPr lang="fa-IR" sz="24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بیماریهای </a:t>
            </a:r>
            <a:r>
              <a:rPr lang="fa-IR" sz="24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عصبی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سوء </a:t>
            </a:r>
            <a:r>
              <a:rPr lang="fa-IR" sz="24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مصرف مواد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انحراف </a:t>
            </a:r>
            <a:r>
              <a:rPr lang="fa-IR" sz="24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تیغه میانی بینی</a:t>
            </a:r>
            <a:endParaRPr lang="en-US" sz="2400" b="1" dirty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198641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اختلالات تنفسی مرتبط با خواب: </a:t>
            </a:r>
            <a:endParaRPr lang="fa-IR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وقفه تنفسی کامل هنگام خواب می تواند </a:t>
            </a:r>
            <a:r>
              <a:rPr lang="fa-I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عوارضی جدی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ایجاد کند که از جمله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آنها می توان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به </a:t>
            </a:r>
            <a:r>
              <a:rPr lang="fa-I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افزایش </a:t>
            </a:r>
            <a:r>
              <a:rPr lang="fa-I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فشارخون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 </a:t>
            </a:r>
            <a:r>
              <a:rPr lang="fa-I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سکته قلبی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 سایر بیماریهای قلبی-عروقی، </a:t>
            </a:r>
            <a:r>
              <a:rPr lang="fa-I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اختلال حافظه و زوال عقل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 خواب آلودگی صبحگاهی، بازگشت محتویات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معده به مری،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 اختیاری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ادراری و شب ادراری، </a:t>
            </a:r>
            <a:r>
              <a:rPr lang="fa-I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افسردگی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 ناتوانی جنسی و </a:t>
            </a:r>
            <a:r>
              <a:rPr lang="fa-I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دیابت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اشاره کرد.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435957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17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علل </a:t>
            </a:r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خواب آلودگی </a:t>
            </a:r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عبارتند از: </a:t>
            </a:r>
            <a:endParaRPr lang="fa-IR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خواب شبانه نامطلوب و منقطع</a:t>
            </a:r>
          </a:p>
          <a:p>
            <a:pPr>
              <a:lnSpc>
                <a:spcPct val="150000"/>
              </a:lnSpc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مصرف داروهای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خواب آور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که برای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 خوابی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شبانه مصرف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می شود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 اثرات آن ها در طول روز باقی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می ماند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تغییرات آهنگ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شبانه روزی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بدن</a:t>
            </a:r>
          </a:p>
          <a:p>
            <a:pPr>
              <a:lnSpc>
                <a:spcPct val="150000"/>
              </a:lnSpc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اختلال شنوایی</a:t>
            </a:r>
          </a:p>
          <a:p>
            <a:pPr>
              <a:lnSpc>
                <a:spcPct val="150000"/>
              </a:lnSpc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وضعیت نامناسب سلامتی جسمی و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بیماریهای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مزمن</a:t>
            </a:r>
          </a:p>
          <a:p>
            <a:pPr>
              <a:lnSpc>
                <a:spcPct val="150000"/>
              </a:lnSpc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افزایش سن</a:t>
            </a:r>
          </a:p>
          <a:p>
            <a:pPr>
              <a:lnSpc>
                <a:spcPct val="150000"/>
              </a:lnSpc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سطح پایین ارتباطات اجتماعی</a:t>
            </a:r>
          </a:p>
          <a:p>
            <a:pPr marL="109728" indent="0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60587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18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علل </a:t>
            </a:r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خواب آلودگی </a:t>
            </a:r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عبارتند از: </a:t>
            </a:r>
            <a:endParaRPr lang="fa-IR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470992"/>
            <a:ext cx="8209722" cy="45363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وقفه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تنفسی هنگام خواب</a:t>
            </a: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سندرم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پای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 قرار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تکرر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ادرار شبانه</a:t>
            </a: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افسردگی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نارسایی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قلبی</a:t>
            </a: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مصرف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داروهای قلبی</a:t>
            </a: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محدودیت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حرکتی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289780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19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درمان اختلالات خواب در سالمندی: </a:t>
            </a:r>
            <a:endParaRPr lang="fa-IR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بسته به وجود و نوع </a:t>
            </a:r>
            <a:r>
              <a:rPr lang="fa-I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بیماری </a:t>
            </a:r>
            <a:r>
              <a:rPr lang="fa-I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زمینه 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فرد، درمان اختلالات خواب متفاوت است. در درمان ترکیبی اختلالات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خواب از درمانهای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پزشکی، تغییر سبک زندگی و </a:t>
            </a:r>
            <a:r>
              <a:rPr lang="fa-I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بهداشت خواب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استفاده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می شود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. درمان پزشکی شامل تجویز داروها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 استفاده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وسایل کمک تنفسی و گاهی جراحی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(معمولاً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برای درمان اختلالات تنفسی مرتبط با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خواب)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است.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194659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/>
              <a:pPr/>
              <a:t>2</a:t>
            </a:fld>
            <a:endParaRPr lang="fa-IR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7596336" y="6407944"/>
            <a:ext cx="1050936" cy="365760"/>
          </a:xfrm>
        </p:spPr>
        <p:txBody>
          <a:bodyPr/>
          <a:lstStyle/>
          <a:p>
            <a:fld id="{88E03982-62D8-4FB7-9583-C6E488604533}" type="datetime1">
              <a:rPr lang="en-US" smtClean="0"/>
              <a:t>10/16/2023</a:t>
            </a:fld>
            <a:endParaRPr lang="fa-IR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2750332" y="6407944"/>
            <a:ext cx="4773996" cy="365125"/>
          </a:xfrm>
        </p:spPr>
        <p:txBody>
          <a:bodyPr/>
          <a:lstStyle/>
          <a:p>
            <a:r>
              <a:rPr lang="fa-IR" dirty="0" smtClean="0"/>
              <a:t>سلامت روان در دوران سالمندی- کارشناسان سالمندان کل کشور</a:t>
            </a:r>
            <a:endParaRPr lang="fa-IR" dirty="0"/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928663" y="428604"/>
            <a:ext cx="3643337" cy="5232644"/>
          </a:xfrm>
          <a:prstGeom prst="rect">
            <a:avLst/>
          </a:prstGeom>
        </p:spPr>
        <p:txBody>
          <a:bodyPr vert="horz" rtlCol="0" anchor="ctr">
            <a:normAutofit fontScale="25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500" dirty="0" smtClean="0">
              <a:solidFill>
                <a:srgbClr val="00009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IranNastaliq" pitchFamily="18" charset="0"/>
              <a:ea typeface="+mj-ea"/>
              <a:cs typeface="IranNastaliq" pitchFamily="18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8500" dirty="0" smtClean="0">
                <a:solidFill>
                  <a:srgbClr val="00009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IranNastaliq" pitchFamily="18" charset="0"/>
                <a:ea typeface="+mj-ea"/>
                <a:cs typeface="IranNastaliq" pitchFamily="18" charset="0"/>
              </a:rPr>
              <a:t>سلامت روان در دوران سالمندی</a:t>
            </a:r>
            <a:endParaRPr lang="fa-IR" sz="16800" dirty="0" smtClean="0">
              <a:solidFill>
                <a:srgbClr val="00009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IranNastaliq" pitchFamily="18" charset="0"/>
              <a:ea typeface="+mj-ea"/>
              <a:cs typeface="IranNastaliq" pitchFamily="18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9600" dirty="0" smtClean="0">
              <a:solidFill>
                <a:srgbClr val="00009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IranNastaliq" pitchFamily="18" charset="0"/>
              <a:ea typeface="+mj-ea"/>
              <a:cs typeface="IranNastaliq" pitchFamily="18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9600" dirty="0" smtClean="0">
                <a:solidFill>
                  <a:srgbClr val="00009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IranNastaliq" pitchFamily="18" charset="0"/>
                <a:ea typeface="+mj-ea"/>
                <a:cs typeface="IranNastaliq" pitchFamily="18" charset="0"/>
              </a:rPr>
              <a:t>مرداد ماه</a:t>
            </a:r>
            <a:r>
              <a:rPr lang="fa-IR" sz="9600" dirty="0" smtClean="0">
                <a:solidFill>
                  <a:srgbClr val="00009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IranNastaliq" pitchFamily="18" charset="0"/>
                <a:ea typeface="+mj-ea"/>
                <a:cs typeface="B Nazanin" pitchFamily="2" charset="-78"/>
              </a:rPr>
              <a:t>1402</a:t>
            </a:r>
          </a:p>
          <a:p>
            <a:pPr marL="0" marR="0" lvl="0" indent="0" algn="ctr" defTabSz="914400" rtl="1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9600" dirty="0">
              <a:solidFill>
                <a:srgbClr val="00009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IranNastaliq" pitchFamily="18" charset="0"/>
              <a:ea typeface="+mj-ea"/>
              <a:cs typeface="B Nazanin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9600" dirty="0" smtClean="0">
                <a:solidFill>
                  <a:srgbClr val="00009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IranNastaliq" pitchFamily="18" charset="0"/>
                <a:ea typeface="+mj-ea"/>
                <a:cs typeface="B Nazanin" pitchFamily="2" charset="-78"/>
              </a:rPr>
              <a:t>شماره 35  </a:t>
            </a:r>
            <a:endParaRPr kumimoji="0" lang="fa-IR" sz="9600" b="0" i="0" u="none" strike="noStrike" kern="1200" cap="none" spc="0" normalizeH="0" noProof="0" dirty="0" smtClean="0">
              <a:ln>
                <a:noFill/>
              </a:ln>
              <a:solidFill>
                <a:srgbClr val="00009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B Nazanin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600" b="0" i="0" u="none" strike="noStrike" kern="1200" cap="none" spc="0" normalizeH="0" noProof="0" dirty="0" smtClean="0">
              <a:ln>
                <a:noFill/>
              </a:ln>
              <a:solidFill>
                <a:srgbClr val="00009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IranNastaliq" pitchFamily="18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fa-I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990033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B Yagut" pitchFamily="2" charset="-78"/>
            </a:endParaRPr>
          </a:p>
        </p:txBody>
      </p:sp>
      <p:pic>
        <p:nvPicPr>
          <p:cNvPr id="1026" name="Picture 2" descr="C:\Users\0680300503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0648"/>
            <a:ext cx="4483571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20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اصول بهداشت خواب: </a:t>
            </a:r>
            <a:endParaRPr lang="fa-IR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470992"/>
            <a:ext cx="8209722" cy="45363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هر شب ساعت معینی بخوابید و ساعت معینی بیدار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شوید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مصرف غذای سنگین در شب اجتناب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کنید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رختخواب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غذا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نخورید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برنامه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منظمی برای فعالیت بدنی مانند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پیاده روی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سبک و روزانه در هنگام عصر داشته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باشید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ورز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 کردن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قبل از رفتن به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رختخواب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یا در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رختخواب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پرهیز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کنید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قبل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رفتن به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رختخواب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 تقریباً یک ساعت آرامش داشته باشید. ا گر در زمان خواب در مورد چیزی نگرانی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یا اشتغال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ذهنی خاصی دارید، آن را یادداشت کنید و فردا صبح به آن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بپردازید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560088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21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اصول بهداشت خواب: </a:t>
            </a:r>
            <a:endParaRPr lang="fa-IR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520" y="1417638"/>
            <a:ext cx="8425341" cy="45363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دمای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اتاق خواب را مناسب نگه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دارید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لازم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 در زمان خواب نور و صدا حداقل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باشد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چرت زدن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روزانه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بپرهیزید.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خواب روزانه </a:t>
            </a:r>
            <a:r>
              <a:rPr lang="fa-I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بیش از یک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ساعت با خواب شبانه تداخل دارد. حدا کثر </a:t>
            </a:r>
            <a:r>
              <a:rPr lang="fa-I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سی دقیقه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بین ساعت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یک تا سه بعدازظهر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بخوابید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زمان خواب از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نگاه کردن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مکرر به ساعت در اتاق خواب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بپرهیزید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تماشاکردن تلویزیون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استفاده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تلفن همراه یا هر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ابزار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الکترونیک دارای صفحه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روشن (مانند تبلت)، در رختخواب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ساعت های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پایانی شب اجتناب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کنید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109728" indent="0">
              <a:lnSpc>
                <a:spcPct val="150000"/>
              </a:lnSpc>
              <a:buNone/>
            </a:pP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817810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22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اصول بهداشت خواب: </a:t>
            </a:r>
            <a:endParaRPr lang="fa-IR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470992"/>
            <a:ext cx="8209722" cy="45363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نوشیدن قهوه، چای و سایر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نوشیدنی های کافئین دار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عصر و غروب پرهیز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کنید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جهت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درمان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 خوابی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خود از الکل استفاده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نکنید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قبل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خواب سیگار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نکشید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مطالعه در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رختخواب بپرهیزید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رختخواب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تلفن، موبایل و وسایل کامپیوتری استفاده نکنید و آن ها را به بستر خود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نبرید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صورت تداوم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 خوابی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یا سایر مشکلات خواب به</a:t>
            </a:r>
            <a:r>
              <a:rPr lang="fa-I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پزشک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مراجعه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کنید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045667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fa-IR" sz="5400" dirty="0" smtClean="0">
              <a:cs typeface="B Titr" panose="00000700000000000000" pitchFamily="2" charset="-78"/>
            </a:endParaRPr>
          </a:p>
          <a:p>
            <a:pPr algn="ctr"/>
            <a:r>
              <a:rPr lang="fa-IR" sz="5400" dirty="0" smtClean="0">
                <a:cs typeface="B Titr" panose="00000700000000000000" pitchFamily="2" charset="-78"/>
              </a:rPr>
              <a:t>درد در سالمندان 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E0322-0BDA-40F0-9F71-E8061609D538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5400" dirty="0" smtClean="0">
                <a:cs typeface="B Titr" panose="00000700000000000000" pitchFamily="2" charset="-78"/>
              </a:rPr>
              <a:t>فصل هشتم </a:t>
            </a:r>
            <a:endParaRPr lang="en-US" sz="5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5749275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sz="2400" b="1" dirty="0">
                <a:cs typeface="B Nazanin" panose="00000400000000000000" pitchFamily="2" charset="-78"/>
              </a:rPr>
              <a:t>درد یک احساس ناخوشایند درونی و ناشی از صدمه یا آسیب به بافت‌های بدن است</a:t>
            </a:r>
            <a:r>
              <a:rPr lang="en-US" sz="2400" b="1" dirty="0">
                <a:cs typeface="B Nazanin" panose="00000400000000000000" pitchFamily="2" charset="-78"/>
              </a:rPr>
              <a:t>.</a:t>
            </a:r>
          </a:p>
          <a:p>
            <a:r>
              <a:rPr lang="fa-IR" sz="2400" b="1" dirty="0">
                <a:cs typeface="B Nazanin" panose="00000400000000000000" pitchFamily="2" charset="-78"/>
              </a:rPr>
              <a:t>در</a:t>
            </a:r>
            <a:r>
              <a:rPr lang="ar-SA" sz="2400" b="1" dirty="0">
                <a:cs typeface="B Nazanin" panose="00000400000000000000" pitchFamily="2" charset="-78"/>
              </a:rPr>
              <a:t>د، علامتی است که به فرد هشدار می‌دهد در قسمتی از بدنش مشکلی وجود دارد.</a:t>
            </a:r>
            <a:endParaRPr lang="en-US" sz="2400" b="1" dirty="0">
              <a:cs typeface="B Nazanin" panose="00000400000000000000" pitchFamily="2" charset="-78"/>
            </a:endParaRPr>
          </a:p>
          <a:p>
            <a:r>
              <a:rPr lang="ar-SA" sz="2400" b="1" dirty="0">
                <a:cs typeface="B Nazanin" panose="00000400000000000000" pitchFamily="2" charset="-78"/>
              </a:rPr>
              <a:t> درد </a:t>
            </a:r>
            <a:r>
              <a:rPr lang="fa-IR" sz="2400" b="1" dirty="0">
                <a:cs typeface="B Nazanin" panose="00000400000000000000" pitchFamily="2" charset="-78"/>
              </a:rPr>
              <a:t>یک</a:t>
            </a:r>
            <a:r>
              <a:rPr lang="ar-SA" sz="2400" b="1" dirty="0">
                <a:cs typeface="B Nazanin" panose="00000400000000000000" pitchFamily="2" charset="-78"/>
              </a:rPr>
              <a:t> شکایت‌های اصلی و رایج بیماران سالمند است که معمولاً شب‌ها شدت می‌یابد. تنها راه درمان و تسکین درد استفاده از دارو نیست و لازم است این باور را که درمان هر دردی مصرف داروی مسکن است، از ذهن خود خارج کنیم.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</a:pPr>
            <a:endParaRPr lang="fa-IR" sz="2400" b="1" dirty="0" smtClean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336FEB27-DE34-47B8-8B6C-4DE3265E6936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24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درد در سالمندان:</a:t>
            </a:r>
            <a:endParaRPr lang="fa-IR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6346219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ar-SA" sz="2400" b="1" dirty="0">
                <a:cs typeface="B Nazanin" panose="00000400000000000000" pitchFamily="2" charset="-78"/>
              </a:rPr>
              <a:t>دردهای مربوط به التهاب مفاصل و استخوان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 دردهای سرطانی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 دردهای بعد از سکته مغزی 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دردهای مربوط به رشته‌های عصبی محیطی ناشی از دیابت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 دردهای بعد از بیماری زونا 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دردهای مربوط به تنگی کانال نخاعی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</a:pPr>
            <a:endParaRPr lang="fa-IR" sz="2400" b="1" dirty="0" smtClean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25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0552" y="980727"/>
            <a:ext cx="8219920" cy="671447"/>
          </a:xfrm>
        </p:spPr>
        <p:txBody>
          <a:bodyPr>
            <a:normAutofit fontScale="90000"/>
          </a:bodyPr>
          <a:lstStyle/>
          <a:p>
            <a:pPr algn="r"/>
            <a:r>
              <a:rPr lang="ar-SA" dirty="0">
                <a:effectLst/>
              </a:rPr>
              <a:t> </a:t>
            </a:r>
            <a:r>
              <a:rPr lang="ar-SA" sz="4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برخی از علت‌های اصلی درد در سالمندان به شرح ذیل می‌باشد</a:t>
            </a:r>
            <a:r>
              <a:rPr lang="ar-SA" sz="4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:</a:t>
            </a:r>
            <a:r>
              <a:rPr lang="fa-IR" sz="4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/>
            </a:r>
            <a:br>
              <a:rPr lang="fa-IR" sz="4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</a:b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1827265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4611967"/>
          </a:xfrm>
        </p:spPr>
        <p:txBody>
          <a:bodyPr>
            <a:normAutofit/>
          </a:bodyPr>
          <a:lstStyle/>
          <a:p>
            <a:pPr lvl="0"/>
            <a:r>
              <a:rPr lang="ar-SA" sz="2400" b="1" dirty="0">
                <a:cs typeface="B Nazanin" panose="00000400000000000000" pitchFamily="2" charset="-78"/>
              </a:rPr>
              <a:t> همه دردها به مسکن‌های موجود جواب نمی‌دهد.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 فعالیت بدنی روزمره می‌توان جایگزین فیزیوتراپی شود.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 مصرف قرص کلسیم باعث سنگ کلیه می‌شود.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 مسکن‌ها به خصوص داروهای حاوی مواد مخدر، در سالمندان خطر اعتیاد دارند و مصرف آن را باید ممنوع کرد.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 بدن من چون تحت تاثیر شرایط محیطی و کار زیاد، بدن من مقاوم شده است  پس می‌توانم ورزش را به زمان دیگری موکول کنم</a:t>
            </a:r>
            <a:r>
              <a:rPr lang="ar-SA" sz="2400" dirty="0"/>
              <a:t>.</a:t>
            </a:r>
            <a:endParaRPr lang="en-US" sz="2400" dirty="0"/>
          </a:p>
          <a:p>
            <a:pPr algn="just">
              <a:lnSpc>
                <a:spcPct val="150000"/>
              </a:lnSpc>
            </a:pPr>
            <a:endParaRPr lang="fa-IR" sz="2400" b="1" dirty="0" smtClean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26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باورهای نادرست درباره درد در سالمندان</a:t>
            </a:r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: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3713750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ar-SA" sz="2400" b="1" dirty="0">
                <a:cs typeface="B Nazanin" panose="00000400000000000000" pitchFamily="2" charset="-78"/>
              </a:rPr>
              <a:t>آگاهی از علت درد 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کاردرمانی با تقویت عضلات بدن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 کاهش تنش و فشار روانی و کاهش اضطراب و افسردگی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 رژیم غذایی مناسب 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گوش دادن به موسیقی 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استراحت در بین فعالیت‌ها 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/>
            <a:r>
              <a:rPr lang="ar-SA" sz="2400" b="1" dirty="0">
                <a:cs typeface="B Nazanin" panose="00000400000000000000" pitchFamily="2" charset="-78"/>
              </a:rPr>
              <a:t>یکی دیگر از راه‌های کاهش درد " تن آرامی" به معنای شل کردن عضلات می‌باشد</a:t>
            </a:r>
            <a:r>
              <a:rPr lang="ar-SA" sz="2400" dirty="0"/>
              <a:t>.</a:t>
            </a:r>
            <a:endParaRPr lang="en-US" sz="2400" dirty="0"/>
          </a:p>
          <a:p>
            <a:pPr algn="just">
              <a:lnSpc>
                <a:spcPct val="150000"/>
              </a:lnSpc>
            </a:pPr>
            <a:endParaRPr lang="fa-IR" sz="2400" b="1" dirty="0" smtClean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27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درمان درد در سالمندان</a:t>
            </a:r>
            <a:r>
              <a:rPr lang="ar-S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:</a:t>
            </a:r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4551064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sz="2400" b="1" dirty="0">
                <a:cs typeface="B Nazanin" panose="00000400000000000000" pitchFamily="2" charset="-78"/>
              </a:rPr>
              <a:t>دراز بکشید- چشم‌ها را ببندید- عضلات شل کنید- از انگشت پاها شروع کنید- سپس ساق پاها- ران، شکم و باسن- سینه و پشت- دست و گردن- آرام و عمیق نفس بکشید- سپس عضلات شانه ،گردن، سر- عمیق نفس بکشید- به آرامی چشم‌ها باز کنید- به پهلو برگردید- به آرامی از جا برخیزید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E0322-0BDA-40F0-9F71-E8061609D538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28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مراحل تن آرامی</a:t>
            </a:r>
            <a:r>
              <a:rPr lang="fa-IR" dirty="0" smtClean="0">
                <a:effectLst/>
              </a:rPr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67509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F0C649-4562-4287-B9F0-3D49B3EC08BE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0" y="1285860"/>
            <a:ext cx="5364163" cy="25244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a-IR" sz="158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در پناه حق</a:t>
            </a:r>
            <a:endParaRPr lang="en-US" sz="15800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6E98C-032C-4E8D-A57B-3DDCA33FABD4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</a:p>
        </p:txBody>
      </p:sp>
      <p:pic>
        <p:nvPicPr>
          <p:cNvPr id="9" name="Picture 8" descr="http://abzums.ac.ir/Portal/Picture/ShowPicture.aspx?ID=06cbffe7-5f22-41e7-aa57-950b3d26cae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54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-1730" y="4872150"/>
            <a:ext cx="47656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8800" dirty="0">
                <a:solidFill>
                  <a:srgbClr val="002060"/>
                </a:solidFill>
                <a:latin typeface="IranNastaliq" pitchFamily="18" charset="0"/>
                <a:cs typeface="IranNastaliq" pitchFamily="18" charset="0"/>
              </a:rPr>
              <a:t>شاد و سالم باشید</a:t>
            </a:r>
          </a:p>
        </p:txBody>
      </p:sp>
    </p:spTree>
    <p:extLst>
      <p:ext uri="{BB962C8B-B14F-4D97-AF65-F5344CB8AC3E}">
        <p14:creationId xmlns:p14="http://schemas.microsoft.com/office/powerpoint/2010/main" val="330081764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fa-IR" sz="4000" dirty="0" smtClean="0">
              <a:cs typeface="B Titr" panose="00000700000000000000" pitchFamily="2" charset="-78"/>
            </a:endParaRPr>
          </a:p>
          <a:p>
            <a:pPr algn="ctr"/>
            <a:endParaRPr lang="fa-IR" sz="4000" dirty="0">
              <a:cs typeface="B Titr" panose="00000700000000000000" pitchFamily="2" charset="-78"/>
            </a:endParaRPr>
          </a:p>
          <a:p>
            <a:pPr algn="ctr"/>
            <a:r>
              <a:rPr lang="fa-IR" sz="4000" dirty="0" smtClean="0">
                <a:cs typeface="B Titr" panose="00000700000000000000" pitchFamily="2" charset="-78"/>
              </a:rPr>
              <a:t>خواب واختلالات آن در سالمندان 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E0322-0BDA-40F0-9F71-E8061609D538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65760" indent="-256032" algn="ctr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fa-IR" sz="4000" dirty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  <a:t>فصل هفتم </a:t>
            </a:r>
            <a:endParaRPr lang="en-US" sz="4000" dirty="0">
              <a:solidFill>
                <a:schemeClr val="tx1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807563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611967"/>
          </a:xfrm>
        </p:spPr>
        <p:txBody>
          <a:bodyPr>
            <a:normAutofit fontScale="92500" lnSpcReduction="10000"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 یکی از مهمترین رفتارهای انسانی محسوب می شود و تقریباً یک سوم زمان زندگی هر فرد را تشکیل می دهد.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نیاز به خواب در افراد و سنین مختلف فرق می کند؛ برخی افراد به طور طبیعی به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کم تری نیاز دارند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(کم تر ز شش ساعت)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برخی دیگر برای کارکرد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مناسب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خود، به بیش از نُه ساعت خواب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شبانه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، نیاز دارند. </a:t>
            </a:r>
            <a:r>
              <a:rPr lang="fa-IR" sz="26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محرومیت طولانی </a:t>
            </a:r>
            <a:r>
              <a:rPr lang="fa-IR" sz="26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از خواب می تواند به اختلال </a:t>
            </a:r>
            <a:r>
              <a:rPr lang="fa-IR" sz="26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شدید جسمی</a:t>
            </a:r>
            <a:r>
              <a:rPr lang="fa-IR" sz="26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، شناختی و حتی مرگ منجر </a:t>
            </a:r>
            <a:r>
              <a:rPr lang="fa-IR" sz="26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شود</a:t>
            </a:r>
            <a:r>
              <a:rPr lang="fa-IR" sz="26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 آهنگ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شبانه روزی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بدن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که چرخ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های 24 ساعته است و «ساعت بدن » یا «ساعت زیستی » نام دارد، خواب و بیداری ما را کنترل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کند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براساس آن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، در طی یک دوره ۲۴ ساعته، برخی افراد یک بار و برخی دو بار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خوابند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  <a:endParaRPr lang="fa-IR" sz="2400" b="1" dirty="0" smtClean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707872" y="6153449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4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خواب و اختلالات </a:t>
            </a:r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آن در </a:t>
            </a:r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سالمندان: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903044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خواب، یک چرخه منظم و ثابت دارد و شامل دو بخش است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: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اولین مرحله خواب، 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 با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حرکت غیرسریع 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چشم(</a:t>
            </a:r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Non-REM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) است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که در آن، عملکردهای بدنی در مقایسه با حالت 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بیداری،کم می شوند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</a:t>
            </a:r>
            <a:r>
              <a:rPr lang="fa-IR" sz="22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چهار مرحله دارد</a:t>
            </a:r>
            <a:r>
              <a:rPr lang="fa-IR" sz="22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: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fa-IR" sz="22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مرحله یک و دو خواب 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سبک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مرحله 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سه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چهار خواب سنگین. تقریباً ۹۰ 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دقیقه پس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از شروع خواب، خواب با حرکت غیرسریع چشم، جای خود را به اولین دوره خواب با حرکت سریع 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چشم(</a:t>
            </a:r>
            <a:r>
              <a:rPr lang="en-US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REM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) می دهد که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شبیه حالت بیداری است و در آن فعالیت مغزی و عملکرد بدنی در سطح بالایی قرار دارد. در این بخش از خواب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، حرکات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بدنی وجود ندارد و </a:t>
            </a:r>
            <a:r>
              <a:rPr lang="fa-IR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مهمترین </a:t>
            </a:r>
            <a:r>
              <a:rPr lang="fa-IR" sz="22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ویژگی آن، دیدن خواب یا رؤیاست.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5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بخش های </a:t>
            </a:r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خواب: </a:t>
            </a:r>
            <a:endParaRPr lang="fa-I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-27384"/>
            <a:ext cx="2520280" cy="164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29191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در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 شبانه، دوره خواب با حرکت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سریع چشم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تقریباً هر ۹۰ تا ۱۰۰ دقیقه یک بار تکرار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شود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 اولین دوره این بخش از خواب معمولاً کوتا هترین دوره آن است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کم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تر از ده دقیقه طول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کشد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دوره های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بعدی هر کدام پانزده تا چهل دقیقه طول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کشند.</a:t>
            </a:r>
          </a:p>
          <a:p>
            <a:pPr marL="109728" indent="0" algn="just">
              <a:lnSpc>
                <a:spcPct val="200000"/>
              </a:lnSpc>
              <a:buNone/>
            </a:pPr>
            <a:r>
              <a:rPr lang="fa-IR" sz="2200" b="1" dirty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الگوی خواب در طول عمر تغییر </a:t>
            </a:r>
            <a:r>
              <a:rPr lang="fa-IR" sz="2200" b="1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کند</a:t>
            </a:r>
            <a:r>
              <a:rPr lang="fa-IR" sz="2200" b="1" dirty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 در دوره جوانی خواب با حرکت غیرسریع چشم 75 درصد و خواب با حرکت </a:t>
            </a:r>
            <a:r>
              <a:rPr lang="fa-IR" sz="2200" b="1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سریع چشم </a:t>
            </a:r>
            <a:r>
              <a:rPr lang="fa-IR" sz="2200" b="1" dirty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۲۵درصد زمان خواب را در یک فرد تشکیل </a:t>
            </a:r>
            <a:r>
              <a:rPr lang="fa-IR" sz="2200" b="1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دهد</a:t>
            </a:r>
            <a:r>
              <a:rPr lang="fa-IR" sz="2200" b="1" dirty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 چنین الگویی تا دوره سالمندی نسبتاً ثابت باقی </a:t>
            </a:r>
            <a:r>
              <a:rPr lang="fa-IR" sz="2200" b="1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ماند</a:t>
            </a:r>
            <a:r>
              <a:rPr lang="fa-IR" sz="2200" b="1" dirty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  <a:endParaRPr lang="fa-IR" sz="2200" b="1" dirty="0" smtClean="0">
              <a:ln>
                <a:solidFill>
                  <a:srgbClr val="C00000"/>
                </a:solidFill>
              </a:ln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بخش های </a:t>
            </a:r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خواب: </a:t>
            </a:r>
            <a:endParaRPr lang="fa-I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-27384"/>
            <a:ext cx="2520280" cy="164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1423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سالمندان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زودتر به خواب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روند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صبح ها زودتر بیدار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شوند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در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سالمندان، بعد از شروع خواب، دفعات بیدار شدن افزایش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یابد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، سبک و سطحی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شود.</a:t>
            </a:r>
          </a:p>
          <a:p>
            <a:pPr algn="just">
              <a:lnSpc>
                <a:spcPct val="150000"/>
              </a:lnSpc>
            </a:pP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تعداد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دوره های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 کاهش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یابد.</a:t>
            </a:r>
          </a:p>
          <a:p>
            <a:pPr algn="just">
              <a:lnSpc>
                <a:spcPct val="150000"/>
              </a:lnSpc>
            </a:pP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نداشتن ارتباط اجتماعی می تواند منجر به خواب زیاد روزانه شود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زنان سالمند نسبت به مردان، دیرتر به خواب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روند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  <a:endParaRPr lang="fa-IR" sz="2400" b="1" dirty="0" smtClean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7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الگوی خواب در سالمندی: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290816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وضعیت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شناختی بهتر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انرژی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فعالیت روزانه بیشتر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خواب آلودگی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کم تر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اعتماد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به نفس بالاتر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سازگاری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اجتماعی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مناسب تر</a:t>
            </a:r>
            <a:endParaRPr lang="fa-IR" sz="2400" b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بیماری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جسمی کم تر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احساس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خوب درباره سلامتی خود</a:t>
            </a:r>
            <a:endParaRPr lang="fa-IR" sz="2400" b="1" dirty="0" smtClean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8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پیامدهای داشتن خواب </a:t>
            </a:r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خوب عبارتند از: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6824038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حدود 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25 تا ۳۵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درصد از افرادی که از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 خوابی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رنج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برند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، هم زمان اختلال افسردگی دارند. افسردگی در سایر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اختلالات خواب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مانند پرخوابی، اختلال تنفسی در خواب و وقفه تنفسی کامل هنگام خواب نیز دیده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شود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 اختلالات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اضطرابی از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دیگر اختلالات روان پزشکی همراه با مشکلات خواب هستند که در حدود یک چهارم موارد دیده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شوند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 ا گر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اختلالات خواب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با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افسردگی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اضطراب همراه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باشند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،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درمان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بیماری روان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پزشکی 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باعث بهبود اختلالات خواب نیز </a:t>
            </a:r>
            <a:r>
              <a:rPr lang="fa-IR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می شود</a:t>
            </a:r>
            <a:r>
              <a:rPr lang="fa-IR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.</a:t>
            </a:r>
            <a:endParaRPr lang="fa-IR" sz="2400" b="1" dirty="0" smtClean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68344" y="6407944"/>
            <a:ext cx="978928" cy="365760"/>
          </a:xfrm>
        </p:spPr>
        <p:txBody>
          <a:bodyPr/>
          <a:lstStyle/>
          <a:p>
            <a:fld id="{877043ED-3084-4D6D-A9B5-DF473C8D6ED2}" type="datetime1">
              <a:rPr lang="en-US" smtClean="0">
                <a:solidFill>
                  <a:prstClr val="black"/>
                </a:solidFill>
              </a:rPr>
              <a:pPr/>
              <a:t>10/16/2023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3288272" cy="365125"/>
          </a:xfrm>
        </p:spPr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سلامت روان در دوران سالمندی- کارشناسان سالمندان کل کشور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012-F513-476C-AD3E-343A6028A483}" type="slidenum">
              <a:rPr lang="fa-IR" smtClean="0">
                <a:solidFill>
                  <a:prstClr val="black"/>
                </a:solidFill>
              </a:rPr>
              <a:pPr/>
              <a:t>9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cs typeface="B Titr" pitchFamily="2" charset="-78"/>
              </a:rPr>
              <a:t>مشکلات همراه با اختلالات خواب در سالمندان: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97024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ustom 2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CEA6BB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Concourse">
  <a:themeElements>
    <a:clrScheme name="Custom 2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CEA6BB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Concourse">
  <a:themeElements>
    <a:clrScheme name="Custom 2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CEA6BB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3_Concourse">
  <a:themeElements>
    <a:clrScheme name="Custom 2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CEA6BB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7120</TotalTime>
  <Words>1981</Words>
  <Application>Microsoft Office PowerPoint</Application>
  <PresentationFormat>On-screen Show (4:3)</PresentationFormat>
  <Paragraphs>241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29</vt:i4>
      </vt:variant>
    </vt:vector>
  </HeadingPairs>
  <TitlesOfParts>
    <vt:vector size="45" baseType="lpstr">
      <vt:lpstr>Arial</vt:lpstr>
      <vt:lpstr>B Nazanin</vt:lpstr>
      <vt:lpstr>B Titr</vt:lpstr>
      <vt:lpstr>B Yagut</vt:lpstr>
      <vt:lpstr>Calibri</vt:lpstr>
      <vt:lpstr>IranNastaliq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8_Concourse</vt:lpstr>
      <vt:lpstr>9_Concourse</vt:lpstr>
      <vt:lpstr>13_Concourse</vt:lpstr>
      <vt:lpstr>PowerPoint Presentation</vt:lpstr>
      <vt:lpstr>PowerPoint Presentation</vt:lpstr>
      <vt:lpstr>فصل هفتم </vt:lpstr>
      <vt:lpstr>خواب و اختلالات آن در سالمندان:</vt:lpstr>
      <vt:lpstr>بخش های خواب: </vt:lpstr>
      <vt:lpstr>بخش های خواب: </vt:lpstr>
      <vt:lpstr>الگوی خواب در سالمندی: </vt:lpstr>
      <vt:lpstr>پیامدهای داشتن خواب خوب عبارتند از: </vt:lpstr>
      <vt:lpstr>مشکلات همراه با اختلالات خواب در سالمندان: </vt:lpstr>
      <vt:lpstr>مشکلات همراه با اختلالات خواب در سالمندان: </vt:lpstr>
      <vt:lpstr>عوامل تأثیرگذار بر خواب سالمندان: </vt:lpstr>
      <vt:lpstr>عوامل تأثیرگذار بر خواب سالمندان: </vt:lpstr>
      <vt:lpstr>علائم اختلالات خواب: </vt:lpstr>
      <vt:lpstr>شایع ترین عوامل خطر بی خوابی عبارتند از: </vt:lpstr>
      <vt:lpstr>علل وقفه تنفسی کامل هنگام خواب عبارتند از: </vt:lpstr>
      <vt:lpstr>اختلالات تنفسی مرتبط با خواب: </vt:lpstr>
      <vt:lpstr>علل خواب آلودگی عبارتند از: </vt:lpstr>
      <vt:lpstr>علل خواب آلودگی عبارتند از: </vt:lpstr>
      <vt:lpstr>درمان اختلالات خواب در سالمندی: </vt:lpstr>
      <vt:lpstr>اصول بهداشت خواب: </vt:lpstr>
      <vt:lpstr>اصول بهداشت خواب: </vt:lpstr>
      <vt:lpstr>اصول بهداشت خواب: </vt:lpstr>
      <vt:lpstr>فصل هشتم </vt:lpstr>
      <vt:lpstr>درد در سالمندان:</vt:lpstr>
      <vt:lpstr> برخی از علت‌های اصلی درد در سالمندان به شرح ذیل می‌باشد:  </vt:lpstr>
      <vt:lpstr>باورهای نادرست درباره درد در سالمندان:</vt:lpstr>
      <vt:lpstr>درمان درد در سالمندان: </vt:lpstr>
      <vt:lpstr>مراحل تن آرامی: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A.R.I</cp:lastModifiedBy>
  <cp:revision>606</cp:revision>
  <dcterms:created xsi:type="dcterms:W3CDTF">2014-03-11T17:51:46Z</dcterms:created>
  <dcterms:modified xsi:type="dcterms:W3CDTF">2023-10-16T07:25:28Z</dcterms:modified>
</cp:coreProperties>
</file>