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omments/comment1.xml" ContentType="application/vnd.openxmlformats-officedocument.presentationml.comment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8.xml" ContentType="application/vnd.openxmlformats-officedocument.themeOverrid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drawings/drawing1.xml" ContentType="application/vnd.openxmlformats-officedocument.drawingml.chartshapes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4.xml" ContentType="application/vnd.openxmlformats-officedocument.drawingml.chart+xml"/>
  <Override PartName="/ppt/theme/themeOverride21.xml" ContentType="application/vnd.openxmlformats-officedocument.themeOverride+xml"/>
  <Override PartName="/ppt/charts/chart25.xml" ContentType="application/vnd.openxmlformats-officedocument.drawingml.chart+xml"/>
  <Override PartName="/ppt/theme/themeOverride22.xml" ContentType="application/vnd.openxmlformats-officedocument.themeOverride+xml"/>
  <Override PartName="/ppt/charts/chart26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7.xml" ContentType="application/vnd.openxmlformats-officedocument.drawingml.chart+xml"/>
  <Override PartName="/ppt/theme/themeOverride23.xml" ContentType="application/vnd.openxmlformats-officedocument.themeOverr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theme/themeOverride24.xml" ContentType="application/vnd.openxmlformats-officedocument.themeOverr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53" r:id="rId2"/>
    <p:sldMasterId id="2147483793" r:id="rId3"/>
    <p:sldMasterId id="2147483833" r:id="rId4"/>
    <p:sldMasterId id="2147483869" r:id="rId5"/>
    <p:sldMasterId id="2147483881" r:id="rId6"/>
    <p:sldMasterId id="2147483893" r:id="rId7"/>
    <p:sldMasterId id="2147483905" r:id="rId8"/>
  </p:sldMasterIdLst>
  <p:notesMasterIdLst>
    <p:notesMasterId r:id="rId130"/>
  </p:notesMasterIdLst>
  <p:handoutMasterIdLst>
    <p:handoutMasterId r:id="rId131"/>
  </p:handoutMasterIdLst>
  <p:sldIdLst>
    <p:sldId id="268" r:id="rId9"/>
    <p:sldId id="278" r:id="rId10"/>
    <p:sldId id="714" r:id="rId11"/>
    <p:sldId id="770" r:id="rId12"/>
    <p:sldId id="911" r:id="rId13"/>
    <p:sldId id="772" r:id="rId14"/>
    <p:sldId id="773" r:id="rId15"/>
    <p:sldId id="775" r:id="rId16"/>
    <p:sldId id="909" r:id="rId17"/>
    <p:sldId id="774" r:id="rId18"/>
    <p:sldId id="606" r:id="rId19"/>
    <p:sldId id="583" r:id="rId20"/>
    <p:sldId id="800" r:id="rId21"/>
    <p:sldId id="590" r:id="rId22"/>
    <p:sldId id="591" r:id="rId23"/>
    <p:sldId id="1016" r:id="rId24"/>
    <p:sldId id="1017" r:id="rId25"/>
    <p:sldId id="1018" r:id="rId26"/>
    <p:sldId id="1019" r:id="rId27"/>
    <p:sldId id="799" r:id="rId28"/>
    <p:sldId id="798" r:id="rId29"/>
    <p:sldId id="608" r:id="rId30"/>
    <p:sldId id="609" r:id="rId31"/>
    <p:sldId id="635" r:id="rId32"/>
    <p:sldId id="636" r:id="rId33"/>
    <p:sldId id="639" r:id="rId34"/>
    <p:sldId id="894" r:id="rId35"/>
    <p:sldId id="1005" r:id="rId36"/>
    <p:sldId id="1004" r:id="rId37"/>
    <p:sldId id="897" r:id="rId38"/>
    <p:sldId id="896" r:id="rId39"/>
    <p:sldId id="899" r:id="rId40"/>
    <p:sldId id="898" r:id="rId41"/>
    <p:sldId id="900" r:id="rId42"/>
    <p:sldId id="908" r:id="rId43"/>
    <p:sldId id="901" r:id="rId44"/>
    <p:sldId id="954" r:id="rId45"/>
    <p:sldId id="968" r:id="rId46"/>
    <p:sldId id="970" r:id="rId47"/>
    <p:sldId id="971" r:id="rId48"/>
    <p:sldId id="972" r:id="rId49"/>
    <p:sldId id="973" r:id="rId50"/>
    <p:sldId id="969" r:id="rId51"/>
    <p:sldId id="764" r:id="rId52"/>
    <p:sldId id="926" r:id="rId53"/>
    <p:sldId id="765" r:id="rId54"/>
    <p:sldId id="697" r:id="rId55"/>
    <p:sldId id="1007" r:id="rId56"/>
    <p:sldId id="766" r:id="rId57"/>
    <p:sldId id="767" r:id="rId58"/>
    <p:sldId id="768" r:id="rId59"/>
    <p:sldId id="946" r:id="rId60"/>
    <p:sldId id="699" r:id="rId61"/>
    <p:sldId id="696" r:id="rId62"/>
    <p:sldId id="947" r:id="rId63"/>
    <p:sldId id="949" r:id="rId64"/>
    <p:sldId id="1008" r:id="rId65"/>
    <p:sldId id="964" r:id="rId66"/>
    <p:sldId id="1020" r:id="rId67"/>
    <p:sldId id="1021" r:id="rId68"/>
    <p:sldId id="1022" r:id="rId69"/>
    <p:sldId id="1023" r:id="rId70"/>
    <p:sldId id="1024" r:id="rId71"/>
    <p:sldId id="1025" r:id="rId72"/>
    <p:sldId id="1026" r:id="rId73"/>
    <p:sldId id="1027" r:id="rId74"/>
    <p:sldId id="1028" r:id="rId75"/>
    <p:sldId id="1029" r:id="rId76"/>
    <p:sldId id="1030" r:id="rId77"/>
    <p:sldId id="1031" r:id="rId78"/>
    <p:sldId id="1032" r:id="rId79"/>
    <p:sldId id="1033" r:id="rId80"/>
    <p:sldId id="1034" r:id="rId81"/>
    <p:sldId id="1035" r:id="rId82"/>
    <p:sldId id="814" r:id="rId83"/>
    <p:sldId id="818" r:id="rId84"/>
    <p:sldId id="957" r:id="rId85"/>
    <p:sldId id="974" r:id="rId86"/>
    <p:sldId id="844" r:id="rId87"/>
    <p:sldId id="975" r:id="rId88"/>
    <p:sldId id="855" r:id="rId89"/>
    <p:sldId id="847" r:id="rId90"/>
    <p:sldId id="848" r:id="rId91"/>
    <p:sldId id="849" r:id="rId92"/>
    <p:sldId id="955" r:id="rId93"/>
    <p:sldId id="956" r:id="rId94"/>
    <p:sldId id="815" r:id="rId95"/>
    <p:sldId id="702" r:id="rId96"/>
    <p:sldId id="965" r:id="rId97"/>
    <p:sldId id="966" r:id="rId98"/>
    <p:sldId id="951" r:id="rId99"/>
    <p:sldId id="703" r:id="rId100"/>
    <p:sldId id="912" r:id="rId101"/>
    <p:sldId id="913" r:id="rId102"/>
    <p:sldId id="918" r:id="rId103"/>
    <p:sldId id="952" r:id="rId104"/>
    <p:sldId id="870" r:id="rId105"/>
    <p:sldId id="1009" r:id="rId106"/>
    <p:sldId id="729" r:id="rId107"/>
    <p:sldId id="730" r:id="rId108"/>
    <p:sldId id="731" r:id="rId109"/>
    <p:sldId id="732" r:id="rId110"/>
    <p:sldId id="733" r:id="rId111"/>
    <p:sldId id="734" r:id="rId112"/>
    <p:sldId id="735" r:id="rId113"/>
    <p:sldId id="736" r:id="rId114"/>
    <p:sldId id="737" r:id="rId115"/>
    <p:sldId id="738" r:id="rId116"/>
    <p:sldId id="753" r:id="rId117"/>
    <p:sldId id="754" r:id="rId118"/>
    <p:sldId id="986" r:id="rId119"/>
    <p:sldId id="1010" r:id="rId120"/>
    <p:sldId id="988" r:id="rId121"/>
    <p:sldId id="989" r:id="rId122"/>
    <p:sldId id="990" r:id="rId123"/>
    <p:sldId id="991" r:id="rId124"/>
    <p:sldId id="998" r:id="rId125"/>
    <p:sldId id="1013" r:id="rId126"/>
    <p:sldId id="1011" r:id="rId127"/>
    <p:sldId id="1012" r:id="rId128"/>
    <p:sldId id="1003" r:id="rId129"/>
  </p:sldIdLst>
  <p:sldSz cx="9144000" cy="5143500" type="screen16x9"/>
  <p:notesSz cx="6797675" cy="9874250"/>
  <p:embeddedFontLst>
    <p:embeddedFont>
      <p:font typeface="B Nazanin" panose="00000400000000000000" pitchFamily="2" charset="-78"/>
      <p:regular r:id="rId132"/>
      <p:bold r:id="rId133"/>
    </p:embeddedFont>
    <p:embeddedFont>
      <p:font typeface="B Titr" panose="00000700000000000000" pitchFamily="2" charset="-78"/>
      <p:bold r:id="rId134"/>
    </p:embeddedFont>
    <p:embeddedFont>
      <p:font typeface="Calibri" panose="020F0502020204030204" pitchFamily="34" charset="0"/>
      <p:regular r:id="rId135"/>
      <p:bold r:id="rId136"/>
      <p:italic r:id="rId137"/>
      <p:boldItalic r:id="rId138"/>
    </p:embeddedFont>
    <p:embeddedFont>
      <p:font typeface="Calibri Light" panose="020F0302020204030204" pitchFamily="34" charset="0"/>
      <p:regular r:id="rId139"/>
      <p:italic r:id="rId140"/>
    </p:embeddedFont>
    <p:embeddedFont>
      <p:font typeface="Century Gothic" panose="020B0502020202020204" pitchFamily="34" charset="0"/>
      <p:regular r:id="rId141"/>
      <p:bold r:id="rId142"/>
      <p:italic r:id="rId143"/>
      <p:boldItalic r:id="rId144"/>
    </p:embeddedFont>
    <p:embeddedFont>
      <p:font typeface="IranNastaliq" panose="02020505000000020003" pitchFamily="18" charset="0"/>
      <p:regular r:id="rId1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3296"/>
    <a:srgbClr val="D60093"/>
    <a:srgbClr val="CCFFFF"/>
    <a:srgbClr val="FFCCCC"/>
    <a:srgbClr val="FFFFCC"/>
    <a:srgbClr val="66CCFF"/>
    <a:srgbClr val="1D3A00"/>
    <a:srgbClr val="FEA402"/>
    <a:srgbClr val="5EE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0" autoAdjust="0"/>
    <p:restoredTop sz="94660"/>
  </p:normalViewPr>
  <p:slideViewPr>
    <p:cSldViewPr>
      <p:cViewPr varScale="1">
        <p:scale>
          <a:sx n="90" d="100"/>
          <a:sy n="90" d="100"/>
        </p:scale>
        <p:origin x="672" y="-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192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63" Type="http://schemas.openxmlformats.org/officeDocument/2006/relationships/slide" Target="slides/slide55.xml"/><Relationship Id="rId84" Type="http://schemas.openxmlformats.org/officeDocument/2006/relationships/slide" Target="slides/slide76.xml"/><Relationship Id="rId138" Type="http://schemas.openxmlformats.org/officeDocument/2006/relationships/font" Target="fonts/font7.fntdata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53" Type="http://schemas.openxmlformats.org/officeDocument/2006/relationships/slide" Target="slides/slide45.xml"/><Relationship Id="rId74" Type="http://schemas.openxmlformats.org/officeDocument/2006/relationships/slide" Target="slides/slide66.xml"/><Relationship Id="rId128" Type="http://schemas.openxmlformats.org/officeDocument/2006/relationships/slide" Target="slides/slide120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font" Target="fonts/font3.fntdata"/><Relationship Id="rId139" Type="http://schemas.openxmlformats.org/officeDocument/2006/relationships/font" Target="fonts/font8.fntdata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50" Type="http://schemas.openxmlformats.org/officeDocument/2006/relationships/tableStyles" Target="tableStyles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40" Type="http://schemas.openxmlformats.org/officeDocument/2006/relationships/font" Target="fonts/font9.fntdata"/><Relationship Id="rId14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notesMaster" Target="notesMasters/notesMaster1.xml"/><Relationship Id="rId135" Type="http://schemas.openxmlformats.org/officeDocument/2006/relationships/font" Target="fonts/font4.fntdata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141" Type="http://schemas.openxmlformats.org/officeDocument/2006/relationships/font" Target="fonts/font10.fntdata"/><Relationship Id="rId146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handoutMaster" Target="handoutMasters/handoutMaster1.xml"/><Relationship Id="rId136" Type="http://schemas.openxmlformats.org/officeDocument/2006/relationships/font" Target="fonts/font5.fntdata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137" Type="http://schemas.openxmlformats.org/officeDocument/2006/relationships/font" Target="fonts/font6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font" Target="fonts/font1.fntdata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font" Target="fonts/font12.fntdata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font" Target="fonts/font2.fntdata"/><Relationship Id="rId16" Type="http://schemas.openxmlformats.org/officeDocument/2006/relationships/slide" Target="slides/slide8.xml"/><Relationship Id="rId37" Type="http://schemas.openxmlformats.org/officeDocument/2006/relationships/slide" Target="slides/slide29.xml"/><Relationship Id="rId58" Type="http://schemas.openxmlformats.org/officeDocument/2006/relationships/slide" Target="slides/slide50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44" Type="http://schemas.openxmlformats.org/officeDocument/2006/relationships/font" Target="fonts/font13.fntdata"/><Relationship Id="rId90" Type="http://schemas.openxmlformats.org/officeDocument/2006/relationships/slide" Target="slides/slide8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1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2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588;&#1575;&#1582;&#1589;&#1607;&#1575;&#1740;%20&#1570;&#1605;&#1575;&#1585;&#1740;\1400\&#1606;&#1605;&#1608;&#1583;&#1575;&#1585;&#1607;&#1575;&#1740;%20&#1608;&#1576;&#1740;&#1606;&#1575;&#1585;%20&#1575;&#1587;&#1578;&#1582;&#1585;&#1575;&#1580;%20&#1588;&#1575;&#1582;&#1589;&#1607;&#1575;%2030&#1570;&#1576;&#1575;&#1606;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3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4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143044619422564E-2"/>
          <c:y val="2.8214768879020885E-2"/>
          <c:w val="0.92651890735880238"/>
          <c:h val="0.850948184949810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فرمول!$B$1</c:f>
              <c:strCache>
                <c:ptCount val="1"/>
                <c:pt idx="0">
                  <c:v>دانشگاه اصفهان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1.3888888888888888E-2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74-487B-BBEF-699043B3ACE6}"/>
                </c:ext>
              </c:extLst>
            </c:dLbl>
            <c:dLbl>
              <c:idx val="2"/>
              <c:layout>
                <c:manualLayout>
                  <c:x val="-1.0802469135802469E-2"/>
                  <c:y val="-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74-487B-BBEF-699043B3ACE6}"/>
                </c:ext>
              </c:extLst>
            </c:dLbl>
            <c:dLbl>
              <c:idx val="3"/>
              <c:layout>
                <c:manualLayout>
                  <c:x val="-1.6975308641975308E-2"/>
                  <c:y val="-8.41809798268346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674-487B-BBEF-699043B3ACE6}"/>
                </c:ext>
              </c:extLst>
            </c:dLbl>
            <c:dLbl>
              <c:idx val="4"/>
              <c:layout>
                <c:manualLayout>
                  <c:x val="-1.543209876543209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674-487B-BBEF-699043B3AC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فرمول!$A$2:$A$6</c:f>
              <c:strCache>
                <c:ptCount val="5"/>
                <c:pt idx="0">
                  <c:v>کودک</c:v>
                </c:pt>
                <c:pt idx="1">
                  <c:v>نوجوان</c:v>
                </c:pt>
                <c:pt idx="2">
                  <c:v>جوان</c:v>
                </c:pt>
                <c:pt idx="3">
                  <c:v>میانسال</c:v>
                </c:pt>
                <c:pt idx="4">
                  <c:v>سالمند </c:v>
                </c:pt>
              </c:strCache>
            </c:strRef>
          </c:cat>
          <c:val>
            <c:numRef>
              <c:f>فرمول!$B$2:$B$6</c:f>
              <c:numCache>
                <c:formatCode>General</c:formatCode>
                <c:ptCount val="5"/>
                <c:pt idx="0">
                  <c:v>6.8</c:v>
                </c:pt>
                <c:pt idx="1">
                  <c:v>19.2</c:v>
                </c:pt>
                <c:pt idx="2">
                  <c:v>15.4</c:v>
                </c:pt>
                <c:pt idx="3">
                  <c:v>46.2</c:v>
                </c:pt>
                <c:pt idx="4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74-487B-BBEF-699043B3ACE6}"/>
            </c:ext>
          </c:extLst>
        </c:ser>
        <c:ser>
          <c:idx val="1"/>
          <c:order val="1"/>
          <c:tx>
            <c:strRef>
              <c:f>فرمول!$C$1</c:f>
              <c:strCache>
                <c:ptCount val="1"/>
                <c:pt idx="0">
                  <c:v>کشور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dLbl>
              <c:idx val="1"/>
              <c:layout>
                <c:manualLayout>
                  <c:x val="1.2345679012345678E-2"/>
                  <c:y val="-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74-487B-BBEF-699043B3ACE6}"/>
                </c:ext>
              </c:extLst>
            </c:dLbl>
            <c:dLbl>
              <c:idx val="2"/>
              <c:layout>
                <c:manualLayout>
                  <c:x val="1.3888888888888833E-2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74-487B-BBEF-699043B3ACE6}"/>
                </c:ext>
              </c:extLst>
            </c:dLbl>
            <c:dLbl>
              <c:idx val="3"/>
              <c:layout>
                <c:manualLayout>
                  <c:x val="7.716049382716049E-3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674-487B-BBEF-699043B3ACE6}"/>
                </c:ext>
              </c:extLst>
            </c:dLbl>
            <c:dLbl>
              <c:idx val="4"/>
              <c:layout>
                <c:manualLayout>
                  <c:x val="1.0802469135802469E-2"/>
                  <c:y val="-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674-487B-BBEF-699043B3AC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فرمول!$A$2:$A$6</c:f>
              <c:strCache>
                <c:ptCount val="5"/>
                <c:pt idx="0">
                  <c:v>کودک</c:v>
                </c:pt>
                <c:pt idx="1">
                  <c:v>نوجوان</c:v>
                </c:pt>
                <c:pt idx="2">
                  <c:v>جوان</c:v>
                </c:pt>
                <c:pt idx="3">
                  <c:v>میانسال</c:v>
                </c:pt>
                <c:pt idx="4">
                  <c:v>سالمند </c:v>
                </c:pt>
              </c:strCache>
            </c:strRef>
          </c:cat>
          <c:val>
            <c:numRef>
              <c:f>فرمول!$C$2:$C$6</c:f>
              <c:numCache>
                <c:formatCode>General</c:formatCode>
                <c:ptCount val="5"/>
                <c:pt idx="0">
                  <c:v>7.8</c:v>
                </c:pt>
                <c:pt idx="1">
                  <c:v>21.2</c:v>
                </c:pt>
                <c:pt idx="2">
                  <c:v>16.600000000000001</c:v>
                </c:pt>
                <c:pt idx="3">
                  <c:v>43.7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674-487B-BBEF-699043B3A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axId val="347439488"/>
        <c:axId val="347441024"/>
      </c:barChart>
      <c:catAx>
        <c:axId val="347439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0" baseline="0">
                <a:cs typeface="B Nazanin" panose="00000400000000000000" pitchFamily="2" charset="-78"/>
              </a:defRPr>
            </a:pPr>
            <a:endParaRPr lang="en-US"/>
          </a:p>
        </c:txPr>
        <c:crossAx val="347441024"/>
        <c:crosses val="autoZero"/>
        <c:auto val="1"/>
        <c:lblAlgn val="ctr"/>
        <c:lblOffset val="100"/>
        <c:noMultiLvlLbl val="0"/>
      </c:catAx>
      <c:valAx>
        <c:axId val="347441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47439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286948268907571"/>
          <c:y val="7.9974713225562294E-2"/>
          <c:w val="0.17718152135560494"/>
          <c:h val="0.1517997307613359"/>
        </c:manualLayout>
      </c:layout>
      <c:overlay val="0"/>
      <c:txPr>
        <a:bodyPr/>
        <a:lstStyle/>
        <a:p>
          <a:pPr>
            <a:defRPr sz="1200" b="1" i="0" baseline="0"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مراقبت فشار</a:t>
            </a:r>
            <a:r>
              <a:rPr lang="fa-IR" baseline="0"/>
              <a:t> خون غیر پزشک سالمندان در سال 1400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Sheet1!$B$97:$B$104</c:f>
              <c:strCache>
                <c:ptCount val="8"/>
                <c:pt idx="0">
                  <c:v>حجت آباد </c:v>
                </c:pt>
                <c:pt idx="1">
                  <c:v>گشنیز جان </c:v>
                </c:pt>
                <c:pt idx="2">
                  <c:v>مشهد کاوه</c:v>
                </c:pt>
                <c:pt idx="3">
                  <c:v>اورگان</c:v>
                </c:pt>
                <c:pt idx="4">
                  <c:v>شهرستان </c:v>
                </c:pt>
                <c:pt idx="5">
                  <c:v>چادگان</c:v>
                </c:pt>
                <c:pt idx="6">
                  <c:v>فراموشجان</c:v>
                </c:pt>
                <c:pt idx="7">
                  <c:v>رزوه</c:v>
                </c:pt>
              </c:strCache>
            </c:strRef>
          </c:cat>
          <c:val>
            <c:numRef>
              <c:f>Sheet1!$C$97:$C$104</c:f>
              <c:numCache>
                <c:formatCode>General</c:formatCode>
                <c:ptCount val="8"/>
                <c:pt idx="0">
                  <c:v>93.4</c:v>
                </c:pt>
                <c:pt idx="1">
                  <c:v>76.099999999999994</c:v>
                </c:pt>
                <c:pt idx="2">
                  <c:v>73.7</c:v>
                </c:pt>
                <c:pt idx="3">
                  <c:v>72.7</c:v>
                </c:pt>
                <c:pt idx="4">
                  <c:v>69.2</c:v>
                </c:pt>
                <c:pt idx="5">
                  <c:v>69.2</c:v>
                </c:pt>
                <c:pt idx="6">
                  <c:v>67.099999999999994</c:v>
                </c:pt>
                <c:pt idx="7">
                  <c:v>59.1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EC-40D0-859E-2E90A814E0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1670110176"/>
        <c:axId val="1670110592"/>
        <c:axId val="0"/>
      </c:bar3DChart>
      <c:catAx>
        <c:axId val="167011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0110592"/>
        <c:crosses val="autoZero"/>
        <c:auto val="1"/>
        <c:lblAlgn val="ctr"/>
        <c:lblOffset val="100"/>
        <c:noMultiLvlLbl val="0"/>
      </c:catAx>
      <c:valAx>
        <c:axId val="167011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01101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مراقبت سقوط سالمندان غیر پزشک در</a:t>
            </a:r>
            <a:r>
              <a:rPr lang="fa-IR" baseline="0"/>
              <a:t> سال 1400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Sheet1!$B$114:$B$121</c:f>
              <c:strCache>
                <c:ptCount val="8"/>
                <c:pt idx="0">
                  <c:v>حجت آباد </c:v>
                </c:pt>
                <c:pt idx="1">
                  <c:v>مشهد کاوه</c:v>
                </c:pt>
                <c:pt idx="2">
                  <c:v>گشنیز جان </c:v>
                </c:pt>
                <c:pt idx="3">
                  <c:v>اورگان</c:v>
                </c:pt>
                <c:pt idx="4">
                  <c:v>شهرستان </c:v>
                </c:pt>
                <c:pt idx="5">
                  <c:v>چادگان</c:v>
                </c:pt>
                <c:pt idx="6">
                  <c:v>فراموشجان</c:v>
                </c:pt>
                <c:pt idx="7">
                  <c:v>رزوه</c:v>
                </c:pt>
              </c:strCache>
            </c:strRef>
          </c:cat>
          <c:val>
            <c:numRef>
              <c:f>Sheet1!$C$114:$C$121</c:f>
              <c:numCache>
                <c:formatCode>General</c:formatCode>
                <c:ptCount val="8"/>
                <c:pt idx="0">
                  <c:v>93.4</c:v>
                </c:pt>
                <c:pt idx="1">
                  <c:v>73.7</c:v>
                </c:pt>
                <c:pt idx="2">
                  <c:v>76.3</c:v>
                </c:pt>
                <c:pt idx="3">
                  <c:v>73.2</c:v>
                </c:pt>
                <c:pt idx="4">
                  <c:v>69.400000000000006</c:v>
                </c:pt>
                <c:pt idx="5">
                  <c:v>70.2</c:v>
                </c:pt>
                <c:pt idx="6">
                  <c:v>66.599999999999994</c:v>
                </c:pt>
                <c:pt idx="7">
                  <c:v>58.8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A7-4C68-9511-7A3AD1C70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1665279520"/>
        <c:axId val="1665282432"/>
        <c:axId val="0"/>
      </c:bar3DChart>
      <c:catAx>
        <c:axId val="166527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282432"/>
        <c:crosses val="autoZero"/>
        <c:auto val="1"/>
        <c:lblAlgn val="ctr"/>
        <c:lblOffset val="100"/>
        <c:noMultiLvlLbl val="0"/>
      </c:catAx>
      <c:valAx>
        <c:axId val="166528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52795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مراقبت افسردگی غیر پزشک در </a:t>
            </a:r>
            <a:r>
              <a:rPr lang="fa-IR" baseline="0"/>
              <a:t>سال 1400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Sheet1!$B$133:$B$140</c:f>
              <c:strCache>
                <c:ptCount val="8"/>
                <c:pt idx="0">
                  <c:v>حجت آباد </c:v>
                </c:pt>
                <c:pt idx="1">
                  <c:v>مشهد کاوه</c:v>
                </c:pt>
                <c:pt idx="2">
                  <c:v>گشنیز جان </c:v>
                </c:pt>
                <c:pt idx="3">
                  <c:v>اورگان</c:v>
                </c:pt>
                <c:pt idx="4">
                  <c:v>شهرستان </c:v>
                </c:pt>
                <c:pt idx="5">
                  <c:v>چادگان</c:v>
                </c:pt>
                <c:pt idx="6">
                  <c:v>فراموشجان</c:v>
                </c:pt>
                <c:pt idx="7">
                  <c:v>رزوه</c:v>
                </c:pt>
              </c:strCache>
            </c:strRef>
          </c:cat>
          <c:val>
            <c:numRef>
              <c:f>Sheet1!$C$133:$C$140</c:f>
              <c:numCache>
                <c:formatCode>General</c:formatCode>
                <c:ptCount val="8"/>
                <c:pt idx="0">
                  <c:v>93.4</c:v>
                </c:pt>
                <c:pt idx="1">
                  <c:v>73.900000000000006</c:v>
                </c:pt>
                <c:pt idx="2">
                  <c:v>76.5</c:v>
                </c:pt>
                <c:pt idx="3">
                  <c:v>73.400000000000006</c:v>
                </c:pt>
                <c:pt idx="4">
                  <c:v>69.5</c:v>
                </c:pt>
                <c:pt idx="5">
                  <c:v>70.599999999999994</c:v>
                </c:pt>
                <c:pt idx="6">
                  <c:v>66.400000000000006</c:v>
                </c:pt>
                <c:pt idx="7">
                  <c:v>58.7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E2-4E36-ADBB-66865AFAE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1532192976"/>
        <c:axId val="1532205872"/>
        <c:axId val="0"/>
      </c:bar3DChart>
      <c:catAx>
        <c:axId val="153219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205872"/>
        <c:crosses val="autoZero"/>
        <c:auto val="1"/>
        <c:lblAlgn val="ctr"/>
        <c:lblOffset val="100"/>
        <c:noMultiLvlLbl val="0"/>
      </c:catAx>
      <c:valAx>
        <c:axId val="153220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192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مراقبت خطر</a:t>
            </a:r>
            <a:r>
              <a:rPr lang="fa-IR" baseline="0"/>
              <a:t> سنجی</a:t>
            </a:r>
            <a:r>
              <a:rPr lang="fa-IR"/>
              <a:t> غیر پزشک در </a:t>
            </a:r>
            <a:r>
              <a:rPr lang="fa-IR" baseline="0"/>
              <a:t>سال 1400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Sheet1!$B$133:$B$140</c:f>
              <c:strCache>
                <c:ptCount val="8"/>
                <c:pt idx="0">
                  <c:v>اورگان</c:v>
                </c:pt>
                <c:pt idx="1">
                  <c:v>مشهد کاوه</c:v>
                </c:pt>
                <c:pt idx="2">
                  <c:v>رزوه</c:v>
                </c:pt>
                <c:pt idx="3">
                  <c:v>گشنیز جان </c:v>
                </c:pt>
                <c:pt idx="4">
                  <c:v>حجت آباد </c:v>
                </c:pt>
                <c:pt idx="5">
                  <c:v>شهرستان </c:v>
                </c:pt>
                <c:pt idx="6">
                  <c:v>فراموشجان</c:v>
                </c:pt>
                <c:pt idx="7">
                  <c:v>چادگان</c:v>
                </c:pt>
              </c:strCache>
            </c:strRef>
          </c:cat>
          <c:val>
            <c:numRef>
              <c:f>Sheet1!$C$133:$C$140</c:f>
              <c:numCache>
                <c:formatCode>General</c:formatCode>
                <c:ptCount val="8"/>
                <c:pt idx="0">
                  <c:v>61.5</c:v>
                </c:pt>
                <c:pt idx="1">
                  <c:v>54.8</c:v>
                </c:pt>
                <c:pt idx="2">
                  <c:v>54.1</c:v>
                </c:pt>
                <c:pt idx="3">
                  <c:v>48.7</c:v>
                </c:pt>
                <c:pt idx="4">
                  <c:v>46.7</c:v>
                </c:pt>
                <c:pt idx="5">
                  <c:v>46.4</c:v>
                </c:pt>
                <c:pt idx="6">
                  <c:v>38.6</c:v>
                </c:pt>
                <c:pt idx="7">
                  <c:v>33.9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3B-409F-9318-52D023933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1532192976"/>
        <c:axId val="1532205872"/>
        <c:axId val="0"/>
      </c:bar3DChart>
      <c:catAx>
        <c:axId val="153219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205872"/>
        <c:crosses val="autoZero"/>
        <c:auto val="1"/>
        <c:lblAlgn val="ctr"/>
        <c:lblOffset val="100"/>
        <c:noMultiLvlLbl val="0"/>
      </c:catAx>
      <c:valAx>
        <c:axId val="153220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192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مراقبت کولورکتال</a:t>
            </a:r>
            <a:r>
              <a:rPr lang="fa-IR" baseline="0"/>
              <a:t> </a:t>
            </a:r>
            <a:r>
              <a:rPr lang="fa-IR"/>
              <a:t>غیر پزشک در </a:t>
            </a:r>
            <a:r>
              <a:rPr lang="fa-IR" baseline="0"/>
              <a:t>سال 1400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Sheet1!$B$133:$B$140</c:f>
              <c:strCache>
                <c:ptCount val="8"/>
                <c:pt idx="0">
                  <c:v>اورگان</c:v>
                </c:pt>
                <c:pt idx="1">
                  <c:v>حجت آباد </c:v>
                </c:pt>
                <c:pt idx="2">
                  <c:v>گشنیز جان </c:v>
                </c:pt>
                <c:pt idx="3">
                  <c:v>فراموشجان</c:v>
                </c:pt>
                <c:pt idx="4">
                  <c:v>شهرستان </c:v>
                </c:pt>
                <c:pt idx="5">
                  <c:v>رزوه</c:v>
                </c:pt>
                <c:pt idx="6">
                  <c:v>مشهد کاوه</c:v>
                </c:pt>
                <c:pt idx="7">
                  <c:v>چادگان</c:v>
                </c:pt>
              </c:strCache>
            </c:strRef>
          </c:cat>
          <c:val>
            <c:numRef>
              <c:f>Sheet1!$C$133:$C$140</c:f>
              <c:numCache>
                <c:formatCode>General</c:formatCode>
                <c:ptCount val="8"/>
                <c:pt idx="0">
                  <c:v>43.7</c:v>
                </c:pt>
                <c:pt idx="1">
                  <c:v>37.1</c:v>
                </c:pt>
                <c:pt idx="2">
                  <c:v>34.5</c:v>
                </c:pt>
                <c:pt idx="3">
                  <c:v>32.5</c:v>
                </c:pt>
                <c:pt idx="4">
                  <c:v>26.3</c:v>
                </c:pt>
                <c:pt idx="5">
                  <c:v>25.7</c:v>
                </c:pt>
                <c:pt idx="6">
                  <c:v>19.5</c:v>
                </c:pt>
                <c:pt idx="7">
                  <c:v>16.600000000000001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34-4035-A40E-AEF9E5405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1532192976"/>
        <c:axId val="1532205872"/>
        <c:axId val="0"/>
      </c:bar3DChart>
      <c:catAx>
        <c:axId val="153219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205872"/>
        <c:crosses val="autoZero"/>
        <c:auto val="1"/>
        <c:lblAlgn val="ctr"/>
        <c:lblOffset val="100"/>
        <c:noMultiLvlLbl val="0"/>
      </c:catAx>
      <c:valAx>
        <c:axId val="153220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192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مراقبت برست سالمندان در </a:t>
            </a:r>
            <a:r>
              <a:rPr lang="fa-IR" baseline="0"/>
              <a:t>سال 1400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Sheet1!$B$133:$B$140</c:f>
              <c:strCache>
                <c:ptCount val="7"/>
                <c:pt idx="0">
                  <c:v>حجت آباد </c:v>
                </c:pt>
                <c:pt idx="1">
                  <c:v>مشهد کاوه</c:v>
                </c:pt>
                <c:pt idx="2">
                  <c:v>فراموشجان</c:v>
                </c:pt>
                <c:pt idx="3">
                  <c:v>اورگان</c:v>
                </c:pt>
                <c:pt idx="4">
                  <c:v>شهرستان </c:v>
                </c:pt>
                <c:pt idx="5">
                  <c:v>رزوه</c:v>
                </c:pt>
                <c:pt idx="6">
                  <c:v>چادگان</c:v>
                </c:pt>
              </c:strCache>
            </c:strRef>
          </c:cat>
          <c:val>
            <c:numRef>
              <c:f>Sheet1!$C$133:$C$140</c:f>
              <c:numCache>
                <c:formatCode>General</c:formatCode>
                <c:ptCount val="8"/>
                <c:pt idx="0">
                  <c:v>37.1</c:v>
                </c:pt>
                <c:pt idx="1">
                  <c:v>28.9</c:v>
                </c:pt>
                <c:pt idx="2">
                  <c:v>26.3</c:v>
                </c:pt>
                <c:pt idx="3">
                  <c:v>20.7</c:v>
                </c:pt>
                <c:pt idx="4">
                  <c:v>18.600000000000001</c:v>
                </c:pt>
                <c:pt idx="5">
                  <c:v>10.1</c:v>
                </c:pt>
                <c:pt idx="6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3-46E0-856F-9B1B42E57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1532192976"/>
        <c:axId val="1532205872"/>
        <c:axId val="0"/>
      </c:bar3DChart>
      <c:catAx>
        <c:axId val="153219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205872"/>
        <c:crosses val="autoZero"/>
        <c:auto val="1"/>
        <c:lblAlgn val="ctr"/>
        <c:lblOffset val="100"/>
        <c:noMultiLvlLbl val="0"/>
      </c:catAx>
      <c:valAx>
        <c:axId val="153220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2192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000">
                <a:cs typeface="B Mitra" panose="00000400000000000000" pitchFamily="2" charset="-78"/>
              </a:rPr>
              <a:t>نمودار</a:t>
            </a:r>
            <a:r>
              <a:rPr lang="fa-IR" sz="1000" baseline="0">
                <a:cs typeface="B Mitra" panose="00000400000000000000" pitchFamily="2" charset="-78"/>
              </a:rPr>
              <a:t> مقایسه ای گزارش پوشش مراقبت کامل سالمندان 1400 به تفکیک خانه ها و پایگاه بهداشتی در سالمندان 60 تا 70 سال  </a:t>
            </a:r>
            <a:endParaRPr lang="en-US" sz="1000">
              <a:cs typeface="B Mitra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Sheet1!$B$152:$B$178</c:f>
              <c:strCache>
                <c:ptCount val="27"/>
                <c:pt idx="0">
                  <c:v>چشمندگان</c:v>
                </c:pt>
                <c:pt idx="1">
                  <c:v>آبادچی</c:v>
                </c:pt>
                <c:pt idx="2">
                  <c:v>دهباد</c:v>
                </c:pt>
                <c:pt idx="3">
                  <c:v>درک آباد</c:v>
                </c:pt>
                <c:pt idx="4">
                  <c:v>کلیچه</c:v>
                </c:pt>
                <c:pt idx="5">
                  <c:v>حجت آّباد</c:v>
                </c:pt>
                <c:pt idx="6">
                  <c:v>انالوجه</c:v>
                </c:pt>
                <c:pt idx="7">
                  <c:v>کمیتک</c:v>
                </c:pt>
                <c:pt idx="8">
                  <c:v>اورگان</c:v>
                </c:pt>
                <c:pt idx="9">
                  <c:v>علی آباد</c:v>
                </c:pt>
                <c:pt idx="10">
                  <c:v>ده کلبعلی</c:v>
                </c:pt>
                <c:pt idx="11">
                  <c:v>شهرستان</c:v>
                </c:pt>
                <c:pt idx="12">
                  <c:v>گشنیز جان </c:v>
                </c:pt>
                <c:pt idx="13">
                  <c:v>اصفهانک</c:v>
                </c:pt>
                <c:pt idx="14">
                  <c:v>خرسانک</c:v>
                </c:pt>
                <c:pt idx="15">
                  <c:v>پایگاه رزوه</c:v>
                </c:pt>
                <c:pt idx="16">
                  <c:v>معروف آباد </c:v>
                </c:pt>
                <c:pt idx="17">
                  <c:v>دولت آباد</c:v>
                </c:pt>
                <c:pt idx="18">
                  <c:v>هرمانک</c:v>
                </c:pt>
                <c:pt idx="19">
                  <c:v>پرمه</c:v>
                </c:pt>
                <c:pt idx="20">
                  <c:v>مشهد کاوه</c:v>
                </c:pt>
                <c:pt idx="21">
                  <c:v>پایگاه چادگان </c:v>
                </c:pt>
                <c:pt idx="22">
                  <c:v>علیعرب</c:v>
                </c:pt>
                <c:pt idx="23">
                  <c:v>پرزگان</c:v>
                </c:pt>
                <c:pt idx="24">
                  <c:v>مندرجان</c:v>
                </c:pt>
                <c:pt idx="25">
                  <c:v>فراموشجان</c:v>
                </c:pt>
                <c:pt idx="26">
                  <c:v>قرقر</c:v>
                </c:pt>
              </c:strCache>
            </c:strRef>
          </c:cat>
          <c:val>
            <c:numRef>
              <c:f>Sheet1!$C$152:$C$178</c:f>
              <c:numCache>
                <c:formatCode>General</c:formatCode>
                <c:ptCount val="27"/>
                <c:pt idx="0">
                  <c:v>100</c:v>
                </c:pt>
                <c:pt idx="1">
                  <c:v>100</c:v>
                </c:pt>
                <c:pt idx="2">
                  <c:v>88.5</c:v>
                </c:pt>
                <c:pt idx="3">
                  <c:v>73.5</c:v>
                </c:pt>
                <c:pt idx="4">
                  <c:v>64</c:v>
                </c:pt>
                <c:pt idx="5">
                  <c:v>63.6</c:v>
                </c:pt>
                <c:pt idx="6">
                  <c:v>38.200000000000003</c:v>
                </c:pt>
                <c:pt idx="7">
                  <c:v>33.799999999999997</c:v>
                </c:pt>
                <c:pt idx="8">
                  <c:v>32.799999999999997</c:v>
                </c:pt>
                <c:pt idx="9">
                  <c:v>27.7</c:v>
                </c:pt>
                <c:pt idx="10">
                  <c:v>21.05</c:v>
                </c:pt>
                <c:pt idx="11">
                  <c:v>20.05</c:v>
                </c:pt>
                <c:pt idx="12">
                  <c:v>19.7</c:v>
                </c:pt>
                <c:pt idx="13">
                  <c:v>19.399999999999999</c:v>
                </c:pt>
                <c:pt idx="14">
                  <c:v>17.100000000000001</c:v>
                </c:pt>
                <c:pt idx="15">
                  <c:v>16.100000000000001</c:v>
                </c:pt>
                <c:pt idx="16">
                  <c:v>14.6</c:v>
                </c:pt>
                <c:pt idx="17">
                  <c:v>14.2</c:v>
                </c:pt>
                <c:pt idx="18">
                  <c:v>13.6</c:v>
                </c:pt>
                <c:pt idx="19">
                  <c:v>12.8</c:v>
                </c:pt>
                <c:pt idx="20">
                  <c:v>12.2</c:v>
                </c:pt>
                <c:pt idx="21">
                  <c:v>11.4</c:v>
                </c:pt>
                <c:pt idx="22">
                  <c:v>10.9</c:v>
                </c:pt>
                <c:pt idx="23">
                  <c:v>8.3000000000000007</c:v>
                </c:pt>
                <c:pt idx="24">
                  <c:v>3.5</c:v>
                </c:pt>
                <c:pt idx="25">
                  <c:v>2.9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B3-45BC-B6A2-B5AF34F6A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8550256"/>
        <c:axId val="2068551504"/>
        <c:axId val="0"/>
      </c:bar3DChart>
      <c:catAx>
        <c:axId val="206855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551504"/>
        <c:crosses val="autoZero"/>
        <c:auto val="1"/>
        <c:lblAlgn val="ctr"/>
        <c:lblOffset val="100"/>
        <c:noMultiLvlLbl val="0"/>
      </c:catAx>
      <c:valAx>
        <c:axId val="206855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5502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000"/>
              <a:t>نمودار مقایسه</a:t>
            </a:r>
            <a:r>
              <a:rPr lang="fa-IR" sz="1000" baseline="0"/>
              <a:t> ای گزارش پوشش مراقبت کامل سالمندان 1400 به تفکیک خانه ها و پایگاه بهداشتی شهری و روستایی در سالمندان 70 سال به بالا 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Sheet1!$B$152:$B$178</c:f>
              <c:strCache>
                <c:ptCount val="27"/>
                <c:pt idx="0">
                  <c:v>کلیچه</c:v>
                </c:pt>
                <c:pt idx="1">
                  <c:v>ده کلبعلی</c:v>
                </c:pt>
                <c:pt idx="2">
                  <c:v>چشمندگان</c:v>
                </c:pt>
                <c:pt idx="3">
                  <c:v>دهباد</c:v>
                </c:pt>
                <c:pt idx="4">
                  <c:v>معروف آباد </c:v>
                </c:pt>
                <c:pt idx="5">
                  <c:v>انالوجه</c:v>
                </c:pt>
                <c:pt idx="6">
                  <c:v>دولت آباد</c:v>
                </c:pt>
                <c:pt idx="7">
                  <c:v>کمیتک</c:v>
                </c:pt>
                <c:pt idx="8">
                  <c:v>درک آباد</c:v>
                </c:pt>
                <c:pt idx="9">
                  <c:v>علی آباد</c:v>
                </c:pt>
                <c:pt idx="10">
                  <c:v>خرسانک</c:v>
                </c:pt>
                <c:pt idx="11">
                  <c:v>مشهد کاوه</c:v>
                </c:pt>
                <c:pt idx="12">
                  <c:v>پایگاه رزوه</c:v>
                </c:pt>
                <c:pt idx="13">
                  <c:v>علیعرب</c:v>
                </c:pt>
                <c:pt idx="14">
                  <c:v>شهرستان</c:v>
                </c:pt>
                <c:pt idx="15">
                  <c:v>اورگان</c:v>
                </c:pt>
                <c:pt idx="16">
                  <c:v>هرمانک</c:v>
                </c:pt>
                <c:pt idx="17">
                  <c:v>پرمه</c:v>
                </c:pt>
                <c:pt idx="18">
                  <c:v>گشنیز جان </c:v>
                </c:pt>
                <c:pt idx="19">
                  <c:v>پایگاه چادگان </c:v>
                </c:pt>
                <c:pt idx="20">
                  <c:v>حجت آّباد</c:v>
                </c:pt>
                <c:pt idx="21">
                  <c:v>اصفهانک</c:v>
                </c:pt>
                <c:pt idx="22">
                  <c:v>آبادچی</c:v>
                </c:pt>
                <c:pt idx="23">
                  <c:v>مندرجان</c:v>
                </c:pt>
                <c:pt idx="24">
                  <c:v>پرزگان</c:v>
                </c:pt>
                <c:pt idx="25">
                  <c:v>فراموشجان</c:v>
                </c:pt>
                <c:pt idx="26">
                  <c:v>قرقر</c:v>
                </c:pt>
              </c:strCache>
            </c:strRef>
          </c:cat>
          <c:val>
            <c:numRef>
              <c:f>Sheet1!$C$152:$C$178</c:f>
              <c:numCache>
                <c:formatCode>General</c:formatCode>
                <c:ptCount val="27"/>
                <c:pt idx="0">
                  <c:v>100</c:v>
                </c:pt>
                <c:pt idx="1">
                  <c:v>100</c:v>
                </c:pt>
                <c:pt idx="2">
                  <c:v>96.8</c:v>
                </c:pt>
                <c:pt idx="3">
                  <c:v>95.8</c:v>
                </c:pt>
                <c:pt idx="4">
                  <c:v>75.7</c:v>
                </c:pt>
                <c:pt idx="5">
                  <c:v>69.900000000000006</c:v>
                </c:pt>
                <c:pt idx="6">
                  <c:v>63.6</c:v>
                </c:pt>
                <c:pt idx="7">
                  <c:v>61.7</c:v>
                </c:pt>
                <c:pt idx="8">
                  <c:v>59.3</c:v>
                </c:pt>
                <c:pt idx="9">
                  <c:v>54</c:v>
                </c:pt>
                <c:pt idx="10">
                  <c:v>52.9</c:v>
                </c:pt>
                <c:pt idx="11">
                  <c:v>45.8</c:v>
                </c:pt>
                <c:pt idx="12">
                  <c:v>44.5</c:v>
                </c:pt>
                <c:pt idx="13">
                  <c:v>43.9</c:v>
                </c:pt>
                <c:pt idx="14">
                  <c:v>40.9</c:v>
                </c:pt>
                <c:pt idx="15">
                  <c:v>37.5</c:v>
                </c:pt>
                <c:pt idx="16">
                  <c:v>36.299999999999997</c:v>
                </c:pt>
                <c:pt idx="17">
                  <c:v>34.299999999999997</c:v>
                </c:pt>
                <c:pt idx="18">
                  <c:v>33.6</c:v>
                </c:pt>
                <c:pt idx="19">
                  <c:v>25</c:v>
                </c:pt>
                <c:pt idx="20">
                  <c:v>20.7</c:v>
                </c:pt>
                <c:pt idx="21">
                  <c:v>20</c:v>
                </c:pt>
                <c:pt idx="22">
                  <c:v>16.600000000000001</c:v>
                </c:pt>
                <c:pt idx="23">
                  <c:v>14.1</c:v>
                </c:pt>
                <c:pt idx="24">
                  <c:v>12.5</c:v>
                </c:pt>
                <c:pt idx="25">
                  <c:v>7.2</c:v>
                </c:pt>
                <c:pt idx="2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7-4DF2-AA9B-64210A1E2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758032"/>
        <c:axId val="15740560"/>
        <c:axId val="0"/>
      </c:bar3DChart>
      <c:catAx>
        <c:axId val="1575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40560"/>
        <c:crosses val="autoZero"/>
        <c:auto val="1"/>
        <c:lblAlgn val="ctr"/>
        <c:lblOffset val="100"/>
        <c:noMultiLvlLbl val="0"/>
      </c:catAx>
      <c:valAx>
        <c:axId val="1574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580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000">
                <a:cs typeface="B Mitra" panose="00000400000000000000" pitchFamily="2" charset="-78"/>
              </a:rPr>
              <a:t>نودار مقایسه ای  گزارش</a:t>
            </a:r>
            <a:r>
              <a:rPr lang="fa-IR" sz="1000" baseline="0">
                <a:cs typeface="B Mitra" panose="00000400000000000000" pitchFamily="2" charset="-78"/>
              </a:rPr>
              <a:t> پوشش مراقبت کامل سالمندان 1400 به تفکیک مراکز شهری و روستایی  در سالمندان60 تا 70 سال </a:t>
            </a:r>
            <a:endParaRPr lang="en-US" sz="1000">
              <a:cs typeface="B Mitra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Sheet1!$B$189:$B$196</c:f>
              <c:strCache>
                <c:ptCount val="8"/>
                <c:pt idx="0">
                  <c:v>حجت آباد</c:v>
                </c:pt>
                <c:pt idx="1">
                  <c:v>فراموشجان</c:v>
                </c:pt>
                <c:pt idx="2">
                  <c:v>اورگان</c:v>
                </c:pt>
                <c:pt idx="3">
                  <c:v>گشنیز جان </c:v>
                </c:pt>
                <c:pt idx="4">
                  <c:v>شهرستان</c:v>
                </c:pt>
                <c:pt idx="5">
                  <c:v>رزوه</c:v>
                </c:pt>
                <c:pt idx="6">
                  <c:v>مشهد کاوه</c:v>
                </c:pt>
                <c:pt idx="7">
                  <c:v>چادگان</c:v>
                </c:pt>
              </c:strCache>
            </c:strRef>
          </c:cat>
          <c:val>
            <c:numRef>
              <c:f>Sheet1!$C$189:$C$196</c:f>
              <c:numCache>
                <c:formatCode>General</c:formatCode>
                <c:ptCount val="8"/>
                <c:pt idx="0">
                  <c:v>62.3</c:v>
                </c:pt>
                <c:pt idx="1">
                  <c:v>38.9</c:v>
                </c:pt>
                <c:pt idx="2">
                  <c:v>36.700000000000003</c:v>
                </c:pt>
                <c:pt idx="3">
                  <c:v>23.1</c:v>
                </c:pt>
                <c:pt idx="4">
                  <c:v>20.05</c:v>
                </c:pt>
                <c:pt idx="5">
                  <c:v>19.899999999999999</c:v>
                </c:pt>
                <c:pt idx="6">
                  <c:v>12.2</c:v>
                </c:pt>
                <c:pt idx="7">
                  <c:v>10.08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C4-4094-B106-6AB8BE317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8566480"/>
        <c:axId val="2068571056"/>
        <c:axId val="0"/>
      </c:bar3DChart>
      <c:catAx>
        <c:axId val="206856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571056"/>
        <c:crosses val="autoZero"/>
        <c:auto val="1"/>
        <c:lblAlgn val="ctr"/>
        <c:lblOffset val="100"/>
        <c:noMultiLvlLbl val="0"/>
      </c:catAx>
      <c:valAx>
        <c:axId val="206857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85664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000"/>
              <a:t>نمودار مقایسه ای گزارش پوشش مراقبت</a:t>
            </a:r>
            <a:r>
              <a:rPr lang="fa-IR" sz="1000" baseline="0"/>
              <a:t> کامل سالمندان 1400 به تفکیک مراکز در سالمندان 70 سال به بالا 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Sheet1!$B$189:$B$196</c:f>
              <c:strCache>
                <c:ptCount val="8"/>
                <c:pt idx="0">
                  <c:v>فراموشجان</c:v>
                </c:pt>
                <c:pt idx="1">
                  <c:v>اورگان</c:v>
                </c:pt>
                <c:pt idx="2">
                  <c:v>رزوه</c:v>
                </c:pt>
                <c:pt idx="3">
                  <c:v>مشهد کاوه</c:v>
                </c:pt>
                <c:pt idx="4">
                  <c:v>گشنیز جان </c:v>
                </c:pt>
                <c:pt idx="5">
                  <c:v>شهرستان</c:v>
                </c:pt>
                <c:pt idx="6">
                  <c:v>حجت آباد</c:v>
                </c:pt>
                <c:pt idx="7">
                  <c:v>چادگان</c:v>
                </c:pt>
              </c:strCache>
            </c:strRef>
          </c:cat>
          <c:val>
            <c:numRef>
              <c:f>Sheet1!$C$189:$C$196</c:f>
              <c:numCache>
                <c:formatCode>General</c:formatCode>
                <c:ptCount val="8"/>
                <c:pt idx="0">
                  <c:v>70.3</c:v>
                </c:pt>
                <c:pt idx="1">
                  <c:v>59.02</c:v>
                </c:pt>
                <c:pt idx="2">
                  <c:v>50</c:v>
                </c:pt>
                <c:pt idx="3">
                  <c:v>45.8</c:v>
                </c:pt>
                <c:pt idx="4">
                  <c:v>41.3</c:v>
                </c:pt>
                <c:pt idx="5">
                  <c:v>40.9</c:v>
                </c:pt>
                <c:pt idx="6">
                  <c:v>35.6</c:v>
                </c:pt>
                <c:pt idx="7">
                  <c:v>22.8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80-453E-89B1-49C557E538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760112"/>
        <c:axId val="15764272"/>
        <c:axId val="0"/>
      </c:bar3DChart>
      <c:catAx>
        <c:axId val="1576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64272"/>
        <c:crosses val="autoZero"/>
        <c:auto val="1"/>
        <c:lblAlgn val="ctr"/>
        <c:lblOffset val="100"/>
        <c:noMultiLvlLbl val="0"/>
      </c:catAx>
      <c:valAx>
        <c:axId val="1576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601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518625406212596E-2"/>
          <c:y val="2.537638946236833E-2"/>
          <c:w val="0.89609125999835026"/>
          <c:h val="0.72531794458068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'درصد و سهم سالمندی'!$B$1</c:f>
              <c:strCache>
                <c:ptCount val="1"/>
                <c:pt idx="0">
                  <c:v>درصد سالمندی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67-47B6-B284-BA162B9B15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'درصد و سهم سالمندی'!$A$2:$A$25</c:f>
              <c:strCache>
                <c:ptCount val="24"/>
                <c:pt idx="0">
                  <c:v>برخوار</c:v>
                </c:pt>
                <c:pt idx="1">
                  <c:v>خمینی شهر</c:v>
                </c:pt>
                <c:pt idx="2">
                  <c:v>فلاورجان</c:v>
                </c:pt>
                <c:pt idx="3">
                  <c:v>لنجان</c:v>
                </c:pt>
                <c:pt idx="4">
                  <c:v>نجف آباد</c:v>
                </c:pt>
                <c:pt idx="5">
                  <c:v>اصفهان 1</c:v>
                </c:pt>
                <c:pt idx="6">
                  <c:v>مبارکه</c:v>
                </c:pt>
                <c:pt idx="7">
                  <c:v>اصفهان 2</c:v>
                </c:pt>
                <c:pt idx="8">
                  <c:v>دانشگاه اصفهان</c:v>
                </c:pt>
                <c:pt idx="9">
                  <c:v>شهرضا</c:v>
                </c:pt>
                <c:pt idx="10">
                  <c:v>شاهین شهر</c:v>
                </c:pt>
                <c:pt idx="11">
                  <c:v>تیران </c:v>
                </c:pt>
                <c:pt idx="12">
                  <c:v>سمیرم</c:v>
                </c:pt>
                <c:pt idx="13">
                  <c:v>فریدونشهر</c:v>
                </c:pt>
                <c:pt idx="14">
                  <c:v>چادگان</c:v>
                </c:pt>
                <c:pt idx="15">
                  <c:v>فریدن</c:v>
                </c:pt>
                <c:pt idx="16">
                  <c:v>نطنز</c:v>
                </c:pt>
                <c:pt idx="17">
                  <c:v>دهاقان</c:v>
                </c:pt>
                <c:pt idx="18">
                  <c:v>خور</c:v>
                </c:pt>
                <c:pt idx="19">
                  <c:v>نائین</c:v>
                </c:pt>
                <c:pt idx="20">
                  <c:v>گلپایگان</c:v>
                </c:pt>
                <c:pt idx="21">
                  <c:v>اردستان</c:v>
                </c:pt>
                <c:pt idx="22">
                  <c:v>بوئین </c:v>
                </c:pt>
                <c:pt idx="23">
                  <c:v>خوانسار</c:v>
                </c:pt>
              </c:strCache>
            </c:strRef>
          </c:cat>
          <c:val>
            <c:numRef>
              <c:f>'درصد و سهم سالمندی'!$B$2:$B$25</c:f>
              <c:numCache>
                <c:formatCode>0.0</c:formatCode>
                <c:ptCount val="24"/>
                <c:pt idx="0">
                  <c:v>9.9530763739196129</c:v>
                </c:pt>
                <c:pt idx="1">
                  <c:v>10.816214674414573</c:v>
                </c:pt>
                <c:pt idx="2">
                  <c:v>10.985486725663716</c:v>
                </c:pt>
                <c:pt idx="3">
                  <c:v>11.527673929603225</c:v>
                </c:pt>
                <c:pt idx="4">
                  <c:v>11.693870468404846</c:v>
                </c:pt>
                <c:pt idx="5">
                  <c:v>11.832635194399586</c:v>
                </c:pt>
                <c:pt idx="6">
                  <c:v>12.372531795439789</c:v>
                </c:pt>
                <c:pt idx="7">
                  <c:v>12.588845026531184</c:v>
                </c:pt>
                <c:pt idx="8">
                  <c:v>12.650238075709371</c:v>
                </c:pt>
                <c:pt idx="9">
                  <c:v>12.884742572242573</c:v>
                </c:pt>
                <c:pt idx="10">
                  <c:v>13.192688118192061</c:v>
                </c:pt>
                <c:pt idx="11">
                  <c:v>14.45691922756143</c:v>
                </c:pt>
                <c:pt idx="12">
                  <c:v>14.678152243091633</c:v>
                </c:pt>
                <c:pt idx="13">
                  <c:v>15.511388665751083</c:v>
                </c:pt>
                <c:pt idx="14">
                  <c:v>15.727705997410396</c:v>
                </c:pt>
                <c:pt idx="15">
                  <c:v>16.05153767252704</c:v>
                </c:pt>
                <c:pt idx="16">
                  <c:v>16.100182880592353</c:v>
                </c:pt>
                <c:pt idx="17">
                  <c:v>16.842757802813864</c:v>
                </c:pt>
                <c:pt idx="18">
                  <c:v>18.39565129038813</c:v>
                </c:pt>
                <c:pt idx="19">
                  <c:v>18.546892994842519</c:v>
                </c:pt>
                <c:pt idx="20">
                  <c:v>18.551857913560042</c:v>
                </c:pt>
                <c:pt idx="21">
                  <c:v>21.359288396209546</c:v>
                </c:pt>
                <c:pt idx="22">
                  <c:v>22.936566250306146</c:v>
                </c:pt>
                <c:pt idx="23">
                  <c:v>23.356923076923078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8-4576-9BC9-F24F0225E80E}"/>
            </c:ext>
          </c:extLst>
        </c:ser>
        <c:ser>
          <c:idx val="1"/>
          <c:order val="1"/>
          <c:tx>
            <c:strRef>
              <c:f>'درصد و سهم سالمندی'!$C$1</c:f>
              <c:strCache>
                <c:ptCount val="1"/>
                <c:pt idx="0">
                  <c:v>سهم سالمندی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'درصد و سهم سالمندی'!$A$2:$A$25</c:f>
              <c:strCache>
                <c:ptCount val="24"/>
                <c:pt idx="0">
                  <c:v>برخوار</c:v>
                </c:pt>
                <c:pt idx="1">
                  <c:v>خمینی شهر</c:v>
                </c:pt>
                <c:pt idx="2">
                  <c:v>فلاورجان</c:v>
                </c:pt>
                <c:pt idx="3">
                  <c:v>لنجان</c:v>
                </c:pt>
                <c:pt idx="4">
                  <c:v>نجف آباد</c:v>
                </c:pt>
                <c:pt idx="5">
                  <c:v>اصفهان 1</c:v>
                </c:pt>
                <c:pt idx="6">
                  <c:v>مبارکه</c:v>
                </c:pt>
                <c:pt idx="7">
                  <c:v>اصفهان 2</c:v>
                </c:pt>
                <c:pt idx="8">
                  <c:v>دانشگاه اصفهان</c:v>
                </c:pt>
                <c:pt idx="9">
                  <c:v>شهرضا</c:v>
                </c:pt>
                <c:pt idx="10">
                  <c:v>شاهین شهر</c:v>
                </c:pt>
                <c:pt idx="11">
                  <c:v>تیران </c:v>
                </c:pt>
                <c:pt idx="12">
                  <c:v>سمیرم</c:v>
                </c:pt>
                <c:pt idx="13">
                  <c:v>فریدونشهر</c:v>
                </c:pt>
                <c:pt idx="14">
                  <c:v>چادگان</c:v>
                </c:pt>
                <c:pt idx="15">
                  <c:v>فریدن</c:v>
                </c:pt>
                <c:pt idx="16">
                  <c:v>نطنز</c:v>
                </c:pt>
                <c:pt idx="17">
                  <c:v>دهاقان</c:v>
                </c:pt>
                <c:pt idx="18">
                  <c:v>خور</c:v>
                </c:pt>
                <c:pt idx="19">
                  <c:v>نائین</c:v>
                </c:pt>
                <c:pt idx="20">
                  <c:v>گلپایگان</c:v>
                </c:pt>
                <c:pt idx="21">
                  <c:v>اردستان</c:v>
                </c:pt>
                <c:pt idx="22">
                  <c:v>بوئین </c:v>
                </c:pt>
                <c:pt idx="23">
                  <c:v>خوانسار</c:v>
                </c:pt>
              </c:strCache>
            </c:strRef>
          </c:cat>
          <c:val>
            <c:numRef>
              <c:f>'درصد و سهم سالمندی'!$C$2:$C$25</c:f>
              <c:numCache>
                <c:formatCode>0.0</c:formatCode>
                <c:ptCount val="24"/>
                <c:pt idx="0">
                  <c:v>2.4501649083832837</c:v>
                </c:pt>
                <c:pt idx="1">
                  <c:v>6.5995771929914362</c:v>
                </c:pt>
                <c:pt idx="2">
                  <c:v>5.2951544405826478</c:v>
                </c:pt>
                <c:pt idx="3">
                  <c:v>5.6031312971029701</c:v>
                </c:pt>
                <c:pt idx="4">
                  <c:v>7.2440251636713571</c:v>
                </c:pt>
                <c:pt idx="5">
                  <c:v>19.703352596816494</c:v>
                </c:pt>
                <c:pt idx="6">
                  <c:v>3.3164244654767328</c:v>
                </c:pt>
                <c:pt idx="7">
                  <c:v>22.608060633050268</c:v>
                </c:pt>
                <c:pt idx="9">
                  <c:v>3.4570188864034614</c:v>
                </c:pt>
                <c:pt idx="10">
                  <c:v>5.3936046600908059</c:v>
                </c:pt>
                <c:pt idx="11">
                  <c:v>1.9224239570163271</c:v>
                </c:pt>
                <c:pt idx="12">
                  <c:v>1.6920811557407398</c:v>
                </c:pt>
                <c:pt idx="13">
                  <c:v>1.021357043285678</c:v>
                </c:pt>
                <c:pt idx="14">
                  <c:v>0.97409411294987236</c:v>
                </c:pt>
                <c:pt idx="15">
                  <c:v>1.5219687313912875</c:v>
                </c:pt>
                <c:pt idx="16">
                  <c:v>1.2317368017840475</c:v>
                </c:pt>
                <c:pt idx="17">
                  <c:v>1.0662312334601072</c:v>
                </c:pt>
                <c:pt idx="18">
                  <c:v>0.61783058031029736</c:v>
                </c:pt>
                <c:pt idx="19">
                  <c:v>1.2639847939626299</c:v>
                </c:pt>
                <c:pt idx="20">
                  <c:v>3.1331739702397101</c:v>
                </c:pt>
                <c:pt idx="21">
                  <c:v>1.6306564087339166</c:v>
                </c:pt>
                <c:pt idx="22">
                  <c:v>0.95873792619816656</c:v>
                </c:pt>
                <c:pt idx="23">
                  <c:v>1.295209040357765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F8-4576-9BC9-F24F0225E8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5432064"/>
        <c:axId val="345433600"/>
      </c:barChart>
      <c:catAx>
        <c:axId val="34543206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45433600"/>
        <c:crosses val="autoZero"/>
        <c:auto val="1"/>
        <c:lblAlgn val="ctr"/>
        <c:lblOffset val="100"/>
        <c:noMultiLvlLbl val="0"/>
      </c:catAx>
      <c:valAx>
        <c:axId val="345433600"/>
        <c:scaling>
          <c:orientation val="minMax"/>
          <c:max val="30"/>
        </c:scaling>
        <c:delete val="0"/>
        <c:axPos val="r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432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170052435367911"/>
          <c:y val="3.095063958910847E-4"/>
          <c:w val="0.13912684839799211"/>
          <c:h val="0.16960031894747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000"/>
              <a:t>نمودار مقایسه</a:t>
            </a:r>
            <a:r>
              <a:rPr lang="fa-IR" sz="1000" baseline="0"/>
              <a:t> ای حد انتظار و درصد اختلاف مراقبت کامل سالمندلن 60 تا 70 سال مراکز و خانه های شهرستان چادگان در سال 1400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Sheet1!$C$151</c:f>
              <c:strCache>
                <c:ptCount val="1"/>
                <c:pt idx="0">
                  <c:v>حد انتظار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Sheet1!$B$152:$B$178</c:f>
              <c:strCache>
                <c:ptCount val="27"/>
                <c:pt idx="0">
                  <c:v>کلیچه</c:v>
                </c:pt>
                <c:pt idx="1">
                  <c:v>ده کلبعلی</c:v>
                </c:pt>
                <c:pt idx="2">
                  <c:v>چشمندگان</c:v>
                </c:pt>
                <c:pt idx="3">
                  <c:v>دهباد</c:v>
                </c:pt>
                <c:pt idx="4">
                  <c:v>معروف آباد </c:v>
                </c:pt>
                <c:pt idx="5">
                  <c:v>انالوجه</c:v>
                </c:pt>
                <c:pt idx="6">
                  <c:v>دولت آباد</c:v>
                </c:pt>
                <c:pt idx="7">
                  <c:v>کمیتک</c:v>
                </c:pt>
                <c:pt idx="8">
                  <c:v>درک آباد</c:v>
                </c:pt>
                <c:pt idx="9">
                  <c:v>علی آباد</c:v>
                </c:pt>
                <c:pt idx="10">
                  <c:v>خرسانک</c:v>
                </c:pt>
                <c:pt idx="11">
                  <c:v>مشهد کاوه</c:v>
                </c:pt>
                <c:pt idx="12">
                  <c:v>پایگاه رزوه</c:v>
                </c:pt>
                <c:pt idx="13">
                  <c:v>علیعرب</c:v>
                </c:pt>
                <c:pt idx="14">
                  <c:v>شهرستان</c:v>
                </c:pt>
                <c:pt idx="15">
                  <c:v>اورگان</c:v>
                </c:pt>
                <c:pt idx="16">
                  <c:v>هرمانک</c:v>
                </c:pt>
                <c:pt idx="17">
                  <c:v>پرمه</c:v>
                </c:pt>
                <c:pt idx="18">
                  <c:v>گشنیز جان </c:v>
                </c:pt>
                <c:pt idx="19">
                  <c:v>پایگاه چادگان </c:v>
                </c:pt>
                <c:pt idx="20">
                  <c:v>حجت آّباد</c:v>
                </c:pt>
                <c:pt idx="21">
                  <c:v>اصفهانک</c:v>
                </c:pt>
                <c:pt idx="22">
                  <c:v>آبادچی</c:v>
                </c:pt>
                <c:pt idx="23">
                  <c:v>مندرجان</c:v>
                </c:pt>
                <c:pt idx="24">
                  <c:v>پرزگان</c:v>
                </c:pt>
                <c:pt idx="25">
                  <c:v>فراموشجان</c:v>
                </c:pt>
                <c:pt idx="26">
                  <c:v>قرقر</c:v>
                </c:pt>
              </c:strCache>
            </c:strRef>
          </c:cat>
          <c:val>
            <c:numRef>
              <c:f>Sheet1!$C$152:$C$178</c:f>
              <c:numCache>
                <c:formatCode>General</c:formatCode>
                <c:ptCount val="27"/>
                <c:pt idx="0">
                  <c:v>58.4</c:v>
                </c:pt>
                <c:pt idx="1">
                  <c:v>90</c:v>
                </c:pt>
                <c:pt idx="2">
                  <c:v>100</c:v>
                </c:pt>
                <c:pt idx="3">
                  <c:v>100</c:v>
                </c:pt>
                <c:pt idx="4">
                  <c:v>51.7</c:v>
                </c:pt>
                <c:pt idx="5">
                  <c:v>42.9</c:v>
                </c:pt>
                <c:pt idx="6">
                  <c:v>15.8</c:v>
                </c:pt>
                <c:pt idx="7">
                  <c:v>58.9</c:v>
                </c:pt>
                <c:pt idx="8">
                  <c:v>62.4</c:v>
                </c:pt>
                <c:pt idx="9">
                  <c:v>23.7</c:v>
                </c:pt>
                <c:pt idx="10">
                  <c:v>68.5</c:v>
                </c:pt>
                <c:pt idx="11">
                  <c:v>52.3</c:v>
                </c:pt>
                <c:pt idx="12">
                  <c:v>21.9</c:v>
                </c:pt>
                <c:pt idx="13">
                  <c:v>40.5</c:v>
                </c:pt>
                <c:pt idx="14">
                  <c:v>38.700000000000003</c:v>
                </c:pt>
                <c:pt idx="15">
                  <c:v>20.100000000000001</c:v>
                </c:pt>
                <c:pt idx="16">
                  <c:v>23.6</c:v>
                </c:pt>
                <c:pt idx="17">
                  <c:v>45</c:v>
                </c:pt>
                <c:pt idx="18">
                  <c:v>52.8</c:v>
                </c:pt>
                <c:pt idx="19">
                  <c:v>16.2</c:v>
                </c:pt>
                <c:pt idx="20">
                  <c:v>37.9</c:v>
                </c:pt>
                <c:pt idx="21">
                  <c:v>24.7</c:v>
                </c:pt>
                <c:pt idx="22">
                  <c:v>42.5</c:v>
                </c:pt>
                <c:pt idx="23">
                  <c:v>14.2</c:v>
                </c:pt>
                <c:pt idx="24">
                  <c:v>10</c:v>
                </c:pt>
                <c:pt idx="25">
                  <c:v>65.5</c:v>
                </c:pt>
                <c:pt idx="26">
                  <c:v>46.8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9B-4111-9782-1020D7B32032}"/>
            </c:ext>
          </c:extLst>
        </c:ser>
        <c:ser>
          <c:idx val="1"/>
          <c:order val="1"/>
          <c:tx>
            <c:strRef>
              <c:f>Sheet1!$D$151</c:f>
              <c:strCache>
                <c:ptCount val="1"/>
                <c:pt idx="0">
                  <c:v>درصد اختلاف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Sheet1!$B$152:$B$178</c:f>
              <c:strCache>
                <c:ptCount val="27"/>
                <c:pt idx="0">
                  <c:v>کلیچه</c:v>
                </c:pt>
                <c:pt idx="1">
                  <c:v>ده کلبعلی</c:v>
                </c:pt>
                <c:pt idx="2">
                  <c:v>چشمندگان</c:v>
                </c:pt>
                <c:pt idx="3">
                  <c:v>دهباد</c:v>
                </c:pt>
                <c:pt idx="4">
                  <c:v>معروف آباد </c:v>
                </c:pt>
                <c:pt idx="5">
                  <c:v>انالوجه</c:v>
                </c:pt>
                <c:pt idx="6">
                  <c:v>دولت آباد</c:v>
                </c:pt>
                <c:pt idx="7">
                  <c:v>کمیتک</c:v>
                </c:pt>
                <c:pt idx="8">
                  <c:v>درک آباد</c:v>
                </c:pt>
                <c:pt idx="9">
                  <c:v>علی آباد</c:v>
                </c:pt>
                <c:pt idx="10">
                  <c:v>خرسانک</c:v>
                </c:pt>
                <c:pt idx="11">
                  <c:v>مشهد کاوه</c:v>
                </c:pt>
                <c:pt idx="12">
                  <c:v>پایگاه رزوه</c:v>
                </c:pt>
                <c:pt idx="13">
                  <c:v>علیعرب</c:v>
                </c:pt>
                <c:pt idx="14">
                  <c:v>شهرستان</c:v>
                </c:pt>
                <c:pt idx="15">
                  <c:v>اورگان</c:v>
                </c:pt>
                <c:pt idx="16">
                  <c:v>هرمانک</c:v>
                </c:pt>
                <c:pt idx="17">
                  <c:v>پرمه</c:v>
                </c:pt>
                <c:pt idx="18">
                  <c:v>گشنیز جان </c:v>
                </c:pt>
                <c:pt idx="19">
                  <c:v>پایگاه چادگان </c:v>
                </c:pt>
                <c:pt idx="20">
                  <c:v>حجت آّباد</c:v>
                </c:pt>
                <c:pt idx="21">
                  <c:v>اصفهانک</c:v>
                </c:pt>
                <c:pt idx="22">
                  <c:v>آبادچی</c:v>
                </c:pt>
                <c:pt idx="23">
                  <c:v>مندرجان</c:v>
                </c:pt>
                <c:pt idx="24">
                  <c:v>پرزگان</c:v>
                </c:pt>
                <c:pt idx="25">
                  <c:v>فراموشجان</c:v>
                </c:pt>
                <c:pt idx="26">
                  <c:v>قرقر</c:v>
                </c:pt>
              </c:strCache>
            </c:strRef>
          </c:cat>
          <c:val>
            <c:numRef>
              <c:f>Sheet1!$D$152:$D$178</c:f>
              <c:numCache>
                <c:formatCode>General</c:formatCode>
                <c:ptCount val="27"/>
                <c:pt idx="0">
                  <c:v>2.5</c:v>
                </c:pt>
                <c:pt idx="1">
                  <c:v>68.900000000000006</c:v>
                </c:pt>
                <c:pt idx="2">
                  <c:v>0</c:v>
                </c:pt>
                <c:pt idx="3">
                  <c:v>11.5</c:v>
                </c:pt>
                <c:pt idx="4">
                  <c:v>35.6</c:v>
                </c:pt>
                <c:pt idx="5">
                  <c:v>28.3</c:v>
                </c:pt>
                <c:pt idx="6">
                  <c:v>1.6</c:v>
                </c:pt>
                <c:pt idx="7">
                  <c:v>25.1</c:v>
                </c:pt>
                <c:pt idx="8">
                  <c:v>11.5</c:v>
                </c:pt>
                <c:pt idx="9">
                  <c:v>5</c:v>
                </c:pt>
                <c:pt idx="10">
                  <c:v>51.4</c:v>
                </c:pt>
                <c:pt idx="11">
                  <c:v>13.4</c:v>
                </c:pt>
                <c:pt idx="12">
                  <c:v>5.8</c:v>
                </c:pt>
                <c:pt idx="13">
                  <c:v>29.6</c:v>
                </c:pt>
                <c:pt idx="14">
                  <c:v>18.600000000000001</c:v>
                </c:pt>
                <c:pt idx="15">
                  <c:v>12</c:v>
                </c:pt>
                <c:pt idx="16">
                  <c:v>10</c:v>
                </c:pt>
                <c:pt idx="17">
                  <c:v>32.200000000000003</c:v>
                </c:pt>
                <c:pt idx="18">
                  <c:v>33.1</c:v>
                </c:pt>
                <c:pt idx="19">
                  <c:v>4.8</c:v>
                </c:pt>
                <c:pt idx="20">
                  <c:v>26.5</c:v>
                </c:pt>
                <c:pt idx="21">
                  <c:v>5.3</c:v>
                </c:pt>
                <c:pt idx="22">
                  <c:v>57.5</c:v>
                </c:pt>
                <c:pt idx="23">
                  <c:v>10.7</c:v>
                </c:pt>
                <c:pt idx="24">
                  <c:v>1.7</c:v>
                </c:pt>
                <c:pt idx="25">
                  <c:v>62.6</c:v>
                </c:pt>
                <c:pt idx="26">
                  <c:v>46.8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9B-4111-9782-1020D7B32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00889328"/>
        <c:axId val="2000890160"/>
        <c:axId val="0"/>
      </c:bar3DChart>
      <c:catAx>
        <c:axId val="200088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890160"/>
        <c:crosses val="autoZero"/>
        <c:auto val="1"/>
        <c:lblAlgn val="ctr"/>
        <c:lblOffset val="100"/>
        <c:noMultiLvlLbl val="0"/>
      </c:catAx>
      <c:valAx>
        <c:axId val="200089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8893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000"/>
              <a:t>نمودار مقایسه ای حد انتظار و درصد اختلاف</a:t>
            </a:r>
            <a:r>
              <a:rPr lang="fa-IR" sz="1000" baseline="0"/>
              <a:t> مراقبت کامل سالمندان 70 سال به بالا در مراکز و خانه های شهرستان در سال 1400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Sheet1!$F$151</c:f>
              <c:strCache>
                <c:ptCount val="1"/>
                <c:pt idx="0">
                  <c:v>حد انتظار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Sheet1!$E$152:$E$178</c:f>
              <c:strCache>
                <c:ptCount val="27"/>
                <c:pt idx="0">
                  <c:v>کلیچه</c:v>
                </c:pt>
                <c:pt idx="1">
                  <c:v>ده کلبعلی</c:v>
                </c:pt>
                <c:pt idx="2">
                  <c:v>چشمندگان</c:v>
                </c:pt>
                <c:pt idx="3">
                  <c:v>دهباد</c:v>
                </c:pt>
                <c:pt idx="4">
                  <c:v>معروف آباد </c:v>
                </c:pt>
                <c:pt idx="5">
                  <c:v>انالوجه</c:v>
                </c:pt>
                <c:pt idx="6">
                  <c:v>دولت آباد</c:v>
                </c:pt>
                <c:pt idx="7">
                  <c:v>کمیتک</c:v>
                </c:pt>
                <c:pt idx="8">
                  <c:v>درک آباد</c:v>
                </c:pt>
                <c:pt idx="9">
                  <c:v>علی آباد</c:v>
                </c:pt>
                <c:pt idx="10">
                  <c:v>خرسانک</c:v>
                </c:pt>
                <c:pt idx="11">
                  <c:v>مشهد کاوه</c:v>
                </c:pt>
                <c:pt idx="12">
                  <c:v>پایگاه رزوه</c:v>
                </c:pt>
                <c:pt idx="13">
                  <c:v>علیعرب</c:v>
                </c:pt>
                <c:pt idx="14">
                  <c:v>شهرستان</c:v>
                </c:pt>
                <c:pt idx="15">
                  <c:v>اورگان</c:v>
                </c:pt>
                <c:pt idx="16">
                  <c:v>هرمانک</c:v>
                </c:pt>
                <c:pt idx="17">
                  <c:v>پرمه</c:v>
                </c:pt>
                <c:pt idx="18">
                  <c:v>گشنیز جان </c:v>
                </c:pt>
                <c:pt idx="19">
                  <c:v>پایگاه چادگان </c:v>
                </c:pt>
                <c:pt idx="20">
                  <c:v>حجت آّباد</c:v>
                </c:pt>
                <c:pt idx="21">
                  <c:v>اصفهانک</c:v>
                </c:pt>
                <c:pt idx="22">
                  <c:v>آبادچی</c:v>
                </c:pt>
                <c:pt idx="23">
                  <c:v>مندرجان</c:v>
                </c:pt>
                <c:pt idx="24">
                  <c:v>پرزگان</c:v>
                </c:pt>
                <c:pt idx="25">
                  <c:v>فراموشجان</c:v>
                </c:pt>
                <c:pt idx="26">
                  <c:v>قرقر</c:v>
                </c:pt>
              </c:strCache>
            </c:strRef>
          </c:cat>
          <c:val>
            <c:numRef>
              <c:f>Sheet1!$F$152:$F$178</c:f>
              <c:numCache>
                <c:formatCode>General</c:formatCode>
                <c:ptCount val="2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83.6</c:v>
                </c:pt>
                <c:pt idx="5">
                  <c:v>100</c:v>
                </c:pt>
                <c:pt idx="6">
                  <c:v>20</c:v>
                </c:pt>
                <c:pt idx="7">
                  <c:v>90</c:v>
                </c:pt>
                <c:pt idx="8">
                  <c:v>100</c:v>
                </c:pt>
                <c:pt idx="9">
                  <c:v>83.5</c:v>
                </c:pt>
                <c:pt idx="10">
                  <c:v>21.7</c:v>
                </c:pt>
                <c:pt idx="11">
                  <c:v>76.099999999999994</c:v>
                </c:pt>
                <c:pt idx="12">
                  <c:v>52.8</c:v>
                </c:pt>
                <c:pt idx="13">
                  <c:v>94.7</c:v>
                </c:pt>
                <c:pt idx="14">
                  <c:v>63.5</c:v>
                </c:pt>
                <c:pt idx="15">
                  <c:v>72.900000000000006</c:v>
                </c:pt>
                <c:pt idx="16">
                  <c:v>18.09</c:v>
                </c:pt>
                <c:pt idx="17">
                  <c:v>95</c:v>
                </c:pt>
                <c:pt idx="18">
                  <c:v>63.8</c:v>
                </c:pt>
                <c:pt idx="19">
                  <c:v>39.6</c:v>
                </c:pt>
                <c:pt idx="20">
                  <c:v>43.1</c:v>
                </c:pt>
                <c:pt idx="21">
                  <c:v>70</c:v>
                </c:pt>
                <c:pt idx="22">
                  <c:v>23.7</c:v>
                </c:pt>
                <c:pt idx="23">
                  <c:v>39.299999999999997</c:v>
                </c:pt>
                <c:pt idx="24">
                  <c:v>86.6</c:v>
                </c:pt>
                <c:pt idx="25">
                  <c:v>65.3</c:v>
                </c:pt>
                <c:pt idx="26">
                  <c:v>72.900000000000006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9F-40AC-9261-CAB11005216F}"/>
            </c:ext>
          </c:extLst>
        </c:ser>
        <c:ser>
          <c:idx val="1"/>
          <c:order val="1"/>
          <c:tx>
            <c:strRef>
              <c:f>Sheet1!$G$151</c:f>
              <c:strCache>
                <c:ptCount val="1"/>
                <c:pt idx="0">
                  <c:v>درصد اختلاف 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Sheet1!$E$152:$E$178</c:f>
              <c:strCache>
                <c:ptCount val="27"/>
                <c:pt idx="0">
                  <c:v>کلیچه</c:v>
                </c:pt>
                <c:pt idx="1">
                  <c:v>ده کلبعلی</c:v>
                </c:pt>
                <c:pt idx="2">
                  <c:v>چشمندگان</c:v>
                </c:pt>
                <c:pt idx="3">
                  <c:v>دهباد</c:v>
                </c:pt>
                <c:pt idx="4">
                  <c:v>معروف آباد </c:v>
                </c:pt>
                <c:pt idx="5">
                  <c:v>انالوجه</c:v>
                </c:pt>
                <c:pt idx="6">
                  <c:v>دولت آباد</c:v>
                </c:pt>
                <c:pt idx="7">
                  <c:v>کمیتک</c:v>
                </c:pt>
                <c:pt idx="8">
                  <c:v>درک آباد</c:v>
                </c:pt>
                <c:pt idx="9">
                  <c:v>علی آباد</c:v>
                </c:pt>
                <c:pt idx="10">
                  <c:v>خرسانک</c:v>
                </c:pt>
                <c:pt idx="11">
                  <c:v>مشهد کاوه</c:v>
                </c:pt>
                <c:pt idx="12">
                  <c:v>پایگاه رزوه</c:v>
                </c:pt>
                <c:pt idx="13">
                  <c:v>علیعرب</c:v>
                </c:pt>
                <c:pt idx="14">
                  <c:v>شهرستان</c:v>
                </c:pt>
                <c:pt idx="15">
                  <c:v>اورگان</c:v>
                </c:pt>
                <c:pt idx="16">
                  <c:v>هرمانک</c:v>
                </c:pt>
                <c:pt idx="17">
                  <c:v>پرمه</c:v>
                </c:pt>
                <c:pt idx="18">
                  <c:v>گشنیز جان </c:v>
                </c:pt>
                <c:pt idx="19">
                  <c:v>پایگاه چادگان </c:v>
                </c:pt>
                <c:pt idx="20">
                  <c:v>حجت آّباد</c:v>
                </c:pt>
                <c:pt idx="21">
                  <c:v>اصفهانک</c:v>
                </c:pt>
                <c:pt idx="22">
                  <c:v>آبادچی</c:v>
                </c:pt>
                <c:pt idx="23">
                  <c:v>مندرجان</c:v>
                </c:pt>
                <c:pt idx="24">
                  <c:v>پرزگان</c:v>
                </c:pt>
                <c:pt idx="25">
                  <c:v>فراموشجان</c:v>
                </c:pt>
                <c:pt idx="26">
                  <c:v>قرقر</c:v>
                </c:pt>
              </c:strCache>
            </c:strRef>
          </c:cat>
          <c:val>
            <c:numRef>
              <c:f>Sheet1!$G$152:$G$178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3.2</c:v>
                </c:pt>
                <c:pt idx="3">
                  <c:v>36.4</c:v>
                </c:pt>
                <c:pt idx="4">
                  <c:v>7.9</c:v>
                </c:pt>
                <c:pt idx="5">
                  <c:v>30.1</c:v>
                </c:pt>
                <c:pt idx="6">
                  <c:v>32.9</c:v>
                </c:pt>
                <c:pt idx="7">
                  <c:v>28.3</c:v>
                </c:pt>
                <c:pt idx="8">
                  <c:v>40.700000000000003</c:v>
                </c:pt>
                <c:pt idx="9">
                  <c:v>29.5</c:v>
                </c:pt>
                <c:pt idx="10">
                  <c:v>14.6</c:v>
                </c:pt>
                <c:pt idx="11">
                  <c:v>5.8</c:v>
                </c:pt>
                <c:pt idx="12">
                  <c:v>13.7</c:v>
                </c:pt>
                <c:pt idx="13">
                  <c:v>53.5</c:v>
                </c:pt>
                <c:pt idx="14">
                  <c:v>22.6</c:v>
                </c:pt>
                <c:pt idx="15">
                  <c:v>41.7</c:v>
                </c:pt>
                <c:pt idx="16">
                  <c:v>19.399999999999999</c:v>
                </c:pt>
                <c:pt idx="17">
                  <c:v>60.7</c:v>
                </c:pt>
                <c:pt idx="18">
                  <c:v>22.5</c:v>
                </c:pt>
                <c:pt idx="19">
                  <c:v>14.6</c:v>
                </c:pt>
                <c:pt idx="20">
                  <c:v>22.4</c:v>
                </c:pt>
                <c:pt idx="21">
                  <c:v>50</c:v>
                </c:pt>
                <c:pt idx="22">
                  <c:v>4.5</c:v>
                </c:pt>
                <c:pt idx="23">
                  <c:v>25.2</c:v>
                </c:pt>
                <c:pt idx="24">
                  <c:v>71.400000000000006</c:v>
                </c:pt>
                <c:pt idx="25">
                  <c:v>38</c:v>
                </c:pt>
                <c:pt idx="26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9F-40AC-9261-CAB110052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50914912"/>
        <c:axId val="1950911584"/>
        <c:axId val="0"/>
      </c:bar3DChart>
      <c:catAx>
        <c:axId val="195091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0911584"/>
        <c:crosses val="autoZero"/>
        <c:auto val="1"/>
        <c:lblAlgn val="ctr"/>
        <c:lblOffset val="100"/>
        <c:noMultiLvlLbl val="0"/>
      </c:catAx>
      <c:valAx>
        <c:axId val="195091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09149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a-IR" b="1" dirty="0">
              <a:cs typeface="B Nazanin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8414668294485939E-2"/>
          <c:y val="0.15787037037037038"/>
          <c:w val="0.92072236347412473"/>
          <c:h val="0.65400334656801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'مراقبت کامل 99'!$Z$2</c:f>
              <c:strCache>
                <c:ptCount val="1"/>
                <c:pt idx="0">
                  <c:v>سال 1399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06-43D7-B4BA-BD78243C70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Nazanin" panose="000004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'مراقبت کامل 99'!$T$3:$T$26</c:f>
              <c:strCache>
                <c:ptCount val="24"/>
                <c:pt idx="0">
                  <c:v>فریدن</c:v>
                </c:pt>
                <c:pt idx="1">
                  <c:v>فریدونشهر</c:v>
                </c:pt>
                <c:pt idx="2">
                  <c:v>گلپایگان</c:v>
                </c:pt>
                <c:pt idx="3">
                  <c:v>نطنز</c:v>
                </c:pt>
                <c:pt idx="4">
                  <c:v>چادگان</c:v>
                </c:pt>
                <c:pt idx="5">
                  <c:v>سمیرم</c:v>
                </c:pt>
                <c:pt idx="6">
                  <c:v>اردستان </c:v>
                </c:pt>
                <c:pt idx="7">
                  <c:v>بوئین</c:v>
                </c:pt>
                <c:pt idx="8">
                  <c:v>دهاقان</c:v>
                </c:pt>
                <c:pt idx="9">
                  <c:v>فلاورجان</c:v>
                </c:pt>
                <c:pt idx="10">
                  <c:v>خور</c:v>
                </c:pt>
                <c:pt idx="11">
                  <c:v>خوانسار</c:v>
                </c:pt>
                <c:pt idx="12">
                  <c:v>تیران </c:v>
                </c:pt>
                <c:pt idx="13">
                  <c:v>نایین</c:v>
                </c:pt>
                <c:pt idx="14">
                  <c:v>مبارکه</c:v>
                </c:pt>
                <c:pt idx="15">
                  <c:v>شهرضا</c:v>
                </c:pt>
                <c:pt idx="16">
                  <c:v>شاهین شهر</c:v>
                </c:pt>
                <c:pt idx="17">
                  <c:v>برخوار</c:v>
                </c:pt>
                <c:pt idx="18">
                  <c:v>دانشگاه </c:v>
                </c:pt>
                <c:pt idx="19">
                  <c:v>نجف آباد</c:v>
                </c:pt>
                <c:pt idx="20">
                  <c:v>خمینی شهر</c:v>
                </c:pt>
                <c:pt idx="21">
                  <c:v>لنجان</c:v>
                </c:pt>
                <c:pt idx="22">
                  <c:v>اصفهان یک</c:v>
                </c:pt>
                <c:pt idx="23">
                  <c:v>اصفهان دو</c:v>
                </c:pt>
              </c:strCache>
            </c:strRef>
          </c:cat>
          <c:val>
            <c:numRef>
              <c:f>'مراقبت کامل 99'!$Z$3:$Z$26</c:f>
              <c:numCache>
                <c:formatCode>0.0</c:formatCode>
                <c:ptCount val="24"/>
                <c:pt idx="0">
                  <c:v>39.562755169234819</c:v>
                </c:pt>
                <c:pt idx="1">
                  <c:v>36.597208173174188</c:v>
                </c:pt>
                <c:pt idx="2">
                  <c:v>33.947518902090351</c:v>
                </c:pt>
                <c:pt idx="3">
                  <c:v>33.022533022533025</c:v>
                </c:pt>
                <c:pt idx="4">
                  <c:v>30.459648379580596</c:v>
                </c:pt>
                <c:pt idx="5">
                  <c:v>25.556195965417867</c:v>
                </c:pt>
                <c:pt idx="6">
                  <c:v>25.087740530073823</c:v>
                </c:pt>
                <c:pt idx="7">
                  <c:v>23.482220294882914</c:v>
                </c:pt>
                <c:pt idx="8">
                  <c:v>22.138836772983115</c:v>
                </c:pt>
                <c:pt idx="9">
                  <c:v>21.920728402644794</c:v>
                </c:pt>
                <c:pt idx="10">
                  <c:v>20.119720651812436</c:v>
                </c:pt>
                <c:pt idx="11">
                  <c:v>20.08400746733043</c:v>
                </c:pt>
                <c:pt idx="12">
                  <c:v>19.426238315246589</c:v>
                </c:pt>
                <c:pt idx="13">
                  <c:v>17.574021012416427</c:v>
                </c:pt>
                <c:pt idx="14">
                  <c:v>16.244738246279717</c:v>
                </c:pt>
                <c:pt idx="15">
                  <c:v>13.13677060821241</c:v>
                </c:pt>
                <c:pt idx="16">
                  <c:v>13.066487058597133</c:v>
                </c:pt>
                <c:pt idx="17">
                  <c:v>11.831053515718743</c:v>
                </c:pt>
                <c:pt idx="18">
                  <c:v>11.674903105152367</c:v>
                </c:pt>
                <c:pt idx="19">
                  <c:v>10.552831149342122</c:v>
                </c:pt>
                <c:pt idx="20">
                  <c:v>9.8281887012230627</c:v>
                </c:pt>
                <c:pt idx="21">
                  <c:v>9.2492851918345629</c:v>
                </c:pt>
                <c:pt idx="22">
                  <c:v>6.3654546566165617</c:v>
                </c:pt>
                <c:pt idx="23">
                  <c:v>3.7890517603137166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06-43D7-B4BA-BD78243C7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468864"/>
        <c:axId val="344519808"/>
      </c:barChart>
      <c:catAx>
        <c:axId val="34446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44519808"/>
        <c:crosses val="autoZero"/>
        <c:auto val="1"/>
        <c:lblAlgn val="ctr"/>
        <c:lblOffset val="100"/>
        <c:noMultiLvlLbl val="0"/>
      </c:catAx>
      <c:valAx>
        <c:axId val="34451980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46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rtl="1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600" b="1">
                <a:cs typeface="B Nazanin" panose="00000400000000000000" pitchFamily="2" charset="-78"/>
              </a:rPr>
              <a:t>گزارش مراقبت های سالمندان به تفکیک - 6 ماهه اول 1400 - گزارش داشبورد مدیریتی</a:t>
            </a:r>
            <a:endParaRPr lang="en-US" sz="1600" b="1">
              <a:cs typeface="B Nazanin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1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2776574803149607E-2"/>
          <c:y val="0.112"/>
          <c:w val="0.94194564741907261"/>
          <c:h val="0.717992417614464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'مراقبت به تفکیک  (2)'!$D$1</c:f>
              <c:strCache>
                <c:ptCount val="1"/>
                <c:pt idx="0">
                  <c:v>درصد افسردگی</c:v>
                </c:pt>
              </c:strCache>
            </c:strRef>
          </c:tx>
          <c:spPr>
            <a:solidFill>
              <a:srgbClr val="FF99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'مراقبت به تفکیک  (2)'!$A$2:$A$25</c:f>
              <c:strCache>
                <c:ptCount val="24"/>
                <c:pt idx="0">
                  <c:v>   اردستان</c:v>
                </c:pt>
                <c:pt idx="1">
                  <c:v>  فریدن</c:v>
                </c:pt>
                <c:pt idx="2">
                  <c:v>  نطنز</c:v>
                </c:pt>
                <c:pt idx="3">
                  <c:v>  تیران و کرون</c:v>
                </c:pt>
                <c:pt idx="4">
                  <c:v>بویین</c:v>
                </c:pt>
                <c:pt idx="5">
                  <c:v>  چادگان</c:v>
                </c:pt>
                <c:pt idx="6">
                  <c:v>  فریدونشهر</c:v>
                </c:pt>
                <c:pt idx="7">
                  <c:v>  گلپایگان</c:v>
                </c:pt>
                <c:pt idx="8">
                  <c:v>  خور </c:v>
                </c:pt>
                <c:pt idx="9">
                  <c:v>  شاهین شهر</c:v>
                </c:pt>
                <c:pt idx="10">
                  <c:v>  مبارکه</c:v>
                </c:pt>
                <c:pt idx="11">
                  <c:v>  برخوار</c:v>
                </c:pt>
                <c:pt idx="12">
                  <c:v>  سمیرم</c:v>
                </c:pt>
                <c:pt idx="13">
                  <c:v>  فلاورجان</c:v>
                </c:pt>
                <c:pt idx="14">
                  <c:v>  خوانسار</c:v>
                </c:pt>
                <c:pt idx="15">
                  <c:v>  شهرضا</c:v>
                </c:pt>
                <c:pt idx="16">
                  <c:v>  لنجان</c:v>
                </c:pt>
                <c:pt idx="17">
                  <c:v>  نائین</c:v>
                </c:pt>
                <c:pt idx="18">
                  <c:v>  نجف آباد</c:v>
                </c:pt>
                <c:pt idx="19">
                  <c:v>  دهاقان</c:v>
                </c:pt>
                <c:pt idx="20">
                  <c:v>  خمینی شهر</c:v>
                </c:pt>
                <c:pt idx="21">
                  <c:v>  اصفهان 1</c:v>
                </c:pt>
                <c:pt idx="22">
                  <c:v>  اصفهان 2</c:v>
                </c:pt>
                <c:pt idx="23">
                  <c:v>دانشگاه اصفهان</c:v>
                </c:pt>
              </c:strCache>
            </c:strRef>
          </c:cat>
          <c:val>
            <c:numRef>
              <c:f>'مراقبت به تفکیک  (2)'!$D$2:$D$25</c:f>
              <c:numCache>
                <c:formatCode>0.0</c:formatCode>
                <c:ptCount val="24"/>
                <c:pt idx="0">
                  <c:v>56.881616939364775</c:v>
                </c:pt>
                <c:pt idx="1">
                  <c:v>43.932672233820455</c:v>
                </c:pt>
                <c:pt idx="2">
                  <c:v>43.727758007117437</c:v>
                </c:pt>
                <c:pt idx="3">
                  <c:v>38.561534363345764</c:v>
                </c:pt>
                <c:pt idx="4">
                  <c:v>38.430282292557742</c:v>
                </c:pt>
                <c:pt idx="5">
                  <c:v>35.653438603781424</c:v>
                </c:pt>
                <c:pt idx="6">
                  <c:v>35.091926458832937</c:v>
                </c:pt>
                <c:pt idx="7">
                  <c:v>33.002527276089502</c:v>
                </c:pt>
                <c:pt idx="8">
                  <c:v>31.791338582677163</c:v>
                </c:pt>
                <c:pt idx="9">
                  <c:v>31.637837361604653</c:v>
                </c:pt>
                <c:pt idx="10">
                  <c:v>37.018098247629993</c:v>
                </c:pt>
                <c:pt idx="11">
                  <c:v>30.832437413607739</c:v>
                </c:pt>
                <c:pt idx="12">
                  <c:v>27.224778363819997</c:v>
                </c:pt>
                <c:pt idx="13">
                  <c:v>28.539341373233352</c:v>
                </c:pt>
                <c:pt idx="14">
                  <c:v>27.308990487879719</c:v>
                </c:pt>
                <c:pt idx="15">
                  <c:v>29.578330339415714</c:v>
                </c:pt>
                <c:pt idx="16">
                  <c:v>24.612149979293427</c:v>
                </c:pt>
                <c:pt idx="17">
                  <c:v>24.016176699331158</c:v>
                </c:pt>
                <c:pt idx="18">
                  <c:v>22.195159869409753</c:v>
                </c:pt>
                <c:pt idx="19">
                  <c:v>20.870206489675518</c:v>
                </c:pt>
                <c:pt idx="20">
                  <c:v>17.791257408386432</c:v>
                </c:pt>
                <c:pt idx="21">
                  <c:v>15.837374234514808</c:v>
                </c:pt>
                <c:pt idx="22">
                  <c:v>12.803900023996261</c:v>
                </c:pt>
                <c:pt idx="23">
                  <c:v>14.654485234596585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4-471E-82ED-5FEE0F04F346}"/>
            </c:ext>
          </c:extLst>
        </c:ser>
        <c:ser>
          <c:idx val="1"/>
          <c:order val="1"/>
          <c:tx>
            <c:strRef>
              <c:f>'مراقبت به تفکیک  (2)'!$G$1</c:f>
              <c:strCache>
                <c:ptCount val="1"/>
                <c:pt idx="0">
                  <c:v>درصد سقوط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'مراقبت به تفکیک  (2)'!$A$2:$A$25</c:f>
              <c:strCache>
                <c:ptCount val="24"/>
                <c:pt idx="0">
                  <c:v>   اردستان</c:v>
                </c:pt>
                <c:pt idx="1">
                  <c:v>  فریدن</c:v>
                </c:pt>
                <c:pt idx="2">
                  <c:v>  نطنز</c:v>
                </c:pt>
                <c:pt idx="3">
                  <c:v>  تیران و کرون</c:v>
                </c:pt>
                <c:pt idx="4">
                  <c:v>بویین</c:v>
                </c:pt>
                <c:pt idx="5">
                  <c:v>  چادگان</c:v>
                </c:pt>
                <c:pt idx="6">
                  <c:v>  فریدونشهر</c:v>
                </c:pt>
                <c:pt idx="7">
                  <c:v>  گلپایگان</c:v>
                </c:pt>
                <c:pt idx="8">
                  <c:v>  خور </c:v>
                </c:pt>
                <c:pt idx="9">
                  <c:v>  شاهین شهر</c:v>
                </c:pt>
                <c:pt idx="10">
                  <c:v>  مبارکه</c:v>
                </c:pt>
                <c:pt idx="11">
                  <c:v>  برخوار</c:v>
                </c:pt>
                <c:pt idx="12">
                  <c:v>  سمیرم</c:v>
                </c:pt>
                <c:pt idx="13">
                  <c:v>  فلاورجان</c:v>
                </c:pt>
                <c:pt idx="14">
                  <c:v>  خوانسار</c:v>
                </c:pt>
                <c:pt idx="15">
                  <c:v>  شهرضا</c:v>
                </c:pt>
                <c:pt idx="16">
                  <c:v>  لنجان</c:v>
                </c:pt>
                <c:pt idx="17">
                  <c:v>  نائین</c:v>
                </c:pt>
                <c:pt idx="18">
                  <c:v>  نجف آباد</c:v>
                </c:pt>
                <c:pt idx="19">
                  <c:v>  دهاقان</c:v>
                </c:pt>
                <c:pt idx="20">
                  <c:v>  خمینی شهر</c:v>
                </c:pt>
                <c:pt idx="21">
                  <c:v>  اصفهان 1</c:v>
                </c:pt>
                <c:pt idx="22">
                  <c:v>  اصفهان 2</c:v>
                </c:pt>
                <c:pt idx="23">
                  <c:v>دانشگاه اصفهان</c:v>
                </c:pt>
              </c:strCache>
            </c:strRef>
          </c:cat>
          <c:val>
            <c:numRef>
              <c:f>'مراقبت به تفکیک  (2)'!$G$2:$G$25</c:f>
              <c:numCache>
                <c:formatCode>0.0</c:formatCode>
                <c:ptCount val="24"/>
                <c:pt idx="0">
                  <c:v>55.570259865255053</c:v>
                </c:pt>
                <c:pt idx="1">
                  <c:v>44.402400835073067</c:v>
                </c:pt>
                <c:pt idx="2">
                  <c:v>43.623962040332145</c:v>
                </c:pt>
                <c:pt idx="3">
                  <c:v>39.435269046350555</c:v>
                </c:pt>
                <c:pt idx="4">
                  <c:v>38.130881094952954</c:v>
                </c:pt>
                <c:pt idx="5">
                  <c:v>35.466445044670685</c:v>
                </c:pt>
                <c:pt idx="6">
                  <c:v>34.852118305355717</c:v>
                </c:pt>
                <c:pt idx="7">
                  <c:v>32.540220674351225</c:v>
                </c:pt>
                <c:pt idx="8">
                  <c:v>32.086614173228348</c:v>
                </c:pt>
                <c:pt idx="9">
                  <c:v>31.772928842031074</c:v>
                </c:pt>
                <c:pt idx="10">
                  <c:v>31.422005170927896</c:v>
                </c:pt>
                <c:pt idx="11">
                  <c:v>30.870833973275996</c:v>
                </c:pt>
                <c:pt idx="12">
                  <c:v>27.269666704073618</c:v>
                </c:pt>
                <c:pt idx="13">
                  <c:v>27.018901827983001</c:v>
                </c:pt>
                <c:pt idx="14">
                  <c:v>25.943540963485734</c:v>
                </c:pt>
                <c:pt idx="15">
                  <c:v>23.806372317292237</c:v>
                </c:pt>
                <c:pt idx="16">
                  <c:v>23.650090790353921</c:v>
                </c:pt>
                <c:pt idx="17">
                  <c:v>22.709597137968579</c:v>
                </c:pt>
                <c:pt idx="18">
                  <c:v>22.30398507540032</c:v>
                </c:pt>
                <c:pt idx="19">
                  <c:v>21.238938053097346</c:v>
                </c:pt>
                <c:pt idx="20">
                  <c:v>18.509140488049194</c:v>
                </c:pt>
                <c:pt idx="21">
                  <c:v>15.810748662670141</c:v>
                </c:pt>
                <c:pt idx="22">
                  <c:v>13.18089392389396</c:v>
                </c:pt>
                <c:pt idx="23">
                  <c:v>14.914633166698593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C4-471E-82ED-5FEE0F04F346}"/>
            </c:ext>
          </c:extLst>
        </c:ser>
        <c:ser>
          <c:idx val="2"/>
          <c:order val="2"/>
          <c:tx>
            <c:strRef>
              <c:f>'مراقبت به تفکیک  (2)'!$I$1</c:f>
              <c:strCache>
                <c:ptCount val="1"/>
                <c:pt idx="0">
                  <c:v>درصد تغذیه</c:v>
                </c:pt>
              </c:strCache>
            </c:strRef>
          </c:tx>
          <c:spPr>
            <a:solidFill>
              <a:srgbClr val="99FF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'مراقبت به تفکیک  (2)'!$A$2:$A$25</c:f>
              <c:strCache>
                <c:ptCount val="24"/>
                <c:pt idx="0">
                  <c:v>   اردستان</c:v>
                </c:pt>
                <c:pt idx="1">
                  <c:v>  فریدن</c:v>
                </c:pt>
                <c:pt idx="2">
                  <c:v>  نطنز</c:v>
                </c:pt>
                <c:pt idx="3">
                  <c:v>  تیران و کرون</c:v>
                </c:pt>
                <c:pt idx="4">
                  <c:v>بویین</c:v>
                </c:pt>
                <c:pt idx="5">
                  <c:v>  چادگان</c:v>
                </c:pt>
                <c:pt idx="6">
                  <c:v>  فریدونشهر</c:v>
                </c:pt>
                <c:pt idx="7">
                  <c:v>  گلپایگان</c:v>
                </c:pt>
                <c:pt idx="8">
                  <c:v>  خور </c:v>
                </c:pt>
                <c:pt idx="9">
                  <c:v>  شاهین شهر</c:v>
                </c:pt>
                <c:pt idx="10">
                  <c:v>  مبارکه</c:v>
                </c:pt>
                <c:pt idx="11">
                  <c:v>  برخوار</c:v>
                </c:pt>
                <c:pt idx="12">
                  <c:v>  سمیرم</c:v>
                </c:pt>
                <c:pt idx="13">
                  <c:v>  فلاورجان</c:v>
                </c:pt>
                <c:pt idx="14">
                  <c:v>  خوانسار</c:v>
                </c:pt>
                <c:pt idx="15">
                  <c:v>  شهرضا</c:v>
                </c:pt>
                <c:pt idx="16">
                  <c:v>  لنجان</c:v>
                </c:pt>
                <c:pt idx="17">
                  <c:v>  نائین</c:v>
                </c:pt>
                <c:pt idx="18">
                  <c:v>  نجف آباد</c:v>
                </c:pt>
                <c:pt idx="19">
                  <c:v>  دهاقان</c:v>
                </c:pt>
                <c:pt idx="20">
                  <c:v>  خمینی شهر</c:v>
                </c:pt>
                <c:pt idx="21">
                  <c:v>  اصفهان 1</c:v>
                </c:pt>
                <c:pt idx="22">
                  <c:v>  اصفهان 2</c:v>
                </c:pt>
                <c:pt idx="23">
                  <c:v>دانشگاه اصفهان</c:v>
                </c:pt>
              </c:strCache>
            </c:strRef>
          </c:cat>
          <c:val>
            <c:numRef>
              <c:f>'مراقبت به تفکیک  (2)'!$I$2:$I$25</c:f>
              <c:numCache>
                <c:formatCode>0.0</c:formatCode>
                <c:ptCount val="24"/>
                <c:pt idx="0">
                  <c:v>54.932627526467762</c:v>
                </c:pt>
                <c:pt idx="1">
                  <c:v>46.02035490605428</c:v>
                </c:pt>
                <c:pt idx="2">
                  <c:v>44.172597864768683</c:v>
                </c:pt>
                <c:pt idx="3">
                  <c:v>37.496004262120401</c:v>
                </c:pt>
                <c:pt idx="4">
                  <c:v>38.216424294268606</c:v>
                </c:pt>
                <c:pt idx="5">
                  <c:v>37.585705381259089</c:v>
                </c:pt>
                <c:pt idx="6">
                  <c:v>35.291766586730617</c:v>
                </c:pt>
                <c:pt idx="7">
                  <c:v>32.700486962953832</c:v>
                </c:pt>
                <c:pt idx="8">
                  <c:v>31.332020997375327</c:v>
                </c:pt>
                <c:pt idx="9">
                  <c:v>31.987313147925171</c:v>
                </c:pt>
                <c:pt idx="10">
                  <c:v>31.75524274633726</c:v>
                </c:pt>
                <c:pt idx="11">
                  <c:v>31.393027184764243</c:v>
                </c:pt>
                <c:pt idx="12">
                  <c:v>27.931769722814497</c:v>
                </c:pt>
                <c:pt idx="13">
                  <c:v>27.150212515981892</c:v>
                </c:pt>
                <c:pt idx="14">
                  <c:v>26.55722614298865</c:v>
                </c:pt>
                <c:pt idx="15">
                  <c:v>20.738394629857236</c:v>
                </c:pt>
                <c:pt idx="16">
                  <c:v>24.443311777260998</c:v>
                </c:pt>
                <c:pt idx="17">
                  <c:v>22.834033286669779</c:v>
                </c:pt>
                <c:pt idx="18">
                  <c:v>21.632896305125151</c:v>
                </c:pt>
                <c:pt idx="19">
                  <c:v>20.778023598820059</c:v>
                </c:pt>
                <c:pt idx="20">
                  <c:v>17.813517348841092</c:v>
                </c:pt>
                <c:pt idx="21">
                  <c:v>14.756214650519198</c:v>
                </c:pt>
                <c:pt idx="22">
                  <c:v>10.466790436858258</c:v>
                </c:pt>
                <c:pt idx="23">
                  <c:v>13.097923142043241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C4-471E-82ED-5FEE0F04F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049920"/>
        <c:axId val="343932928"/>
      </c:barChart>
      <c:catAx>
        <c:axId val="34404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43932928"/>
        <c:crosses val="autoZero"/>
        <c:auto val="1"/>
        <c:lblAlgn val="ctr"/>
        <c:lblOffset val="100"/>
        <c:noMultiLvlLbl val="0"/>
      </c:catAx>
      <c:valAx>
        <c:axId val="34393292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04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517180664916885"/>
          <c:y val="0.17187445319335079"/>
          <c:w val="0.37701071741032371"/>
          <c:h val="9.4923811606882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'بالای 15درصد'!$F$1</c:f>
              <c:strCache>
                <c:ptCount val="1"/>
                <c:pt idx="0">
                  <c:v>حد انتظار 6ماهه1400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'بالای 15درصد'!$A$2:$A$16</c:f>
              <c:strCache>
                <c:ptCount val="15"/>
                <c:pt idx="0">
                  <c:v>  چادگان</c:v>
                </c:pt>
                <c:pt idx="1">
                  <c:v> فریدن</c:v>
                </c:pt>
                <c:pt idx="2">
                  <c:v>  دهاقان</c:v>
                </c:pt>
                <c:pt idx="3">
                  <c:v>  فلاورجان</c:v>
                </c:pt>
                <c:pt idx="4">
                  <c:v>  بوئین و میاندشت</c:v>
                </c:pt>
                <c:pt idx="5">
                  <c:v>  خور و بیابانک</c:v>
                </c:pt>
                <c:pt idx="6">
                  <c:v>  گلپایگان</c:v>
                </c:pt>
                <c:pt idx="7">
                  <c:v>  سمیرم</c:v>
                </c:pt>
                <c:pt idx="8">
                  <c:v>  مبارکه</c:v>
                </c:pt>
                <c:pt idx="9">
                  <c:v>  نائین</c:v>
                </c:pt>
                <c:pt idx="10">
                  <c:v>  خوانسار</c:v>
                </c:pt>
                <c:pt idx="11">
                  <c:v>  فریدونشهر</c:v>
                </c:pt>
                <c:pt idx="12">
                  <c:v>  تیران و کرون</c:v>
                </c:pt>
                <c:pt idx="13">
                  <c:v>  نطنز</c:v>
                </c:pt>
                <c:pt idx="14">
                  <c:v>  اردستان</c:v>
                </c:pt>
              </c:strCache>
            </c:strRef>
          </c:cat>
          <c:val>
            <c:numRef>
              <c:f>'بالای 15درصد'!$F$2:$F$16</c:f>
              <c:numCache>
                <c:formatCode>0.00</c:formatCode>
                <c:ptCount val="15"/>
                <c:pt idx="0">
                  <c:v>25.366531310108996</c:v>
                </c:pt>
                <c:pt idx="1">
                  <c:v>29.962785752259435</c:v>
                </c:pt>
                <c:pt idx="2">
                  <c:v>21.339611762444743</c:v>
                </c:pt>
                <c:pt idx="3">
                  <c:v>21.305952070366367</c:v>
                </c:pt>
                <c:pt idx="4">
                  <c:v>21.769180612910237</c:v>
                </c:pt>
                <c:pt idx="5">
                  <c:v>20.380919698009606</c:v>
                </c:pt>
                <c:pt idx="6">
                  <c:v>27.606933368483489</c:v>
                </c:pt>
                <c:pt idx="7">
                  <c:v>22.952792708576773</c:v>
                </c:pt>
                <c:pt idx="8">
                  <c:v>18.311593763271247</c:v>
                </c:pt>
                <c:pt idx="9">
                  <c:v>19.010773751224292</c:v>
                </c:pt>
                <c:pt idx="10">
                  <c:v>20.4382276843467</c:v>
                </c:pt>
                <c:pt idx="11">
                  <c:v>28.531038721573449</c:v>
                </c:pt>
                <c:pt idx="12">
                  <c:v>19.834638816362052</c:v>
                </c:pt>
                <c:pt idx="13">
                  <c:v>27.791359678499663</c:v>
                </c:pt>
                <c:pt idx="14">
                  <c:v>23.060735887096776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17-4856-9886-EC71B6F5343E}"/>
            </c:ext>
          </c:extLst>
        </c:ser>
        <c:ser>
          <c:idx val="1"/>
          <c:order val="1"/>
          <c:tx>
            <c:strRef>
              <c:f>'بالای 15درصد'!$G$1</c:f>
              <c:strCache>
                <c:ptCount val="1"/>
                <c:pt idx="0">
                  <c:v>شاخص در پایان 6ماهه اول 1400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'بالای 15درصد'!$A$2:$A$16</c:f>
              <c:strCache>
                <c:ptCount val="15"/>
                <c:pt idx="0">
                  <c:v>  چادگان</c:v>
                </c:pt>
                <c:pt idx="1">
                  <c:v> فریدن</c:v>
                </c:pt>
                <c:pt idx="2">
                  <c:v>  دهاقان</c:v>
                </c:pt>
                <c:pt idx="3">
                  <c:v>  فلاورجان</c:v>
                </c:pt>
                <c:pt idx="4">
                  <c:v>  بوئین و میاندشت</c:v>
                </c:pt>
                <c:pt idx="5">
                  <c:v>  خور و بیابانک</c:v>
                </c:pt>
                <c:pt idx="6">
                  <c:v>  گلپایگان</c:v>
                </c:pt>
                <c:pt idx="7">
                  <c:v>  سمیرم</c:v>
                </c:pt>
                <c:pt idx="8">
                  <c:v>  مبارکه</c:v>
                </c:pt>
                <c:pt idx="9">
                  <c:v>  نائین</c:v>
                </c:pt>
                <c:pt idx="10">
                  <c:v>  خوانسار</c:v>
                </c:pt>
                <c:pt idx="11">
                  <c:v>  فریدونشهر</c:v>
                </c:pt>
                <c:pt idx="12">
                  <c:v>  تیران و کرون</c:v>
                </c:pt>
                <c:pt idx="13">
                  <c:v>  نطنز</c:v>
                </c:pt>
                <c:pt idx="14">
                  <c:v>  اردستان</c:v>
                </c:pt>
              </c:strCache>
            </c:strRef>
          </c:cat>
          <c:val>
            <c:numRef>
              <c:f>'بالای 15درصد'!$G$2:$G$16</c:f>
              <c:numCache>
                <c:formatCode>General</c:formatCode>
                <c:ptCount val="15"/>
                <c:pt idx="0">
                  <c:v>10.199999999999999</c:v>
                </c:pt>
                <c:pt idx="1">
                  <c:v>18</c:v>
                </c:pt>
                <c:pt idx="2">
                  <c:v>9.8000000000000007</c:v>
                </c:pt>
                <c:pt idx="3">
                  <c:v>9.8000000000000007</c:v>
                </c:pt>
                <c:pt idx="4">
                  <c:v>11.6</c:v>
                </c:pt>
                <c:pt idx="5">
                  <c:v>10.4</c:v>
                </c:pt>
                <c:pt idx="6">
                  <c:v>19.2</c:v>
                </c:pt>
                <c:pt idx="7">
                  <c:v>14.7</c:v>
                </c:pt>
                <c:pt idx="8">
                  <c:v>10.4</c:v>
                </c:pt>
                <c:pt idx="9">
                  <c:v>11.9</c:v>
                </c:pt>
                <c:pt idx="10">
                  <c:v>13.5</c:v>
                </c:pt>
                <c:pt idx="11">
                  <c:v>22.7</c:v>
                </c:pt>
                <c:pt idx="12">
                  <c:v>14.4</c:v>
                </c:pt>
                <c:pt idx="13">
                  <c:v>23.9</c:v>
                </c:pt>
                <c:pt idx="14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17-4856-9886-EC71B6F53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0490496"/>
        <c:axId val="360492032"/>
      </c:barChart>
      <c:catAx>
        <c:axId val="36049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Titr" panose="00000700000000000000" pitchFamily="2" charset="-78"/>
              </a:defRPr>
            </a:pPr>
            <a:endParaRPr lang="en-US"/>
          </a:p>
        </c:txPr>
        <c:crossAx val="360492032"/>
        <c:crosses val="autoZero"/>
        <c:auto val="1"/>
        <c:lblAlgn val="ctr"/>
        <c:lblOffset val="100"/>
        <c:noMultiLvlLbl val="0"/>
      </c:catAx>
      <c:valAx>
        <c:axId val="36049203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49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Titr" panose="000007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400" b="0" i="0" baseline="0" dirty="0">
                <a:effectLst/>
                <a:cs typeface="B Titr" panose="00000700000000000000" pitchFamily="2" charset="-78"/>
              </a:rPr>
              <a:t>فاصله حد انتظار 6 ماهه اول با  پوشش 6 ماهه اول 1400 – شهرستانهای با حد انتظار بیش از 20 درصد ارتقاء نسبت به سال 1399 </a:t>
            </a:r>
            <a:endParaRPr lang="en-US" sz="1100" dirty="0">
              <a:effectLst/>
              <a:cs typeface="B Titr" panose="00000700000000000000" pitchFamily="2" charset="-78"/>
            </a:endParaRPr>
          </a:p>
        </c:rich>
      </c:tx>
      <c:layout>
        <c:manualLayout>
          <c:xMode val="edge"/>
          <c:yMode val="edge"/>
          <c:x val="0.1004494889363236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4524247914880646E-2"/>
          <c:y val="0.13432762515962149"/>
          <c:w val="0.9399542955880843"/>
          <c:h val="0.851397506630431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PowerPoint]بالای 15درصد نمودار (2)'!$H$1</c:f>
              <c:strCache>
                <c:ptCount val="1"/>
                <c:pt idx="0">
                  <c:v>اختلاف</c:v>
                </c:pt>
              </c:strCache>
            </c:strRef>
          </c:tx>
          <c:spPr>
            <a:solidFill>
              <a:srgbClr val="FFCCC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01-4481-9850-B4FE58CCF8CD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101-4481-9850-B4FE58CCF8CD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101-4481-9850-B4FE58CCF8CD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101-4481-9850-B4FE58CCF8CD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101-4481-9850-B4FE58CCF8CD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101-4481-9850-B4FE58CCF8CD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101-4481-9850-B4FE58CCF8CD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101-4481-9850-B4FE58CCF8CD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101-4481-9850-B4FE58CCF8CD}"/>
              </c:ext>
            </c:extLst>
          </c:dPt>
          <c:dPt>
            <c:idx val="14"/>
            <c:invertIfNegative val="0"/>
            <c:bubble3D val="0"/>
            <c:spPr>
              <a:solidFill>
                <a:srgbClr val="FF3F3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101-4481-9850-B4FE58CCF8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B Titr" panose="00000700000000000000" pitchFamily="2" charset="-78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PowerPoint]بالای 15درصد نمودار (2)'!$A$2:$A$16</c:f>
              <c:strCache>
                <c:ptCount val="15"/>
                <c:pt idx="0">
                  <c:v>  اردستان</c:v>
                </c:pt>
                <c:pt idx="1">
                  <c:v>  نطنز</c:v>
                </c:pt>
                <c:pt idx="2">
                  <c:v>  تیران و کرون</c:v>
                </c:pt>
                <c:pt idx="3">
                  <c:v>  فریدونشهر</c:v>
                </c:pt>
                <c:pt idx="4">
                  <c:v>  خوانسار</c:v>
                </c:pt>
                <c:pt idx="5">
                  <c:v>  نائین</c:v>
                </c:pt>
                <c:pt idx="6">
                  <c:v>  مبارکه</c:v>
                </c:pt>
                <c:pt idx="7">
                  <c:v>  سمیرم</c:v>
                </c:pt>
                <c:pt idx="8">
                  <c:v>  گلپایگان</c:v>
                </c:pt>
                <c:pt idx="9">
                  <c:v>  خور و بیابانک</c:v>
                </c:pt>
                <c:pt idx="10">
                  <c:v>  بوئین و میاندشت</c:v>
                </c:pt>
                <c:pt idx="11">
                  <c:v>  فلاورجان</c:v>
                </c:pt>
                <c:pt idx="12">
                  <c:v>  دهاقان</c:v>
                </c:pt>
                <c:pt idx="13">
                  <c:v> فریدن</c:v>
                </c:pt>
                <c:pt idx="14">
                  <c:v>  چادگان</c:v>
                </c:pt>
              </c:strCache>
            </c:strRef>
          </c:cat>
          <c:val>
            <c:numRef>
              <c:f>'[Chart in Microsoft PowerPoint]بالای 15درصد نمودار (2)'!$H$2:$H$16</c:f>
              <c:numCache>
                <c:formatCode>0.0</c:formatCode>
                <c:ptCount val="15"/>
                <c:pt idx="0">
                  <c:v>12.339264112903225</c:v>
                </c:pt>
                <c:pt idx="1">
                  <c:v>6.1086403215003351</c:v>
                </c:pt>
                <c:pt idx="2">
                  <c:v>4.5653611836379469</c:v>
                </c:pt>
                <c:pt idx="3">
                  <c:v>4.1689612784265506</c:v>
                </c:pt>
                <c:pt idx="4">
                  <c:v>3.0617723156532985</c:v>
                </c:pt>
                <c:pt idx="5">
                  <c:v>2.8892262487757101</c:v>
                </c:pt>
                <c:pt idx="6">
                  <c:v>2.0884062367287513</c:v>
                </c:pt>
                <c:pt idx="7">
                  <c:v>1.7472072914232282</c:v>
                </c:pt>
                <c:pt idx="8">
                  <c:v>1.5930666315165105</c:v>
                </c:pt>
                <c:pt idx="9">
                  <c:v>1.9080301990392456E-2</c:v>
                </c:pt>
                <c:pt idx="10">
                  <c:v>-0.16918061291023712</c:v>
                </c:pt>
                <c:pt idx="11">
                  <c:v>-1.5059520703663658</c:v>
                </c:pt>
                <c:pt idx="12">
                  <c:v>-1.5396117624447427</c:v>
                </c:pt>
                <c:pt idx="13">
                  <c:v>-1.9627857522594354</c:v>
                </c:pt>
                <c:pt idx="14">
                  <c:v>-5.1665313101089989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9D-44DF-AFEF-1D863B728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2626560"/>
        <c:axId val="352628096"/>
      </c:barChart>
      <c:catAx>
        <c:axId val="35262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Titr" panose="00000700000000000000" pitchFamily="2" charset="-78"/>
              </a:defRPr>
            </a:pPr>
            <a:endParaRPr lang="en-US"/>
          </a:p>
        </c:txPr>
        <c:crossAx val="352628096"/>
        <c:crosses val="autoZero"/>
        <c:auto val="1"/>
        <c:lblAlgn val="ctr"/>
        <c:lblOffset val="100"/>
        <c:noMultiLvlLbl val="0"/>
      </c:catAx>
      <c:valAx>
        <c:axId val="35262809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62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200" b="1" i="0" baseline="0">
                <a:effectLst/>
                <a:cs typeface="B Titr" panose="00000700000000000000" pitchFamily="2" charset="-78"/>
              </a:rPr>
              <a:t>مقایسه پوشش پایان 6ماهه اول 1400با حد </a:t>
            </a:r>
            <a:r>
              <a:rPr lang="fa-IR" sz="12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B Titr" panose="00000700000000000000" pitchFamily="2" charset="-78"/>
              </a:rPr>
              <a:t>انتظارسال1400درشهرستانهای با حد انتظار بیش از 20 درصد ارتقاء نسبت به سال 1399</a:t>
            </a:r>
            <a:endParaRPr lang="en-US" sz="12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effectLst/>
              <a:latin typeface="+mn-lt"/>
              <a:ea typeface="+mn-ea"/>
              <a:cs typeface="B Titr" panose="000007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61419600416948E-2"/>
          <c:y val="0.21086136207532927"/>
          <c:w val="0.91984973176432627"/>
          <c:h val="0.635323720930006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'بالای 15درصد'!$E$1</c:f>
              <c:strCache>
                <c:ptCount val="1"/>
                <c:pt idx="0">
                  <c:v>حد انتظار 1400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'بالای 15درصد'!$A$2:$A$16</c:f>
              <c:strCache>
                <c:ptCount val="15"/>
                <c:pt idx="0">
                  <c:v>  چادگان</c:v>
                </c:pt>
                <c:pt idx="1">
                  <c:v> فریدن</c:v>
                </c:pt>
                <c:pt idx="2">
                  <c:v>  دهاقان</c:v>
                </c:pt>
                <c:pt idx="3">
                  <c:v>  فلاورجان</c:v>
                </c:pt>
                <c:pt idx="4">
                  <c:v>  بوئین و میاندشت</c:v>
                </c:pt>
                <c:pt idx="5">
                  <c:v>  خور و بیابانک</c:v>
                </c:pt>
                <c:pt idx="6">
                  <c:v>  گلپایگان</c:v>
                </c:pt>
                <c:pt idx="7">
                  <c:v>  سمیرم</c:v>
                </c:pt>
                <c:pt idx="8">
                  <c:v>  مبارکه</c:v>
                </c:pt>
                <c:pt idx="9">
                  <c:v>  نائین</c:v>
                </c:pt>
                <c:pt idx="10">
                  <c:v>  خوانسار</c:v>
                </c:pt>
                <c:pt idx="11">
                  <c:v>  فریدونشهر</c:v>
                </c:pt>
                <c:pt idx="12">
                  <c:v>  تیران و کرون</c:v>
                </c:pt>
                <c:pt idx="13">
                  <c:v>  نطنز</c:v>
                </c:pt>
                <c:pt idx="14">
                  <c:v>  اردستان</c:v>
                </c:pt>
              </c:strCache>
            </c:strRef>
          </c:cat>
          <c:val>
            <c:numRef>
              <c:f>'بالای 15درصد'!$E$2:$E$16</c:f>
              <c:numCache>
                <c:formatCode>0.00</c:formatCode>
                <c:ptCount val="15"/>
                <c:pt idx="0">
                  <c:v>50.733062620217993</c:v>
                </c:pt>
                <c:pt idx="1">
                  <c:v>59.925571504518871</c:v>
                </c:pt>
                <c:pt idx="2">
                  <c:v>42.679223524889487</c:v>
                </c:pt>
                <c:pt idx="3">
                  <c:v>42.611904140732733</c:v>
                </c:pt>
                <c:pt idx="4">
                  <c:v>43.538361225820474</c:v>
                </c:pt>
                <c:pt idx="5">
                  <c:v>40.761839396019212</c:v>
                </c:pt>
                <c:pt idx="6">
                  <c:v>55.213866736966978</c:v>
                </c:pt>
                <c:pt idx="7">
                  <c:v>45.905585417153546</c:v>
                </c:pt>
                <c:pt idx="8">
                  <c:v>36.623187526542495</c:v>
                </c:pt>
                <c:pt idx="9">
                  <c:v>38.021547502448584</c:v>
                </c:pt>
                <c:pt idx="10">
                  <c:v>40.876455368693399</c:v>
                </c:pt>
                <c:pt idx="11">
                  <c:v>57.062077443146897</c:v>
                </c:pt>
                <c:pt idx="12">
                  <c:v>39.669277632724103</c:v>
                </c:pt>
                <c:pt idx="13">
                  <c:v>55.582719356999327</c:v>
                </c:pt>
                <c:pt idx="14">
                  <c:v>46.121471774193552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FF-4C92-9788-FC9861ACD2C2}"/>
            </c:ext>
          </c:extLst>
        </c:ser>
        <c:ser>
          <c:idx val="1"/>
          <c:order val="1"/>
          <c:tx>
            <c:strRef>
              <c:f>'بالای 15درصد'!$G$1</c:f>
              <c:strCache>
                <c:ptCount val="1"/>
                <c:pt idx="0">
                  <c:v>شاخص در پایان 6ماهه اول 1400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'بالای 15درصد'!$A$2:$A$16</c:f>
              <c:strCache>
                <c:ptCount val="15"/>
                <c:pt idx="0">
                  <c:v>  چادگان</c:v>
                </c:pt>
                <c:pt idx="1">
                  <c:v> فریدن</c:v>
                </c:pt>
                <c:pt idx="2">
                  <c:v>  دهاقان</c:v>
                </c:pt>
                <c:pt idx="3">
                  <c:v>  فلاورجان</c:v>
                </c:pt>
                <c:pt idx="4">
                  <c:v>  بوئین و میاندشت</c:v>
                </c:pt>
                <c:pt idx="5">
                  <c:v>  خور و بیابانک</c:v>
                </c:pt>
                <c:pt idx="6">
                  <c:v>  گلپایگان</c:v>
                </c:pt>
                <c:pt idx="7">
                  <c:v>  سمیرم</c:v>
                </c:pt>
                <c:pt idx="8">
                  <c:v>  مبارکه</c:v>
                </c:pt>
                <c:pt idx="9">
                  <c:v>  نائین</c:v>
                </c:pt>
                <c:pt idx="10">
                  <c:v>  خوانسار</c:v>
                </c:pt>
                <c:pt idx="11">
                  <c:v>  فریدونشهر</c:v>
                </c:pt>
                <c:pt idx="12">
                  <c:v>  تیران و کرون</c:v>
                </c:pt>
                <c:pt idx="13">
                  <c:v>  نطنز</c:v>
                </c:pt>
                <c:pt idx="14">
                  <c:v>  اردستان</c:v>
                </c:pt>
              </c:strCache>
            </c:strRef>
          </c:cat>
          <c:val>
            <c:numRef>
              <c:f>'بالای 15درصد'!$G$2:$G$16</c:f>
              <c:numCache>
                <c:formatCode>General</c:formatCode>
                <c:ptCount val="15"/>
                <c:pt idx="0">
                  <c:v>10.199999999999999</c:v>
                </c:pt>
                <c:pt idx="1">
                  <c:v>18</c:v>
                </c:pt>
                <c:pt idx="2">
                  <c:v>9.8000000000000007</c:v>
                </c:pt>
                <c:pt idx="3">
                  <c:v>9.8000000000000007</c:v>
                </c:pt>
                <c:pt idx="4">
                  <c:v>11.6</c:v>
                </c:pt>
                <c:pt idx="5">
                  <c:v>10.4</c:v>
                </c:pt>
                <c:pt idx="6">
                  <c:v>19.2</c:v>
                </c:pt>
                <c:pt idx="7">
                  <c:v>14.7</c:v>
                </c:pt>
                <c:pt idx="8">
                  <c:v>10.4</c:v>
                </c:pt>
                <c:pt idx="9">
                  <c:v>11.9</c:v>
                </c:pt>
                <c:pt idx="10">
                  <c:v>13.5</c:v>
                </c:pt>
                <c:pt idx="11">
                  <c:v>22.7</c:v>
                </c:pt>
                <c:pt idx="12">
                  <c:v>14.4</c:v>
                </c:pt>
                <c:pt idx="13">
                  <c:v>23.9</c:v>
                </c:pt>
                <c:pt idx="14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FF-4C92-9788-FC9861ACD2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7388240"/>
        <c:axId val="477385288"/>
      </c:barChart>
      <c:catAx>
        <c:axId val="47738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Titr" panose="00000700000000000000" pitchFamily="2" charset="-78"/>
              </a:defRPr>
            </a:pPr>
            <a:endParaRPr lang="en-US"/>
          </a:p>
        </c:txPr>
        <c:crossAx val="477385288"/>
        <c:crosses val="autoZero"/>
        <c:auto val="1"/>
        <c:lblAlgn val="ctr"/>
        <c:lblOffset val="100"/>
        <c:noMultiLvlLbl val="0"/>
      </c:catAx>
      <c:valAx>
        <c:axId val="477385288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38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6284259225842348"/>
          <c:y val="0.15372683992869163"/>
          <c:w val="0.34614210864871636"/>
          <c:h val="5.2144056124068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Titr" panose="000007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400" b="1" i="0" baseline="0" dirty="0">
                <a:effectLst/>
                <a:cs typeface="B Titr" panose="00000700000000000000" pitchFamily="2" charset="-78"/>
              </a:rPr>
              <a:t>مقایسه پوشش مراقبت کامل سال 1399 با پیش بینی پایان 1400 ( براساس پوشش 6 ماهه اول 1400)</a:t>
            </a:r>
            <a:endParaRPr lang="en-US" sz="1100" b="1" dirty="0">
              <a:effectLst/>
              <a:cs typeface="B Titr" panose="000007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8757366996854047E-2"/>
          <c:y val="9.2900758898901675E-2"/>
          <c:w val="0.93995430225949939"/>
          <c:h val="0.770620668394938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سال 1399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11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Sheet1!$B$3:$B$25</c:f>
              <c:strCache>
                <c:ptCount val="23"/>
                <c:pt idx="0">
                  <c:v>اردستان </c:v>
                </c:pt>
                <c:pt idx="1">
                  <c:v>اصفهان دو</c:v>
                </c:pt>
                <c:pt idx="2">
                  <c:v>اصفهان یک</c:v>
                </c:pt>
                <c:pt idx="3">
                  <c:v>برخوار</c:v>
                </c:pt>
                <c:pt idx="4">
                  <c:v>بوئین</c:v>
                </c:pt>
                <c:pt idx="5">
                  <c:v>تیران </c:v>
                </c:pt>
                <c:pt idx="6">
                  <c:v>چادگان</c:v>
                </c:pt>
                <c:pt idx="7">
                  <c:v>خمینی شهر</c:v>
                </c:pt>
                <c:pt idx="8">
                  <c:v>خوانسار</c:v>
                </c:pt>
                <c:pt idx="9">
                  <c:v>خور</c:v>
                </c:pt>
                <c:pt idx="10">
                  <c:v>دهاقان</c:v>
                </c:pt>
                <c:pt idx="11">
                  <c:v>سمیرم</c:v>
                </c:pt>
                <c:pt idx="12">
                  <c:v>شاهین شهر</c:v>
                </c:pt>
                <c:pt idx="13">
                  <c:v>شهرضا</c:v>
                </c:pt>
                <c:pt idx="14">
                  <c:v>فریدن</c:v>
                </c:pt>
                <c:pt idx="15">
                  <c:v>فریدونشهر</c:v>
                </c:pt>
                <c:pt idx="16">
                  <c:v>فلاورجان</c:v>
                </c:pt>
                <c:pt idx="17">
                  <c:v>گلپایگان</c:v>
                </c:pt>
                <c:pt idx="18">
                  <c:v>لنجان</c:v>
                </c:pt>
                <c:pt idx="19">
                  <c:v>مبارکه</c:v>
                </c:pt>
                <c:pt idx="20">
                  <c:v>نایین</c:v>
                </c:pt>
                <c:pt idx="21">
                  <c:v>نجف آباد</c:v>
                </c:pt>
                <c:pt idx="22">
                  <c:v>نطنز</c:v>
                </c:pt>
              </c:strCache>
            </c:strRef>
          </c:cat>
          <c:val>
            <c:numRef>
              <c:f>Sheet1!$C$3:$C$25</c:f>
              <c:numCache>
                <c:formatCode>0.0</c:formatCode>
                <c:ptCount val="23"/>
                <c:pt idx="0">
                  <c:v>25.087740530073823</c:v>
                </c:pt>
                <c:pt idx="1">
                  <c:v>3.7890517603137166</c:v>
                </c:pt>
                <c:pt idx="2">
                  <c:v>6.3654546566165617</c:v>
                </c:pt>
                <c:pt idx="3">
                  <c:v>11.831053515718743</c:v>
                </c:pt>
                <c:pt idx="4">
                  <c:v>23.482220294882914</c:v>
                </c:pt>
                <c:pt idx="5">
                  <c:v>19.426238315246589</c:v>
                </c:pt>
                <c:pt idx="6">
                  <c:v>30.459648379580596</c:v>
                </c:pt>
                <c:pt idx="7">
                  <c:v>9.8281887012230627</c:v>
                </c:pt>
                <c:pt idx="8">
                  <c:v>20.08400746733043</c:v>
                </c:pt>
                <c:pt idx="9">
                  <c:v>20.119720651812436</c:v>
                </c:pt>
                <c:pt idx="10">
                  <c:v>22.138836772983115</c:v>
                </c:pt>
                <c:pt idx="11">
                  <c:v>25.556195965417867</c:v>
                </c:pt>
                <c:pt idx="12">
                  <c:v>13.066487058597133</c:v>
                </c:pt>
                <c:pt idx="13">
                  <c:v>13.13677060821241</c:v>
                </c:pt>
                <c:pt idx="14">
                  <c:v>39.562755169234819</c:v>
                </c:pt>
                <c:pt idx="15">
                  <c:v>36.597208173174188</c:v>
                </c:pt>
                <c:pt idx="16">
                  <c:v>21.920728402644794</c:v>
                </c:pt>
                <c:pt idx="17">
                  <c:v>33.947518902090351</c:v>
                </c:pt>
                <c:pt idx="18">
                  <c:v>9.2492851918345629</c:v>
                </c:pt>
                <c:pt idx="19">
                  <c:v>16.244738246279717</c:v>
                </c:pt>
                <c:pt idx="20">
                  <c:v>17.574021012416427</c:v>
                </c:pt>
                <c:pt idx="21">
                  <c:v>10.552831149342122</c:v>
                </c:pt>
                <c:pt idx="22">
                  <c:v>33.022533022533025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0D-4AF7-AEAE-42851F3DBE1D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پیش بینی مراقبت سال 1400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Sheet1!$B$3:$B$25</c:f>
              <c:strCache>
                <c:ptCount val="23"/>
                <c:pt idx="0">
                  <c:v>اردستان </c:v>
                </c:pt>
                <c:pt idx="1">
                  <c:v>اصفهان دو</c:v>
                </c:pt>
                <c:pt idx="2">
                  <c:v>اصفهان یک</c:v>
                </c:pt>
                <c:pt idx="3">
                  <c:v>برخوار</c:v>
                </c:pt>
                <c:pt idx="4">
                  <c:v>بوئین</c:v>
                </c:pt>
                <c:pt idx="5">
                  <c:v>تیران </c:v>
                </c:pt>
                <c:pt idx="6">
                  <c:v>چادگان</c:v>
                </c:pt>
                <c:pt idx="7">
                  <c:v>خمینی شهر</c:v>
                </c:pt>
                <c:pt idx="8">
                  <c:v>خوانسار</c:v>
                </c:pt>
                <c:pt idx="9">
                  <c:v>خور</c:v>
                </c:pt>
                <c:pt idx="10">
                  <c:v>دهاقان</c:v>
                </c:pt>
                <c:pt idx="11">
                  <c:v>سمیرم</c:v>
                </c:pt>
                <c:pt idx="12">
                  <c:v>شاهین شهر</c:v>
                </c:pt>
                <c:pt idx="13">
                  <c:v>شهرضا</c:v>
                </c:pt>
                <c:pt idx="14">
                  <c:v>فریدن</c:v>
                </c:pt>
                <c:pt idx="15">
                  <c:v>فریدونشهر</c:v>
                </c:pt>
                <c:pt idx="16">
                  <c:v>فلاورجان</c:v>
                </c:pt>
                <c:pt idx="17">
                  <c:v>گلپایگان</c:v>
                </c:pt>
                <c:pt idx="18">
                  <c:v>لنجان</c:v>
                </c:pt>
                <c:pt idx="19">
                  <c:v>مبارکه</c:v>
                </c:pt>
                <c:pt idx="20">
                  <c:v>نایین</c:v>
                </c:pt>
                <c:pt idx="21">
                  <c:v>نجف آباد</c:v>
                </c:pt>
                <c:pt idx="22">
                  <c:v>نطنز</c:v>
                </c:pt>
              </c:strCache>
            </c:strRef>
          </c:cat>
          <c:val>
            <c:numRef>
              <c:f>Sheet1!$D$3:$D$25</c:f>
              <c:numCache>
                <c:formatCode>0.00</c:formatCode>
                <c:ptCount val="23"/>
                <c:pt idx="0">
                  <c:v>45.087740530073823</c:v>
                </c:pt>
                <c:pt idx="1">
                  <c:v>13.789051760313717</c:v>
                </c:pt>
                <c:pt idx="2">
                  <c:v>16.365454656616564</c:v>
                </c:pt>
                <c:pt idx="3">
                  <c:v>21.831053515718743</c:v>
                </c:pt>
                <c:pt idx="4">
                  <c:v>43.482220294882914</c:v>
                </c:pt>
                <c:pt idx="5">
                  <c:v>39.426238315246593</c:v>
                </c:pt>
                <c:pt idx="6">
                  <c:v>50.459648379580599</c:v>
                </c:pt>
                <c:pt idx="7">
                  <c:v>19.828188701223063</c:v>
                </c:pt>
                <c:pt idx="8">
                  <c:v>40.08400746733043</c:v>
                </c:pt>
                <c:pt idx="9">
                  <c:v>40.119720651812436</c:v>
                </c:pt>
                <c:pt idx="10">
                  <c:v>42.138836772983112</c:v>
                </c:pt>
                <c:pt idx="11">
                  <c:v>45.556195965417871</c:v>
                </c:pt>
                <c:pt idx="12">
                  <c:v>23.066487058597133</c:v>
                </c:pt>
                <c:pt idx="13">
                  <c:v>23.136770608212409</c:v>
                </c:pt>
                <c:pt idx="14">
                  <c:v>59.562755169234819</c:v>
                </c:pt>
                <c:pt idx="15">
                  <c:v>56.597208173174188</c:v>
                </c:pt>
                <c:pt idx="16">
                  <c:v>41.920728402644798</c:v>
                </c:pt>
                <c:pt idx="17">
                  <c:v>43.947518902090351</c:v>
                </c:pt>
                <c:pt idx="18">
                  <c:v>29.249285191834563</c:v>
                </c:pt>
                <c:pt idx="19">
                  <c:v>36.244738246279717</c:v>
                </c:pt>
                <c:pt idx="20">
                  <c:v>27.574021012416427</c:v>
                </c:pt>
                <c:pt idx="21">
                  <c:v>30.552831149342122</c:v>
                </c:pt>
                <c:pt idx="22">
                  <c:v>53.022533022533025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0D-4AF7-AEAE-42851F3DBE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2562176"/>
        <c:axId val="352563968"/>
      </c:barChart>
      <c:catAx>
        <c:axId val="35256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Titr" panose="00000700000000000000" pitchFamily="2" charset="-78"/>
              </a:defRPr>
            </a:pPr>
            <a:endParaRPr lang="en-US"/>
          </a:p>
        </c:txPr>
        <c:crossAx val="352563968"/>
        <c:crosses val="autoZero"/>
        <c:auto val="1"/>
        <c:lblAlgn val="ctr"/>
        <c:lblOffset val="100"/>
        <c:noMultiLvlLbl val="0"/>
      </c:catAx>
      <c:valAx>
        <c:axId val="35256396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56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3033838882411"/>
          <c:y val="0.21527592362875664"/>
          <c:w val="0.32903728648972358"/>
          <c:h val="4.27343490934947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Titr" panose="000007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dirty="0">
                <a:cs typeface="B Titr" panose="00000700000000000000" pitchFamily="2" charset="-78"/>
              </a:rPr>
              <a:t>مقایسه حداقل خدمت با مراقبت کامل در6ماهه اول 1400</a:t>
            </a:r>
            <a:r>
              <a:rPr lang="fa-IR" baseline="0" dirty="0">
                <a:cs typeface="B Titr" panose="00000700000000000000" pitchFamily="2" charset="-78"/>
              </a:rPr>
              <a:t>  - داشبورد دکتر امین</a:t>
            </a:r>
            <a:endParaRPr lang="en-US" dirty="0">
              <a:cs typeface="B Titr" panose="000007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'حداقل یکبار خدمت 6ماهه 1400'!$D$3</c:f>
              <c:strCache>
                <c:ptCount val="1"/>
                <c:pt idx="0">
                  <c:v>حداقل یک خدمت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'حداقل یکبار خدمت 6ماهه 1400'!$B$4:$B$27</c:f>
              <c:strCache>
                <c:ptCount val="24"/>
                <c:pt idx="0">
                  <c:v>اردستان</c:v>
                </c:pt>
                <c:pt idx="1">
                  <c:v>اصفهان دو </c:v>
                </c:pt>
                <c:pt idx="2">
                  <c:v>اصفهان1</c:v>
                </c:pt>
                <c:pt idx="3">
                  <c:v>برخوار</c:v>
                </c:pt>
                <c:pt idx="4">
                  <c:v>بوئین</c:v>
                </c:pt>
                <c:pt idx="5">
                  <c:v>تیران</c:v>
                </c:pt>
                <c:pt idx="6">
                  <c:v>چادگان</c:v>
                </c:pt>
                <c:pt idx="7">
                  <c:v>خمینی شهر</c:v>
                </c:pt>
                <c:pt idx="8">
                  <c:v>خوانسار</c:v>
                </c:pt>
                <c:pt idx="9">
                  <c:v>خور</c:v>
                </c:pt>
                <c:pt idx="10">
                  <c:v>دهاقان</c:v>
                </c:pt>
                <c:pt idx="11">
                  <c:v>سمیرم</c:v>
                </c:pt>
                <c:pt idx="12">
                  <c:v>شاهین شهر</c:v>
                </c:pt>
                <c:pt idx="13">
                  <c:v>شهرضا</c:v>
                </c:pt>
                <c:pt idx="14">
                  <c:v>فریدن</c:v>
                </c:pt>
                <c:pt idx="15">
                  <c:v>فریدونشهر</c:v>
                </c:pt>
                <c:pt idx="16">
                  <c:v>فلاورجان</c:v>
                </c:pt>
                <c:pt idx="17">
                  <c:v>گلپایگان</c:v>
                </c:pt>
                <c:pt idx="18">
                  <c:v>لنجان</c:v>
                </c:pt>
                <c:pt idx="19">
                  <c:v>مبارکه</c:v>
                </c:pt>
                <c:pt idx="20">
                  <c:v>نایین</c:v>
                </c:pt>
                <c:pt idx="21">
                  <c:v>نجف آباد</c:v>
                </c:pt>
                <c:pt idx="22">
                  <c:v>نطنز</c:v>
                </c:pt>
                <c:pt idx="23">
                  <c:v>استان </c:v>
                </c:pt>
              </c:strCache>
            </c:strRef>
          </c:cat>
          <c:val>
            <c:numRef>
              <c:f>'حداقل یکبار خدمت 6ماهه 1400'!$E$4:$E$27</c:f>
              <c:numCache>
                <c:formatCode>0.00</c:formatCode>
                <c:ptCount val="24"/>
                <c:pt idx="0">
                  <c:v>63.915432393693258</c:v>
                </c:pt>
                <c:pt idx="1">
                  <c:v>17.695023913057359</c:v>
                </c:pt>
                <c:pt idx="2">
                  <c:v>19.37678880961019</c:v>
                </c:pt>
                <c:pt idx="3">
                  <c:v>35.116671783850165</c:v>
                </c:pt>
                <c:pt idx="4">
                  <c:v>46.797608881298039</c:v>
                </c:pt>
                <c:pt idx="5">
                  <c:v>45.879354290569246</c:v>
                </c:pt>
                <c:pt idx="6">
                  <c:v>45.426195426195427</c:v>
                </c:pt>
                <c:pt idx="7">
                  <c:v>23.49902261938006</c:v>
                </c:pt>
                <c:pt idx="8">
                  <c:v>33.919290736777747</c:v>
                </c:pt>
                <c:pt idx="9">
                  <c:v>38.682322243966077</c:v>
                </c:pt>
                <c:pt idx="10">
                  <c:v>27.24750277469478</c:v>
                </c:pt>
                <c:pt idx="11">
                  <c:v>35.949623299224108</c:v>
                </c:pt>
                <c:pt idx="12">
                  <c:v>36.060323745196229</c:v>
                </c:pt>
                <c:pt idx="13">
                  <c:v>35.613968494970585</c:v>
                </c:pt>
                <c:pt idx="14">
                  <c:v>54.026583268178264</c:v>
                </c:pt>
                <c:pt idx="15">
                  <c:v>43.033932135728541</c:v>
                </c:pt>
                <c:pt idx="16">
                  <c:v>35.499113998818665</c:v>
                </c:pt>
                <c:pt idx="17">
                  <c:v>39.730290456431533</c:v>
                </c:pt>
                <c:pt idx="18">
                  <c:v>32.544811996561492</c:v>
                </c:pt>
                <c:pt idx="19">
                  <c:v>42.431377052945905</c:v>
                </c:pt>
                <c:pt idx="20">
                  <c:v>31.538701622971288</c:v>
                </c:pt>
                <c:pt idx="21">
                  <c:v>28.045510166887972</c:v>
                </c:pt>
                <c:pt idx="22">
                  <c:v>51.663462960224749</c:v>
                </c:pt>
                <c:pt idx="23">
                  <c:v>25.702697737518193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B4-4F3E-9624-AC1201B97029}"/>
            </c:ext>
          </c:extLst>
        </c:ser>
        <c:ser>
          <c:idx val="1"/>
          <c:order val="1"/>
          <c:tx>
            <c:strRef>
              <c:f>'حداقل یکبار خدمت 6ماهه 1400'!$F$3</c:f>
              <c:strCache>
                <c:ptCount val="1"/>
                <c:pt idx="0">
                  <c:v>مراقبت کامل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'حداقل یکبار خدمت 6ماهه 1400'!$B$4:$B$27</c:f>
              <c:strCache>
                <c:ptCount val="24"/>
                <c:pt idx="0">
                  <c:v>اردستان</c:v>
                </c:pt>
                <c:pt idx="1">
                  <c:v>اصفهان دو </c:v>
                </c:pt>
                <c:pt idx="2">
                  <c:v>اصفهان1</c:v>
                </c:pt>
                <c:pt idx="3">
                  <c:v>برخوار</c:v>
                </c:pt>
                <c:pt idx="4">
                  <c:v>بوئین</c:v>
                </c:pt>
                <c:pt idx="5">
                  <c:v>تیران</c:v>
                </c:pt>
                <c:pt idx="6">
                  <c:v>چادگان</c:v>
                </c:pt>
                <c:pt idx="7">
                  <c:v>خمینی شهر</c:v>
                </c:pt>
                <c:pt idx="8">
                  <c:v>خوانسار</c:v>
                </c:pt>
                <c:pt idx="9">
                  <c:v>خور</c:v>
                </c:pt>
                <c:pt idx="10">
                  <c:v>دهاقان</c:v>
                </c:pt>
                <c:pt idx="11">
                  <c:v>سمیرم</c:v>
                </c:pt>
                <c:pt idx="12">
                  <c:v>شاهین شهر</c:v>
                </c:pt>
                <c:pt idx="13">
                  <c:v>شهرضا</c:v>
                </c:pt>
                <c:pt idx="14">
                  <c:v>فریدن</c:v>
                </c:pt>
                <c:pt idx="15">
                  <c:v>فریدونشهر</c:v>
                </c:pt>
                <c:pt idx="16">
                  <c:v>فلاورجان</c:v>
                </c:pt>
                <c:pt idx="17">
                  <c:v>گلپایگان</c:v>
                </c:pt>
                <c:pt idx="18">
                  <c:v>لنجان</c:v>
                </c:pt>
                <c:pt idx="19">
                  <c:v>مبارکه</c:v>
                </c:pt>
                <c:pt idx="20">
                  <c:v>نایین</c:v>
                </c:pt>
                <c:pt idx="21">
                  <c:v>نجف آباد</c:v>
                </c:pt>
                <c:pt idx="22">
                  <c:v>نطنز</c:v>
                </c:pt>
                <c:pt idx="23">
                  <c:v>استان </c:v>
                </c:pt>
              </c:strCache>
            </c:strRef>
          </c:cat>
          <c:val>
            <c:numRef>
              <c:f>'حداقل یکبار خدمت 6ماهه 1400'!$G$4:$G$27</c:f>
              <c:numCache>
                <c:formatCode>0.00</c:formatCode>
                <c:ptCount val="24"/>
                <c:pt idx="0">
                  <c:v>25.441949354992833</c:v>
                </c:pt>
                <c:pt idx="1">
                  <c:v>2.6786455439981101</c:v>
                </c:pt>
                <c:pt idx="2">
                  <c:v>3.5030434957874794</c:v>
                </c:pt>
                <c:pt idx="3">
                  <c:v>12.918329751304883</c:v>
                </c:pt>
                <c:pt idx="4">
                  <c:v>11.59265584970111</c:v>
                </c:pt>
                <c:pt idx="5">
                  <c:v>14.41163976210705</c:v>
                </c:pt>
                <c:pt idx="6">
                  <c:v>10.207900207900208</c:v>
                </c:pt>
                <c:pt idx="7">
                  <c:v>6.4953923485060043</c:v>
                </c:pt>
                <c:pt idx="8">
                  <c:v>13.543258942219506</c:v>
                </c:pt>
                <c:pt idx="9">
                  <c:v>10.437051532941943</c:v>
                </c:pt>
                <c:pt idx="10">
                  <c:v>9.7854236034036255</c:v>
                </c:pt>
                <c:pt idx="11">
                  <c:v>14.696952659395029</c:v>
                </c:pt>
                <c:pt idx="12">
                  <c:v>14.18714335623617</c:v>
                </c:pt>
                <c:pt idx="13">
                  <c:v>7.7434048206490802</c:v>
                </c:pt>
                <c:pt idx="14">
                  <c:v>18.034923117018504</c:v>
                </c:pt>
                <c:pt idx="15">
                  <c:v>22.654690618762473</c:v>
                </c:pt>
                <c:pt idx="16">
                  <c:v>9.8467739133456114</c:v>
                </c:pt>
                <c:pt idx="17">
                  <c:v>19.245789602147916</c:v>
                </c:pt>
                <c:pt idx="18">
                  <c:v>6.1861249960202489</c:v>
                </c:pt>
                <c:pt idx="19">
                  <c:v>10.39967841966234</c:v>
                </c:pt>
                <c:pt idx="20">
                  <c:v>11.891385767790261</c:v>
                </c:pt>
                <c:pt idx="21">
                  <c:v>7.29776875211539</c:v>
                </c:pt>
                <c:pt idx="22">
                  <c:v>23.850362265266895</c:v>
                </c:pt>
                <c:pt idx="23">
                  <c:v>6.917613881705285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B4-4F3E-9624-AC1201B97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405696"/>
        <c:axId val="341407232"/>
      </c:barChart>
      <c:catAx>
        <c:axId val="34140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407232"/>
        <c:crosses val="autoZero"/>
        <c:auto val="1"/>
        <c:lblAlgn val="ctr"/>
        <c:lblOffset val="100"/>
        <c:noMultiLvlLbl val="0"/>
      </c:catAx>
      <c:valAx>
        <c:axId val="34140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40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fa-IR" sz="1800" b="1" i="0" baseline="0" dirty="0">
                <a:solidFill>
                  <a:srgbClr val="FF0000"/>
                </a:solidFill>
                <a:effectLst/>
                <a:cs typeface="B Nazanin" panose="00000400000000000000" pitchFamily="2" charset="-78"/>
              </a:rPr>
              <a:t>اختلاف </a:t>
            </a:r>
            <a:r>
              <a:rPr lang="fa-IR" sz="1800" b="1" i="0" baseline="0" dirty="0">
                <a:solidFill>
                  <a:schemeClr val="tx1"/>
                </a:solidFill>
                <a:effectLst/>
                <a:cs typeface="B Nazanin" panose="00000400000000000000" pitchFamily="2" charset="-78"/>
              </a:rPr>
              <a:t>حداقل یک خدمت به مراقبت کامل 6 ماهه اول 1400- شهرستانهای تابعه دانشگاه علوم پزشکی اصفهان</a:t>
            </a:r>
            <a:endParaRPr lang="fa-IR" b="1" dirty="0">
              <a:solidFill>
                <a:schemeClr val="tx1"/>
              </a:solidFill>
              <a:effectLst/>
              <a:cs typeface="B Nazanin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'اختلاف مراقبت کامل و حداقل ی خد'!$H$1</c:f>
              <c:strCache>
                <c:ptCount val="1"/>
                <c:pt idx="0">
                  <c:v>اختلاف حداقل یک خدمت و مراقبت کامل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'اختلاف مراقبت کامل و حداقل ی خد'!$B$2:$B$25</c:f>
              <c:strCache>
                <c:ptCount val="24"/>
                <c:pt idx="0">
                  <c:v>اردستان</c:v>
                </c:pt>
                <c:pt idx="1">
                  <c:v>فریدن</c:v>
                </c:pt>
                <c:pt idx="2">
                  <c:v>چادگان</c:v>
                </c:pt>
                <c:pt idx="3">
                  <c:v>بوئین</c:v>
                </c:pt>
                <c:pt idx="4">
                  <c:v>مبارکه</c:v>
                </c:pt>
                <c:pt idx="5">
                  <c:v>تیران</c:v>
                </c:pt>
                <c:pt idx="6">
                  <c:v>خور</c:v>
                </c:pt>
                <c:pt idx="7">
                  <c:v>شهرضا</c:v>
                </c:pt>
                <c:pt idx="8">
                  <c:v>نطنز</c:v>
                </c:pt>
                <c:pt idx="9">
                  <c:v>لنجان</c:v>
                </c:pt>
                <c:pt idx="10">
                  <c:v>فلاورجان</c:v>
                </c:pt>
                <c:pt idx="11">
                  <c:v>برخوار</c:v>
                </c:pt>
                <c:pt idx="12">
                  <c:v>شاهین شهر</c:v>
                </c:pt>
                <c:pt idx="13">
                  <c:v>سمیرم</c:v>
                </c:pt>
                <c:pt idx="14">
                  <c:v>نجف آباد</c:v>
                </c:pt>
                <c:pt idx="15">
                  <c:v>گلپایگان</c:v>
                </c:pt>
                <c:pt idx="16">
                  <c:v>فریدونشهر</c:v>
                </c:pt>
                <c:pt idx="17">
                  <c:v>خوانسار</c:v>
                </c:pt>
                <c:pt idx="18">
                  <c:v>نایین</c:v>
                </c:pt>
                <c:pt idx="19">
                  <c:v>استان </c:v>
                </c:pt>
                <c:pt idx="20">
                  <c:v>دهاقان</c:v>
                </c:pt>
                <c:pt idx="21">
                  <c:v>خمینی شهر</c:v>
                </c:pt>
                <c:pt idx="22">
                  <c:v>اصفهان1</c:v>
                </c:pt>
                <c:pt idx="23">
                  <c:v>اصفهان دو </c:v>
                </c:pt>
              </c:strCache>
            </c:strRef>
          </c:cat>
          <c:val>
            <c:numRef>
              <c:f>'اختلاف مراقبت کامل و حداقل ی خد'!$H$2:$H$25</c:f>
              <c:numCache>
                <c:formatCode>0.0</c:formatCode>
                <c:ptCount val="24"/>
                <c:pt idx="0">
                  <c:v>38.473483038700422</c:v>
                </c:pt>
                <c:pt idx="1">
                  <c:v>35.991660151159763</c:v>
                </c:pt>
                <c:pt idx="2">
                  <c:v>35.218295218295218</c:v>
                </c:pt>
                <c:pt idx="3">
                  <c:v>35.204953031596929</c:v>
                </c:pt>
                <c:pt idx="4">
                  <c:v>32.031698633283568</c:v>
                </c:pt>
                <c:pt idx="5">
                  <c:v>31.467714528462196</c:v>
                </c:pt>
                <c:pt idx="6">
                  <c:v>28.245270711024133</c:v>
                </c:pt>
                <c:pt idx="7">
                  <c:v>27.870563674321506</c:v>
                </c:pt>
                <c:pt idx="8">
                  <c:v>27.813100694957853</c:v>
                </c:pt>
                <c:pt idx="9">
                  <c:v>26.358687000541245</c:v>
                </c:pt>
                <c:pt idx="10">
                  <c:v>25.652340085473053</c:v>
                </c:pt>
                <c:pt idx="11">
                  <c:v>22.198342032545284</c:v>
                </c:pt>
                <c:pt idx="12">
                  <c:v>21.873180388960058</c:v>
                </c:pt>
                <c:pt idx="13">
                  <c:v>21.252670639829077</c:v>
                </c:pt>
                <c:pt idx="14">
                  <c:v>20.747741414772584</c:v>
                </c:pt>
                <c:pt idx="15">
                  <c:v>20.484500854283617</c:v>
                </c:pt>
                <c:pt idx="16">
                  <c:v>20.379241516966069</c:v>
                </c:pt>
                <c:pt idx="17">
                  <c:v>20.376031794558241</c:v>
                </c:pt>
                <c:pt idx="18">
                  <c:v>19.647315855181027</c:v>
                </c:pt>
                <c:pt idx="19">
                  <c:v>18.785083855812907</c:v>
                </c:pt>
                <c:pt idx="20">
                  <c:v>17.462079171291155</c:v>
                </c:pt>
                <c:pt idx="21">
                  <c:v>17.003630270874055</c:v>
                </c:pt>
                <c:pt idx="22">
                  <c:v>15.87374531382271</c:v>
                </c:pt>
                <c:pt idx="23">
                  <c:v>15.016378369059248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6-4E1D-A4C8-8B74869EA5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138048"/>
        <c:axId val="341143936"/>
      </c:barChart>
      <c:catAx>
        <c:axId val="34113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143936"/>
        <c:crosses val="autoZero"/>
        <c:auto val="1"/>
        <c:lblAlgn val="ctr"/>
        <c:lblOffset val="100"/>
        <c:noMultiLvlLbl val="0"/>
      </c:catAx>
      <c:valAx>
        <c:axId val="34114393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138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درصد سالمندی مراکز در سال 1401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درصد سالمندی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Sheet1!$C$4:$C$11</c:f>
              <c:strCache>
                <c:ptCount val="8"/>
                <c:pt idx="0">
                  <c:v>حجت آّباد</c:v>
                </c:pt>
                <c:pt idx="1">
                  <c:v>گشنیز جان</c:v>
                </c:pt>
                <c:pt idx="2">
                  <c:v>اورگان</c:v>
                </c:pt>
                <c:pt idx="3">
                  <c:v>فراموشجان</c:v>
                </c:pt>
                <c:pt idx="4">
                  <c:v>رزوه</c:v>
                </c:pt>
                <c:pt idx="5">
                  <c:v>شهرستان</c:v>
                </c:pt>
                <c:pt idx="6">
                  <c:v>چادگان</c:v>
                </c:pt>
                <c:pt idx="7">
                  <c:v>مشهد کاوه</c:v>
                </c:pt>
              </c:strCache>
            </c:strRef>
          </c:cat>
          <c:val>
            <c:numRef>
              <c:f>Sheet1!$D$4:$D$11</c:f>
              <c:numCache>
                <c:formatCode>General</c:formatCode>
                <c:ptCount val="8"/>
                <c:pt idx="0">
                  <c:v>19.2</c:v>
                </c:pt>
                <c:pt idx="1">
                  <c:v>19.100000000000001</c:v>
                </c:pt>
                <c:pt idx="2">
                  <c:v>16.3</c:v>
                </c:pt>
                <c:pt idx="3">
                  <c:v>14.9</c:v>
                </c:pt>
                <c:pt idx="4">
                  <c:v>14.03</c:v>
                </c:pt>
                <c:pt idx="5">
                  <c:v>13.7</c:v>
                </c:pt>
                <c:pt idx="6">
                  <c:v>11.9</c:v>
                </c:pt>
                <c:pt idx="7">
                  <c:v>10.5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59-4441-BC08-2E23CBD4F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46159392"/>
        <c:axId val="546157312"/>
        <c:axId val="0"/>
      </c:bar3DChart>
      <c:catAx>
        <c:axId val="54615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157312"/>
        <c:crosses val="autoZero"/>
        <c:auto val="1"/>
        <c:lblAlgn val="ctr"/>
        <c:lblOffset val="100"/>
        <c:noMultiLvlLbl val="0"/>
      </c:catAx>
      <c:valAx>
        <c:axId val="54615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615939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2000" b="1" dirty="0">
                <a:cs typeface="B Nazanin" panose="00000400000000000000" pitchFamily="2" charset="-78"/>
              </a:rPr>
              <a:t>نسبت حداقل</a:t>
            </a:r>
            <a:r>
              <a:rPr lang="fa-IR" sz="2000" b="1" baseline="0" dirty="0">
                <a:cs typeface="B Nazanin" panose="00000400000000000000" pitchFamily="2" charset="-78"/>
              </a:rPr>
              <a:t> یک خدمت به مراقبت کامل 6 ماهه اول 1400- شهرستانهای تابعه دانشگاه علوم پزشکی اصفهان</a:t>
            </a:r>
            <a:endParaRPr lang="en-US" sz="2000" b="1" dirty="0">
              <a:cs typeface="B Nazanin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PowerPoint]نسبت مراقبت کامل به حداقل خدمت'!$I$1</c:f>
              <c:strCache>
                <c:ptCount val="1"/>
                <c:pt idx="0">
                  <c:v>نسبت حداقل یک خدمت و مراقبت کامل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PowerPoint]نسبت مراقبت کامل به حداقل خدمت'!$B$2:$B$25</c:f>
              <c:strCache>
                <c:ptCount val="24"/>
                <c:pt idx="0">
                  <c:v>اصفهان دو </c:v>
                </c:pt>
                <c:pt idx="1">
                  <c:v>اصفهان1</c:v>
                </c:pt>
                <c:pt idx="2">
                  <c:v>لنجان</c:v>
                </c:pt>
                <c:pt idx="3">
                  <c:v>شهرضا</c:v>
                </c:pt>
                <c:pt idx="4">
                  <c:v>چادگان</c:v>
                </c:pt>
                <c:pt idx="5">
                  <c:v>مبارکه</c:v>
                </c:pt>
                <c:pt idx="6">
                  <c:v>بوئین</c:v>
                </c:pt>
                <c:pt idx="7">
                  <c:v>نجف آباد</c:v>
                </c:pt>
                <c:pt idx="8">
                  <c:v>استان </c:v>
                </c:pt>
                <c:pt idx="9">
                  <c:v>خور</c:v>
                </c:pt>
                <c:pt idx="10">
                  <c:v>خمینی شهر</c:v>
                </c:pt>
                <c:pt idx="11">
                  <c:v>فلاورجان</c:v>
                </c:pt>
                <c:pt idx="12">
                  <c:v>تیران</c:v>
                </c:pt>
                <c:pt idx="13">
                  <c:v>فریدن</c:v>
                </c:pt>
                <c:pt idx="14">
                  <c:v>دهاقان</c:v>
                </c:pt>
                <c:pt idx="15">
                  <c:v>برخوار</c:v>
                </c:pt>
                <c:pt idx="16">
                  <c:v>نایین</c:v>
                </c:pt>
                <c:pt idx="17">
                  <c:v>شاهین شهر</c:v>
                </c:pt>
                <c:pt idx="18">
                  <c:v>اردستان</c:v>
                </c:pt>
                <c:pt idx="19">
                  <c:v>خوانسار</c:v>
                </c:pt>
                <c:pt idx="20">
                  <c:v>سمیرم</c:v>
                </c:pt>
                <c:pt idx="21">
                  <c:v>نطنز</c:v>
                </c:pt>
                <c:pt idx="22">
                  <c:v>گلپایگان</c:v>
                </c:pt>
                <c:pt idx="23">
                  <c:v>فریدونشهر</c:v>
                </c:pt>
              </c:strCache>
            </c:strRef>
          </c:cat>
          <c:val>
            <c:numRef>
              <c:f>'[Chart in Microsoft PowerPoint]نسبت مراقبت کامل به حداقل خدمت'!$I$2:$I$25</c:f>
              <c:numCache>
                <c:formatCode>0.0</c:formatCode>
                <c:ptCount val="24"/>
                <c:pt idx="0">
                  <c:v>6.6059594755661495</c:v>
                </c:pt>
                <c:pt idx="1">
                  <c:v>5.5314154200230146</c:v>
                </c:pt>
                <c:pt idx="2">
                  <c:v>5.2609366958311883</c:v>
                </c:pt>
                <c:pt idx="3">
                  <c:v>4.5992647058823533</c:v>
                </c:pt>
                <c:pt idx="4">
                  <c:v>4.4501018329938899</c:v>
                </c:pt>
                <c:pt idx="5">
                  <c:v>4.0800662617338492</c:v>
                </c:pt>
                <c:pt idx="6">
                  <c:v>4.0368324125230206</c:v>
                </c:pt>
                <c:pt idx="7">
                  <c:v>3.8430253300035679</c:v>
                </c:pt>
                <c:pt idx="8">
                  <c:v>3.7155438532776466</c:v>
                </c:pt>
                <c:pt idx="9">
                  <c:v>3.7062499999999998</c:v>
                </c:pt>
                <c:pt idx="10">
                  <c:v>3.6177987962166807</c:v>
                </c:pt>
                <c:pt idx="11">
                  <c:v>3.6051517290049393</c:v>
                </c:pt>
                <c:pt idx="12">
                  <c:v>3.1834929992630809</c:v>
                </c:pt>
                <c:pt idx="13">
                  <c:v>2.995664739884393</c:v>
                </c:pt>
                <c:pt idx="14">
                  <c:v>2.7844990548204156</c:v>
                </c:pt>
                <c:pt idx="15">
                  <c:v>2.7183600713012472</c:v>
                </c:pt>
                <c:pt idx="16">
                  <c:v>2.6522309711286094</c:v>
                </c:pt>
                <c:pt idx="17">
                  <c:v>2.5417607223476302</c:v>
                </c:pt>
                <c:pt idx="18">
                  <c:v>2.5122065727699527</c:v>
                </c:pt>
                <c:pt idx="19">
                  <c:v>2.5045146726862302</c:v>
                </c:pt>
                <c:pt idx="20">
                  <c:v>2.446059678653405</c:v>
                </c:pt>
                <c:pt idx="21">
                  <c:v>2.1661500309981396</c:v>
                </c:pt>
                <c:pt idx="22">
                  <c:v>2.0643627140139502</c:v>
                </c:pt>
                <c:pt idx="23">
                  <c:v>1.899559471365639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5A-4CD9-8687-67BDEFF5C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042688"/>
        <c:axId val="341044224"/>
      </c:barChart>
      <c:catAx>
        <c:axId val="34104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044224"/>
        <c:crosses val="autoZero"/>
        <c:auto val="1"/>
        <c:lblAlgn val="ctr"/>
        <c:lblOffset val="100"/>
        <c:noMultiLvlLbl val="0"/>
      </c:catAx>
      <c:valAx>
        <c:axId val="34104422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04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rtl="1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dirty="0">
                <a:cs typeface="B Nazanin" panose="00000400000000000000" pitchFamily="2" charset="-78"/>
              </a:rPr>
              <a:t>منبع : گزارش دوره ای سامانه</a:t>
            </a:r>
            <a:r>
              <a:rPr lang="fa-IR" baseline="0" dirty="0">
                <a:cs typeface="B Nazanin" panose="00000400000000000000" pitchFamily="2" charset="-78"/>
              </a:rPr>
              <a:t> سیب</a:t>
            </a:r>
            <a:endParaRPr lang="en-US" dirty="0">
              <a:cs typeface="B Nazanin" panose="00000400000000000000" pitchFamily="2" charset="-78"/>
            </a:endParaRPr>
          </a:p>
        </c:rich>
      </c:tx>
      <c:layout>
        <c:manualLayout>
          <c:xMode val="edge"/>
          <c:yMode val="edge"/>
          <c:x val="0.35523144362885906"/>
          <c:y val="0.9212334796436265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3842049852570369E-2"/>
          <c:y val="7.3136000812888805E-2"/>
          <c:w val="0.93934397907446177"/>
          <c:h val="0.695777541312438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'مقایسه 6 ماهه 1399'!$Z$1</c:f>
              <c:strCache>
                <c:ptCount val="1"/>
                <c:pt idx="0">
                  <c:v> 6 ماهه اول 1399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63-4625-8480-39D39913B7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'مقایسه 6 ماهه 1399'!$T$2:$T$25</c:f>
              <c:strCache>
                <c:ptCount val="24"/>
                <c:pt idx="0">
                  <c:v>فریدونشهر</c:v>
                </c:pt>
                <c:pt idx="1">
                  <c:v>فریدن</c:v>
                </c:pt>
                <c:pt idx="2">
                  <c:v>چادگان</c:v>
                </c:pt>
                <c:pt idx="3">
                  <c:v>گلپایگان</c:v>
                </c:pt>
                <c:pt idx="4">
                  <c:v>نطنز</c:v>
                </c:pt>
                <c:pt idx="5">
                  <c:v>سمیرم</c:v>
                </c:pt>
                <c:pt idx="6">
                  <c:v>خوانسار</c:v>
                </c:pt>
                <c:pt idx="7">
                  <c:v>فلاورجان</c:v>
                </c:pt>
                <c:pt idx="8">
                  <c:v>بوئین </c:v>
                </c:pt>
                <c:pt idx="9">
                  <c:v>خور</c:v>
                </c:pt>
                <c:pt idx="10">
                  <c:v>تیران  </c:v>
                </c:pt>
                <c:pt idx="11">
                  <c:v>دهاقان</c:v>
                </c:pt>
                <c:pt idx="12">
                  <c:v>اردستان </c:v>
                </c:pt>
                <c:pt idx="13">
                  <c:v>نایین</c:v>
                </c:pt>
                <c:pt idx="14">
                  <c:v>شهرضا</c:v>
                </c:pt>
                <c:pt idx="15">
                  <c:v>شاهین شهر</c:v>
                </c:pt>
                <c:pt idx="16">
                  <c:v>دانشگاه </c:v>
                </c:pt>
                <c:pt idx="17">
                  <c:v>مبارکه</c:v>
                </c:pt>
                <c:pt idx="18">
                  <c:v>نجف آباد</c:v>
                </c:pt>
                <c:pt idx="19">
                  <c:v>برخوار</c:v>
                </c:pt>
                <c:pt idx="20">
                  <c:v>لنجان</c:v>
                </c:pt>
                <c:pt idx="21">
                  <c:v>خمینی شهر</c:v>
                </c:pt>
                <c:pt idx="22">
                  <c:v>اصفهان یک</c:v>
                </c:pt>
                <c:pt idx="23">
                  <c:v>اصفهان دو</c:v>
                </c:pt>
              </c:strCache>
            </c:strRef>
          </c:cat>
          <c:val>
            <c:numRef>
              <c:f>'مقایسه 6 ماهه 1399'!$Z$2:$Z$25</c:f>
              <c:numCache>
                <c:formatCode>0.0</c:formatCode>
                <c:ptCount val="24"/>
                <c:pt idx="0">
                  <c:v>11.167307303257131</c:v>
                </c:pt>
                <c:pt idx="1">
                  <c:v>11.813512445673647</c:v>
                </c:pt>
                <c:pt idx="2">
                  <c:v>5.761491209489515</c:v>
                </c:pt>
                <c:pt idx="3">
                  <c:v>12.82800686193532</c:v>
                </c:pt>
                <c:pt idx="4">
                  <c:v>13.597513597513597</c:v>
                </c:pt>
                <c:pt idx="5">
                  <c:v>7.8616714697406342</c:v>
                </c:pt>
                <c:pt idx="6">
                  <c:v>4.2003733665214682</c:v>
                </c:pt>
                <c:pt idx="7">
                  <c:v>6.3121002998879936</c:v>
                </c:pt>
                <c:pt idx="8">
                  <c:v>6.1578490893321769</c:v>
                </c:pt>
                <c:pt idx="9">
                  <c:v>5.886265380778184</c:v>
                </c:pt>
                <c:pt idx="10">
                  <c:v>5.7376168475341141</c:v>
                </c:pt>
                <c:pt idx="11">
                  <c:v>8.3302063789868672</c:v>
                </c:pt>
                <c:pt idx="12">
                  <c:v>11.097664286578725</c:v>
                </c:pt>
                <c:pt idx="13">
                  <c:v>3.6930913721744667</c:v>
                </c:pt>
                <c:pt idx="14">
                  <c:v>3.5401873006071831</c:v>
                </c:pt>
                <c:pt idx="15">
                  <c:v>3.8423297732448121</c:v>
                </c:pt>
                <c:pt idx="16">
                  <c:v>3.7041386974080099</c:v>
                </c:pt>
                <c:pt idx="17">
                  <c:v>7.4168494693780751</c:v>
                </c:pt>
                <c:pt idx="18">
                  <c:v>3.0951041080472708</c:v>
                </c:pt>
                <c:pt idx="19">
                  <c:v>5.1035917126629871</c:v>
                </c:pt>
                <c:pt idx="20">
                  <c:v>2.4037502493516856</c:v>
                </c:pt>
                <c:pt idx="21">
                  <c:v>3.2382061735585324</c:v>
                </c:pt>
                <c:pt idx="22">
                  <c:v>1.9075401989641287</c:v>
                </c:pt>
                <c:pt idx="23">
                  <c:v>1.1930774017103911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63-4625-8480-39D39913B74F}"/>
            </c:ext>
          </c:extLst>
        </c:ser>
        <c:ser>
          <c:idx val="1"/>
          <c:order val="1"/>
          <c:tx>
            <c:strRef>
              <c:f>'مقایسه 6 ماهه 1399'!$AD$1</c:f>
              <c:strCache>
                <c:ptCount val="1"/>
                <c:pt idx="0">
                  <c:v>6 ماهه دوم 1399</c:v>
                </c:pt>
              </c:strCache>
            </c:strRef>
          </c:tx>
          <c:spPr>
            <a:solidFill>
              <a:srgbClr val="FF0066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563-4625-8480-39D39913B74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'مقایسه 6 ماهه 1399'!$T$2:$T$25</c:f>
              <c:strCache>
                <c:ptCount val="24"/>
                <c:pt idx="0">
                  <c:v>فریدونشهر</c:v>
                </c:pt>
                <c:pt idx="1">
                  <c:v>فریدن</c:v>
                </c:pt>
                <c:pt idx="2">
                  <c:v>چادگان</c:v>
                </c:pt>
                <c:pt idx="3">
                  <c:v>گلپایگان</c:v>
                </c:pt>
                <c:pt idx="4">
                  <c:v>نطنز</c:v>
                </c:pt>
                <c:pt idx="5">
                  <c:v>سمیرم</c:v>
                </c:pt>
                <c:pt idx="6">
                  <c:v>خوانسار</c:v>
                </c:pt>
                <c:pt idx="7">
                  <c:v>فلاورجان</c:v>
                </c:pt>
                <c:pt idx="8">
                  <c:v>بوئین </c:v>
                </c:pt>
                <c:pt idx="9">
                  <c:v>خور</c:v>
                </c:pt>
                <c:pt idx="10">
                  <c:v>تیران  </c:v>
                </c:pt>
                <c:pt idx="11">
                  <c:v>دهاقان</c:v>
                </c:pt>
                <c:pt idx="12">
                  <c:v>اردستان </c:v>
                </c:pt>
                <c:pt idx="13">
                  <c:v>نایین</c:v>
                </c:pt>
                <c:pt idx="14">
                  <c:v>شهرضا</c:v>
                </c:pt>
                <c:pt idx="15">
                  <c:v>شاهین شهر</c:v>
                </c:pt>
                <c:pt idx="16">
                  <c:v>دانشگاه </c:v>
                </c:pt>
                <c:pt idx="17">
                  <c:v>مبارکه</c:v>
                </c:pt>
                <c:pt idx="18">
                  <c:v>نجف آباد</c:v>
                </c:pt>
                <c:pt idx="19">
                  <c:v>برخوار</c:v>
                </c:pt>
                <c:pt idx="20">
                  <c:v>لنجان</c:v>
                </c:pt>
                <c:pt idx="21">
                  <c:v>خمینی شهر</c:v>
                </c:pt>
                <c:pt idx="22">
                  <c:v>اصفهان یک</c:v>
                </c:pt>
                <c:pt idx="23">
                  <c:v>اصفهان دو</c:v>
                </c:pt>
              </c:strCache>
            </c:strRef>
          </c:cat>
          <c:val>
            <c:numRef>
              <c:f>'مقایسه 6 ماهه 1399'!$AD$2:$AD$25</c:f>
              <c:numCache>
                <c:formatCode>0.0</c:formatCode>
                <c:ptCount val="24"/>
                <c:pt idx="0">
                  <c:v>21.383775035403602</c:v>
                </c:pt>
                <c:pt idx="1">
                  <c:v>19.280916633741604</c:v>
                </c:pt>
                <c:pt idx="2">
                  <c:v>18.851938148697311</c:v>
                </c:pt>
                <c:pt idx="3">
                  <c:v>17.072240930173454</c:v>
                </c:pt>
                <c:pt idx="4">
                  <c:v>15.881895881895883</c:v>
                </c:pt>
                <c:pt idx="5">
                  <c:v>13.925072046109509</c:v>
                </c:pt>
                <c:pt idx="6">
                  <c:v>13.052271313005601</c:v>
                </c:pt>
                <c:pt idx="7">
                  <c:v>13.050547385916104</c:v>
                </c:pt>
                <c:pt idx="8">
                  <c:v>11.101474414570685</c:v>
                </c:pt>
                <c:pt idx="9">
                  <c:v>10.974393082806785</c:v>
                </c:pt>
                <c:pt idx="10">
                  <c:v>10.594176426345761</c:v>
                </c:pt>
                <c:pt idx="11">
                  <c:v>10.356472795497186</c:v>
                </c:pt>
                <c:pt idx="12">
                  <c:v>9.8874500786639228</c:v>
                </c:pt>
                <c:pt idx="13">
                  <c:v>8.2139446036294181</c:v>
                </c:pt>
                <c:pt idx="14">
                  <c:v>6.7510548523206753</c:v>
                </c:pt>
                <c:pt idx="15">
                  <c:v>6.5621091119022417</c:v>
                </c:pt>
                <c:pt idx="16">
                  <c:v>6.0912302257717705</c:v>
                </c:pt>
                <c:pt idx="17">
                  <c:v>6.0295251081994428</c:v>
                </c:pt>
                <c:pt idx="18">
                  <c:v>5.6730176595117507</c:v>
                </c:pt>
                <c:pt idx="19">
                  <c:v>5.4555635549156065</c:v>
                </c:pt>
                <c:pt idx="20">
                  <c:v>4.9537868209322431</c:v>
                </c:pt>
                <c:pt idx="21">
                  <c:v>4.88351776354106</c:v>
                </c:pt>
                <c:pt idx="22">
                  <c:v>3.6718401998375447</c:v>
                </c:pt>
                <c:pt idx="23">
                  <c:v>1.9346810019245517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63-4625-8480-39D39913B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230720"/>
        <c:axId val="341232256"/>
      </c:barChart>
      <c:catAx>
        <c:axId val="34123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41232256"/>
        <c:crosses val="autoZero"/>
        <c:auto val="1"/>
        <c:lblAlgn val="ctr"/>
        <c:lblOffset val="100"/>
        <c:noMultiLvlLbl val="0"/>
      </c:catAx>
      <c:valAx>
        <c:axId val="34123225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23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8855237966782437"/>
          <c:y val="0.19299927983640802"/>
          <c:w val="0.13844018723475435"/>
          <c:h val="0.111896936867108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rtl="1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100" b="1" dirty="0">
                <a:cs typeface="B Nazanin" panose="00000400000000000000" pitchFamily="2" charset="-78"/>
              </a:rPr>
              <a:t>منبع : </a:t>
            </a:r>
            <a:r>
              <a:rPr lang="fa-IR" sz="1100" b="1" baseline="0" dirty="0">
                <a:cs typeface="B Nazanin" panose="00000400000000000000" pitchFamily="2" charset="-78"/>
              </a:rPr>
              <a:t>گزارش دوره ای سامانه سیب</a:t>
            </a:r>
            <a:endParaRPr lang="en-US" sz="1100" b="1" dirty="0">
              <a:cs typeface="B Nazanin" panose="00000400000000000000" pitchFamily="2" charset="-78"/>
            </a:endParaRPr>
          </a:p>
        </c:rich>
      </c:tx>
      <c:layout>
        <c:manualLayout>
          <c:xMode val="edge"/>
          <c:yMode val="edge"/>
          <c:x val="0.34591725178037697"/>
          <c:y val="0.9318683579923042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4693579396407182E-2"/>
          <c:y val="3.9759803106665416E-2"/>
          <c:w val="0.93934397907446177"/>
          <c:h val="0.83323745798378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'مقایسه 6 ماهه 1399'!$AF$1</c:f>
              <c:strCache>
                <c:ptCount val="1"/>
                <c:pt idx="0">
                  <c:v>اختلاف مراقبت کامل 6 ماهه اول و دوم  1399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11-40AE-B3BE-F4AFFC6461D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A11-40AE-B3BE-F4AFFC6461D1}"/>
              </c:ext>
            </c:extLst>
          </c:dPt>
          <c:dLbls>
            <c:dLbl>
              <c:idx val="22"/>
              <c:layout>
                <c:manualLayout>
                  <c:x val="0"/>
                  <c:y val="-6.10474007204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11-40AE-B3BE-F4AFFC6461D1}"/>
                </c:ext>
              </c:extLst>
            </c:dLbl>
            <c:dLbl>
              <c:idx val="23"/>
              <c:layout>
                <c:manualLayout>
                  <c:x val="-1.2706517858828025E-16"/>
                  <c:y val="-5.3541313664905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11-40AE-B3BE-F4AFFC6461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'مقایسه 6 ماهه 1399'!$T$2:$T$25</c:f>
              <c:strCache>
                <c:ptCount val="24"/>
                <c:pt idx="0">
                  <c:v>چادگان</c:v>
                </c:pt>
                <c:pt idx="1">
                  <c:v>فریدونشهر</c:v>
                </c:pt>
                <c:pt idx="2">
                  <c:v>خوانسار</c:v>
                </c:pt>
                <c:pt idx="3">
                  <c:v>فریدن</c:v>
                </c:pt>
                <c:pt idx="4">
                  <c:v>فلاورجان</c:v>
                </c:pt>
                <c:pt idx="5">
                  <c:v>سمیرم</c:v>
                </c:pt>
                <c:pt idx="6">
                  <c:v>خور</c:v>
                </c:pt>
                <c:pt idx="7">
                  <c:v>بوئین </c:v>
                </c:pt>
                <c:pt idx="8">
                  <c:v>تیران  </c:v>
                </c:pt>
                <c:pt idx="9">
                  <c:v>نایین</c:v>
                </c:pt>
                <c:pt idx="10">
                  <c:v>گلپایگان</c:v>
                </c:pt>
                <c:pt idx="11">
                  <c:v>شهرضا</c:v>
                </c:pt>
                <c:pt idx="12">
                  <c:v>شاهین شهر</c:v>
                </c:pt>
                <c:pt idx="13">
                  <c:v>نجف آباد</c:v>
                </c:pt>
                <c:pt idx="14">
                  <c:v>لنجان</c:v>
                </c:pt>
                <c:pt idx="15">
                  <c:v>دانشگاه </c:v>
                </c:pt>
                <c:pt idx="16">
                  <c:v>نطنز</c:v>
                </c:pt>
                <c:pt idx="17">
                  <c:v>دهاقان</c:v>
                </c:pt>
                <c:pt idx="18">
                  <c:v>اصفهان یک</c:v>
                </c:pt>
                <c:pt idx="19">
                  <c:v>خمینی شهر</c:v>
                </c:pt>
                <c:pt idx="20">
                  <c:v>اصفهان دو</c:v>
                </c:pt>
                <c:pt idx="21">
                  <c:v>برخوار</c:v>
                </c:pt>
                <c:pt idx="22">
                  <c:v>اردستان </c:v>
                </c:pt>
                <c:pt idx="23">
                  <c:v>مبارکه</c:v>
                </c:pt>
              </c:strCache>
            </c:strRef>
          </c:cat>
          <c:val>
            <c:numRef>
              <c:f>'مقایسه 6 ماهه 1399'!$AF$2:$AF$25</c:f>
              <c:numCache>
                <c:formatCode>0.0</c:formatCode>
                <c:ptCount val="24"/>
                <c:pt idx="0">
                  <c:v>13.090446939207796</c:v>
                </c:pt>
                <c:pt idx="1">
                  <c:v>10.216467732146471</c:v>
                </c:pt>
                <c:pt idx="2">
                  <c:v>8.851897946484133</c:v>
                </c:pt>
                <c:pt idx="3">
                  <c:v>7.4674041880679578</c:v>
                </c:pt>
                <c:pt idx="4">
                  <c:v>6.7384470860281107</c:v>
                </c:pt>
                <c:pt idx="5">
                  <c:v>6.063400576368875</c:v>
                </c:pt>
                <c:pt idx="6">
                  <c:v>5.0881277020286007</c:v>
                </c:pt>
                <c:pt idx="7">
                  <c:v>4.9436253252385081</c:v>
                </c:pt>
                <c:pt idx="8">
                  <c:v>4.8565595788116473</c:v>
                </c:pt>
                <c:pt idx="9">
                  <c:v>4.5208532314549519</c:v>
                </c:pt>
                <c:pt idx="10">
                  <c:v>4.2442340682381339</c:v>
                </c:pt>
                <c:pt idx="11">
                  <c:v>3.2108675517134921</c:v>
                </c:pt>
                <c:pt idx="12">
                  <c:v>2.7197793386574296</c:v>
                </c:pt>
                <c:pt idx="13">
                  <c:v>2.57791355146448</c:v>
                </c:pt>
                <c:pt idx="14">
                  <c:v>2.5500365715805575</c:v>
                </c:pt>
                <c:pt idx="15">
                  <c:v>2.3870915283637641</c:v>
                </c:pt>
                <c:pt idx="16">
                  <c:v>2.2843822843822856</c:v>
                </c:pt>
                <c:pt idx="17">
                  <c:v>2.0262664165103192</c:v>
                </c:pt>
                <c:pt idx="18">
                  <c:v>1.764300000873416</c:v>
                </c:pt>
                <c:pt idx="19">
                  <c:v>1.6453115899825277</c:v>
                </c:pt>
                <c:pt idx="20">
                  <c:v>0.74160360021416061</c:v>
                </c:pt>
                <c:pt idx="21">
                  <c:v>0.35197184225261946</c:v>
                </c:pt>
                <c:pt idx="22">
                  <c:v>-1.2102142079148024</c:v>
                </c:pt>
                <c:pt idx="23">
                  <c:v>-1.3873243611786323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11-40AE-B3BE-F4AFFC6461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6969216"/>
        <c:axId val="326970752"/>
      </c:barChart>
      <c:catAx>
        <c:axId val="32696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26970752"/>
        <c:crosses val="autoZero"/>
        <c:auto val="1"/>
        <c:lblAlgn val="ctr"/>
        <c:lblOffset val="100"/>
        <c:noMultiLvlLbl val="0"/>
      </c:catAx>
      <c:valAx>
        <c:axId val="326970752"/>
        <c:scaling>
          <c:orientation val="minMax"/>
          <c:min val="-3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969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rtl="1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sz="1200" b="0" dirty="0">
                <a:cs typeface="B Nazanin" panose="00000400000000000000" pitchFamily="2" charset="-78"/>
              </a:rPr>
              <a:t>منبع : گزارش دوره ای سامانه سیب</a:t>
            </a:r>
            <a:endParaRPr lang="en-US" sz="1200" b="0" dirty="0">
              <a:cs typeface="B Nazanin" panose="00000400000000000000" pitchFamily="2" charset="-78"/>
            </a:endParaRPr>
          </a:p>
        </c:rich>
      </c:tx>
      <c:layout>
        <c:manualLayout>
          <c:xMode val="edge"/>
          <c:yMode val="edge"/>
          <c:x val="0.39301802988912099"/>
          <c:y val="0.92509487477239816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4693579396407182E-2"/>
          <c:y val="0.17171296296296296"/>
          <c:w val="0.93934397907446177"/>
          <c:h val="0.562359652960046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'حداقل یک خدمت سالمندان'!$Z$1</c:f>
              <c:strCache>
                <c:ptCount val="1"/>
                <c:pt idx="0">
                  <c:v>پوشش حداقل یک خدمت سال  1399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8EF-481A-A64F-86F605B3B90F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EF-481A-A64F-86F605B3B9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'حداقل یک خدمت سالمندان'!$T$2:$T$25</c:f>
              <c:strCache>
                <c:ptCount val="24"/>
                <c:pt idx="0">
                  <c:v>بوئین </c:v>
                </c:pt>
                <c:pt idx="1">
                  <c:v>فریدن</c:v>
                </c:pt>
                <c:pt idx="2">
                  <c:v>چادگان</c:v>
                </c:pt>
                <c:pt idx="3">
                  <c:v>فریدونشهر</c:v>
                </c:pt>
                <c:pt idx="4">
                  <c:v>نطنز</c:v>
                </c:pt>
                <c:pt idx="5">
                  <c:v>تیران</c:v>
                </c:pt>
                <c:pt idx="6">
                  <c:v>گلپایگان</c:v>
                </c:pt>
                <c:pt idx="7">
                  <c:v>خور</c:v>
                </c:pt>
                <c:pt idx="8">
                  <c:v>فلاورجان</c:v>
                </c:pt>
                <c:pt idx="9">
                  <c:v>سمیرم</c:v>
                </c:pt>
                <c:pt idx="10">
                  <c:v>اردستان </c:v>
                </c:pt>
                <c:pt idx="11">
                  <c:v>مبارکه</c:v>
                </c:pt>
                <c:pt idx="12">
                  <c:v>دهاقان</c:v>
                </c:pt>
                <c:pt idx="13">
                  <c:v>خوانسار</c:v>
                </c:pt>
                <c:pt idx="14">
                  <c:v>نایین</c:v>
                </c:pt>
                <c:pt idx="15">
                  <c:v>شهرضا</c:v>
                </c:pt>
                <c:pt idx="16">
                  <c:v>لنجان</c:v>
                </c:pt>
                <c:pt idx="17">
                  <c:v>برخوار</c:v>
                </c:pt>
                <c:pt idx="18">
                  <c:v>نجف آباد</c:v>
                </c:pt>
                <c:pt idx="19">
                  <c:v>دانشگاه </c:v>
                </c:pt>
                <c:pt idx="20">
                  <c:v>خمینی شهر</c:v>
                </c:pt>
                <c:pt idx="21">
                  <c:v>شاهین شهر</c:v>
                </c:pt>
                <c:pt idx="22">
                  <c:v>اصفهان یک</c:v>
                </c:pt>
                <c:pt idx="23">
                  <c:v>اصفهان دو</c:v>
                </c:pt>
              </c:strCache>
            </c:strRef>
          </c:cat>
          <c:val>
            <c:numRef>
              <c:f>'حداقل یک خدمت سالمندان'!$Z$2:$Z$25</c:f>
              <c:numCache>
                <c:formatCode>0.0</c:formatCode>
                <c:ptCount val="24"/>
                <c:pt idx="0">
                  <c:v>79.900260190806591</c:v>
                </c:pt>
                <c:pt idx="1">
                  <c:v>72.435137626761488</c:v>
                </c:pt>
                <c:pt idx="2">
                  <c:v>72.145731836475321</c:v>
                </c:pt>
                <c:pt idx="3">
                  <c:v>71.555735383370418</c:v>
                </c:pt>
                <c:pt idx="4">
                  <c:v>68.966588966588972</c:v>
                </c:pt>
                <c:pt idx="5">
                  <c:v>62.264961856667021</c:v>
                </c:pt>
                <c:pt idx="6">
                  <c:v>57.773683207319401</c:v>
                </c:pt>
                <c:pt idx="7">
                  <c:v>57.399401396740934</c:v>
                </c:pt>
                <c:pt idx="8">
                  <c:v>56.050149943996821</c:v>
                </c:pt>
                <c:pt idx="9">
                  <c:v>51.515850144092219</c:v>
                </c:pt>
                <c:pt idx="10">
                  <c:v>47.827665496792932</c:v>
                </c:pt>
                <c:pt idx="11">
                  <c:v>47.299460484970652</c:v>
                </c:pt>
                <c:pt idx="12">
                  <c:v>46.791744840525325</c:v>
                </c:pt>
                <c:pt idx="13">
                  <c:v>45.006222775357813</c:v>
                </c:pt>
                <c:pt idx="14">
                  <c:v>41.722381407195158</c:v>
                </c:pt>
                <c:pt idx="15">
                  <c:v>35.370999279613052</c:v>
                </c:pt>
                <c:pt idx="16">
                  <c:v>35.068821065230402</c:v>
                </c:pt>
                <c:pt idx="17">
                  <c:v>34.877209823214145</c:v>
                </c:pt>
                <c:pt idx="18">
                  <c:v>31.854114746630223</c:v>
                </c:pt>
                <c:pt idx="19">
                  <c:v>31.133556786253127</c:v>
                </c:pt>
                <c:pt idx="20">
                  <c:v>30.524170064065231</c:v>
                </c:pt>
                <c:pt idx="21">
                  <c:v>24.676865839186632</c:v>
                </c:pt>
                <c:pt idx="22">
                  <c:v>20.902587931139895</c:v>
                </c:pt>
                <c:pt idx="23">
                  <c:v>14.055739650107803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EF-481A-A64F-86F605B3B9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6481408"/>
        <c:axId val="326482944"/>
      </c:barChart>
      <c:catAx>
        <c:axId val="326481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26482944"/>
        <c:crosses val="autoZero"/>
        <c:auto val="1"/>
        <c:lblAlgn val="ctr"/>
        <c:lblOffset val="100"/>
        <c:noMultiLvlLbl val="0"/>
      </c:catAx>
      <c:valAx>
        <c:axId val="326482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481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fa-IR" sz="1600" dirty="0">
                <a:cs typeface="B Titr" panose="00000700000000000000" pitchFamily="2" charset="-78"/>
              </a:rPr>
              <a:t>پوشش مراقبت شناسایی و طبقه بندی خطر پذیری سالمندان - 1400.8.7 </a:t>
            </a:r>
            <a:endParaRPr lang="en-US" sz="1600" dirty="0">
              <a:cs typeface="B Titr" panose="000007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'[Chart in Microsoft PowerPoint]خطر پذیری داشبورد 1400.8.7'!$V$1</c:f>
              <c:strCache>
                <c:ptCount val="1"/>
                <c:pt idx="0">
                  <c:v>پوشش خطر پذیری تا 1400/8/7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1"/>
            <c:invertIfNegative val="0"/>
            <c:bubble3D val="0"/>
            <c:spPr>
              <a:solidFill>
                <a:srgbClr val="0032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E50-4B1B-AC6C-25992C7649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'[Chart in Microsoft PowerPoint]خطر پذیری داشبورد 1400.8.7'!$U$2:$U$25</c:f>
              <c:strCache>
                <c:ptCount val="24"/>
                <c:pt idx="0">
                  <c:v>اردستان </c:v>
                </c:pt>
                <c:pt idx="1">
                  <c:v>بوئین ومیاندشت</c:v>
                </c:pt>
                <c:pt idx="2">
                  <c:v>فریدونشهر</c:v>
                </c:pt>
                <c:pt idx="3">
                  <c:v>گلپایگان</c:v>
                </c:pt>
                <c:pt idx="4">
                  <c:v>فریدن</c:v>
                </c:pt>
                <c:pt idx="5">
                  <c:v>نایین</c:v>
                </c:pt>
                <c:pt idx="6">
                  <c:v>خور</c:v>
                </c:pt>
                <c:pt idx="7">
                  <c:v>مبارکه</c:v>
                </c:pt>
                <c:pt idx="8">
                  <c:v>سمیرم</c:v>
                </c:pt>
                <c:pt idx="9">
                  <c:v>خوانسار</c:v>
                </c:pt>
                <c:pt idx="10">
                  <c:v>چادگان</c:v>
                </c:pt>
                <c:pt idx="11">
                  <c:v>نطنز</c:v>
                </c:pt>
                <c:pt idx="12">
                  <c:v>تیران وکرون </c:v>
                </c:pt>
                <c:pt idx="13">
                  <c:v>دهاقان</c:v>
                </c:pt>
                <c:pt idx="14">
                  <c:v>فلاورجان</c:v>
                </c:pt>
                <c:pt idx="15">
                  <c:v>برخوار</c:v>
                </c:pt>
                <c:pt idx="16">
                  <c:v>لنجان</c:v>
                </c:pt>
                <c:pt idx="17">
                  <c:v>شهرضا</c:v>
                </c:pt>
                <c:pt idx="18">
                  <c:v>خمینی شهر</c:v>
                </c:pt>
                <c:pt idx="19">
                  <c:v>شاهین شهر</c:v>
                </c:pt>
                <c:pt idx="20">
                  <c:v>نجف آباد</c:v>
                </c:pt>
                <c:pt idx="21">
                  <c:v>دانشگاه اصفهان</c:v>
                </c:pt>
                <c:pt idx="22">
                  <c:v>اصفهان 1</c:v>
                </c:pt>
                <c:pt idx="23">
                  <c:v>اصفهان 2</c:v>
                </c:pt>
              </c:strCache>
            </c:strRef>
          </c:cat>
          <c:val>
            <c:numRef>
              <c:f>'[Chart in Microsoft PowerPoint]خطر پذیری داشبورد 1400.8.7'!$V$2:$V$25</c:f>
              <c:numCache>
                <c:formatCode>General</c:formatCode>
                <c:ptCount val="24"/>
                <c:pt idx="0">
                  <c:v>97.4</c:v>
                </c:pt>
                <c:pt idx="1">
                  <c:v>95.9</c:v>
                </c:pt>
                <c:pt idx="2">
                  <c:v>95</c:v>
                </c:pt>
                <c:pt idx="3">
                  <c:v>94.6</c:v>
                </c:pt>
                <c:pt idx="4">
                  <c:v>94.2</c:v>
                </c:pt>
                <c:pt idx="5">
                  <c:v>94.2</c:v>
                </c:pt>
                <c:pt idx="6">
                  <c:v>94</c:v>
                </c:pt>
                <c:pt idx="7">
                  <c:v>94</c:v>
                </c:pt>
                <c:pt idx="8">
                  <c:v>93.2</c:v>
                </c:pt>
                <c:pt idx="9">
                  <c:v>92.8</c:v>
                </c:pt>
                <c:pt idx="10">
                  <c:v>91.8</c:v>
                </c:pt>
                <c:pt idx="11">
                  <c:v>91.7</c:v>
                </c:pt>
                <c:pt idx="12">
                  <c:v>91.5</c:v>
                </c:pt>
                <c:pt idx="13">
                  <c:v>90.6</c:v>
                </c:pt>
                <c:pt idx="14">
                  <c:v>90</c:v>
                </c:pt>
                <c:pt idx="15">
                  <c:v>89.2</c:v>
                </c:pt>
                <c:pt idx="16">
                  <c:v>87.7</c:v>
                </c:pt>
                <c:pt idx="17">
                  <c:v>87.6</c:v>
                </c:pt>
                <c:pt idx="18">
                  <c:v>86.5</c:v>
                </c:pt>
                <c:pt idx="19">
                  <c:v>83.4</c:v>
                </c:pt>
                <c:pt idx="20">
                  <c:v>83.2</c:v>
                </c:pt>
                <c:pt idx="21">
                  <c:v>74.2</c:v>
                </c:pt>
                <c:pt idx="22">
                  <c:v>64.5</c:v>
                </c:pt>
                <c:pt idx="23">
                  <c:v>52.2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6-4174-A7B1-914E04B6D8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63"/>
        <c:axId val="326343296"/>
        <c:axId val="326349184"/>
      </c:barChart>
      <c:catAx>
        <c:axId val="32634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 i="0" baseline="0">
                <a:cs typeface="B Nazanin" panose="00000400000000000000" pitchFamily="2" charset="-78"/>
              </a:defRPr>
            </a:pPr>
            <a:endParaRPr lang="en-US"/>
          </a:p>
        </c:txPr>
        <c:crossAx val="326349184"/>
        <c:crosses val="autoZero"/>
        <c:auto val="1"/>
        <c:lblAlgn val="ctr"/>
        <c:lblOffset val="100"/>
        <c:noMultiLvlLbl val="0"/>
      </c:catAx>
      <c:valAx>
        <c:axId val="32634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32634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900" baseline="0"/>
      </a:pPr>
      <a:endParaRPr lang="en-US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BE-45A2-B19A-B6CBE86B4D96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BE-45A2-B19A-B6CBE86B4D9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BE-45A2-B19A-B6CBE86B4D96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DBE-45A2-B19A-B6CBE86B4D9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DBE-45A2-B19A-B6CBE86B4D9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'خطر پذیری داشبورد 1400.4.27'!$B$2:$B$6</c:f>
              <c:strCache>
                <c:ptCount val="5"/>
                <c:pt idx="0">
                  <c:v>بسیار پر خطر</c:v>
                </c:pt>
                <c:pt idx="1">
                  <c:v>پر خطر</c:v>
                </c:pt>
                <c:pt idx="2">
                  <c:v>خطر متوسط</c:v>
                </c:pt>
                <c:pt idx="3">
                  <c:v>کم خطر</c:v>
                </c:pt>
                <c:pt idx="4">
                  <c:v>حداقل خطر </c:v>
                </c:pt>
              </c:strCache>
            </c:strRef>
          </c:cat>
          <c:val>
            <c:numRef>
              <c:f>'خطر پذیری داشبورد 1400.4.27'!$C$2:$C$6</c:f>
              <c:numCache>
                <c:formatCode>General</c:formatCode>
                <c:ptCount val="5"/>
                <c:pt idx="0">
                  <c:v>6.2</c:v>
                </c:pt>
                <c:pt idx="1">
                  <c:v>34.299999999999997</c:v>
                </c:pt>
                <c:pt idx="2">
                  <c:v>4.0999999999999996</c:v>
                </c:pt>
                <c:pt idx="3">
                  <c:v>15</c:v>
                </c:pt>
                <c:pt idx="4">
                  <c:v>38.700000000000003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BE-45A2-B19A-B6CBE86B4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3"/>
        <c:overlap val="63"/>
        <c:axId val="327373568"/>
        <c:axId val="327375104"/>
      </c:barChart>
      <c:catAx>
        <c:axId val="32737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27375104"/>
        <c:crosses val="autoZero"/>
        <c:auto val="1"/>
        <c:lblAlgn val="ctr"/>
        <c:lblOffset val="100"/>
        <c:noMultiLvlLbl val="0"/>
      </c:catAx>
      <c:valAx>
        <c:axId val="32737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37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35963544855286E-2"/>
          <c:y val="3.5412479337439358E-2"/>
          <c:w val="0.95296403645514471"/>
          <c:h val="0.745330533795596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'خطر پذیری داشبورد 1400.4.27'!$P$3</c:f>
              <c:strCache>
                <c:ptCount val="1"/>
                <c:pt idx="0">
                  <c:v>23/5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4A00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22-48CD-82ED-9DA4855387E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'خطر پذیری داشبورد 1400.4.27'!$N$4:$N$26</c:f>
              <c:strCache>
                <c:ptCount val="22"/>
                <c:pt idx="0">
                  <c:v>سمیرم</c:v>
                </c:pt>
                <c:pt idx="1">
                  <c:v>گلپایگان</c:v>
                </c:pt>
                <c:pt idx="2">
                  <c:v>فریدونشهر</c:v>
                </c:pt>
                <c:pt idx="3">
                  <c:v>چادگان</c:v>
                </c:pt>
                <c:pt idx="4">
                  <c:v>فریدن</c:v>
                </c:pt>
                <c:pt idx="5">
                  <c:v>شاهین شهر</c:v>
                </c:pt>
                <c:pt idx="6">
                  <c:v>شهرضا</c:v>
                </c:pt>
                <c:pt idx="7">
                  <c:v>دهاقان</c:v>
                </c:pt>
                <c:pt idx="8">
                  <c:v>تیران وکرون </c:v>
                </c:pt>
                <c:pt idx="9">
                  <c:v>لنجان</c:v>
                </c:pt>
                <c:pt idx="10">
                  <c:v>مبارکه</c:v>
                </c:pt>
                <c:pt idx="11">
                  <c:v>دانشگاه</c:v>
                </c:pt>
                <c:pt idx="12">
                  <c:v>نجف آباد</c:v>
                </c:pt>
                <c:pt idx="13">
                  <c:v>خور</c:v>
                </c:pt>
                <c:pt idx="14">
                  <c:v>اصفهان 2</c:v>
                </c:pt>
                <c:pt idx="15">
                  <c:v>اصفهان 1</c:v>
                </c:pt>
                <c:pt idx="16">
                  <c:v>خمینی شهر</c:v>
                </c:pt>
                <c:pt idx="17">
                  <c:v>اردستان </c:v>
                </c:pt>
                <c:pt idx="18">
                  <c:v>فلاورجان</c:v>
                </c:pt>
                <c:pt idx="19">
                  <c:v>نایین</c:v>
                </c:pt>
                <c:pt idx="20">
                  <c:v>نطنز</c:v>
                </c:pt>
                <c:pt idx="21">
                  <c:v>برخوار</c:v>
                </c:pt>
              </c:strCache>
            </c:strRef>
          </c:cat>
          <c:val>
            <c:numRef>
              <c:f>'خطر پذیری داشبورد 1400.4.27'!$P$4:$P$26</c:f>
              <c:numCache>
                <c:formatCode>General</c:formatCode>
                <c:ptCount val="23"/>
                <c:pt idx="0">
                  <c:v>24.5</c:v>
                </c:pt>
                <c:pt idx="1">
                  <c:v>24.7</c:v>
                </c:pt>
                <c:pt idx="2">
                  <c:v>25.9</c:v>
                </c:pt>
                <c:pt idx="3">
                  <c:v>28</c:v>
                </c:pt>
                <c:pt idx="4">
                  <c:v>29</c:v>
                </c:pt>
                <c:pt idx="5">
                  <c:v>31.6</c:v>
                </c:pt>
                <c:pt idx="6">
                  <c:v>32.200000000000003</c:v>
                </c:pt>
                <c:pt idx="7">
                  <c:v>33.700000000000003</c:v>
                </c:pt>
                <c:pt idx="8">
                  <c:v>33.9</c:v>
                </c:pt>
                <c:pt idx="9">
                  <c:v>34.4</c:v>
                </c:pt>
                <c:pt idx="10">
                  <c:v>34.5</c:v>
                </c:pt>
                <c:pt idx="11">
                  <c:v>34.700000000000003</c:v>
                </c:pt>
                <c:pt idx="12">
                  <c:v>34.700000000000003</c:v>
                </c:pt>
                <c:pt idx="13">
                  <c:v>35.4</c:v>
                </c:pt>
                <c:pt idx="14">
                  <c:v>35.700000000000003</c:v>
                </c:pt>
                <c:pt idx="15">
                  <c:v>36.299999999999997</c:v>
                </c:pt>
                <c:pt idx="16">
                  <c:v>37.9</c:v>
                </c:pt>
                <c:pt idx="17">
                  <c:v>38.4</c:v>
                </c:pt>
                <c:pt idx="18">
                  <c:v>39.5</c:v>
                </c:pt>
                <c:pt idx="19">
                  <c:v>41.1</c:v>
                </c:pt>
                <c:pt idx="20">
                  <c:v>43</c:v>
                </c:pt>
                <c:pt idx="21">
                  <c:v>44.3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22-48CD-82ED-9DA485538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012160"/>
        <c:axId val="328013696"/>
      </c:barChart>
      <c:catAx>
        <c:axId val="32801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28013696"/>
        <c:crosses val="autoZero"/>
        <c:auto val="1"/>
        <c:lblAlgn val="ctr"/>
        <c:lblOffset val="100"/>
        <c:noMultiLvlLbl val="0"/>
      </c:catAx>
      <c:valAx>
        <c:axId val="328013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01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'خطر پذیری داشبورد 1400.4.27'!$O$3</c:f>
              <c:strCache>
                <c:ptCount val="1"/>
                <c:pt idx="0">
                  <c:v>4/1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2"/>
            <c:invertIfNegative val="0"/>
            <c:bubble3D val="0"/>
            <c:spPr>
              <a:solidFill>
                <a:srgbClr val="4A00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5D-4579-BD64-84C088F7120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'خطر پذیری داشبورد 1400.4.27'!$N$4:$N$26</c:f>
              <c:strCache>
                <c:ptCount val="23"/>
                <c:pt idx="0">
                  <c:v>خوانسار</c:v>
                </c:pt>
                <c:pt idx="1">
                  <c:v>لنجان</c:v>
                </c:pt>
                <c:pt idx="2">
                  <c:v>برخوار</c:v>
                </c:pt>
                <c:pt idx="3">
                  <c:v>سمیرم</c:v>
                </c:pt>
                <c:pt idx="4">
                  <c:v>فلاورجان</c:v>
                </c:pt>
                <c:pt idx="5">
                  <c:v>دهاقان</c:v>
                </c:pt>
                <c:pt idx="6">
                  <c:v>گلپایگان</c:v>
                </c:pt>
                <c:pt idx="7">
                  <c:v>شهرضا</c:v>
                </c:pt>
                <c:pt idx="8">
                  <c:v>اردستان </c:v>
                </c:pt>
                <c:pt idx="9">
                  <c:v>فریدونشهر</c:v>
                </c:pt>
                <c:pt idx="10">
                  <c:v>نطنز</c:v>
                </c:pt>
                <c:pt idx="11">
                  <c:v>شاهین شهر</c:v>
                </c:pt>
                <c:pt idx="12">
                  <c:v>دانشگاه</c:v>
                </c:pt>
                <c:pt idx="13">
                  <c:v>چادگان</c:v>
                </c:pt>
                <c:pt idx="14">
                  <c:v>خمینی شهر</c:v>
                </c:pt>
                <c:pt idx="15">
                  <c:v>اصفهان 2</c:v>
                </c:pt>
                <c:pt idx="16">
                  <c:v>مبارکه</c:v>
                </c:pt>
                <c:pt idx="17">
                  <c:v>خور</c:v>
                </c:pt>
                <c:pt idx="18">
                  <c:v>نجف آباد</c:v>
                </c:pt>
                <c:pt idx="19">
                  <c:v>فریدن</c:v>
                </c:pt>
                <c:pt idx="20">
                  <c:v>نایین</c:v>
                </c:pt>
                <c:pt idx="21">
                  <c:v>اصفهان 1</c:v>
                </c:pt>
                <c:pt idx="22">
                  <c:v>تیران وکرون </c:v>
                </c:pt>
              </c:strCache>
            </c:strRef>
          </c:cat>
          <c:val>
            <c:numRef>
              <c:f>'خطر پذیری داشبورد 1400.4.27'!$O$4:$O$26</c:f>
              <c:numCache>
                <c:formatCode>General</c:formatCode>
                <c:ptCount val="23"/>
                <c:pt idx="0">
                  <c:v>5.3</c:v>
                </c:pt>
                <c:pt idx="1">
                  <c:v>5.8</c:v>
                </c:pt>
                <c:pt idx="2">
                  <c:v>6.1</c:v>
                </c:pt>
                <c:pt idx="3">
                  <c:v>6.3</c:v>
                </c:pt>
                <c:pt idx="4">
                  <c:v>6.4</c:v>
                </c:pt>
                <c:pt idx="5">
                  <c:v>6.7</c:v>
                </c:pt>
                <c:pt idx="6">
                  <c:v>6.9</c:v>
                </c:pt>
                <c:pt idx="7">
                  <c:v>7.03</c:v>
                </c:pt>
                <c:pt idx="8">
                  <c:v>7.2</c:v>
                </c:pt>
                <c:pt idx="9">
                  <c:v>7.2</c:v>
                </c:pt>
                <c:pt idx="10">
                  <c:v>7.2</c:v>
                </c:pt>
                <c:pt idx="11">
                  <c:v>7.6</c:v>
                </c:pt>
                <c:pt idx="12">
                  <c:v>7.6</c:v>
                </c:pt>
                <c:pt idx="13">
                  <c:v>7.7</c:v>
                </c:pt>
                <c:pt idx="14">
                  <c:v>7.7</c:v>
                </c:pt>
                <c:pt idx="15">
                  <c:v>7.8</c:v>
                </c:pt>
                <c:pt idx="16">
                  <c:v>8.1</c:v>
                </c:pt>
                <c:pt idx="17">
                  <c:v>8.5</c:v>
                </c:pt>
                <c:pt idx="18">
                  <c:v>8.5</c:v>
                </c:pt>
                <c:pt idx="19">
                  <c:v>8.6</c:v>
                </c:pt>
                <c:pt idx="20">
                  <c:v>8.6</c:v>
                </c:pt>
                <c:pt idx="21">
                  <c:v>9</c:v>
                </c:pt>
                <c:pt idx="22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5D-4579-BD64-84C088F71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256896"/>
        <c:axId val="328258688"/>
      </c:barChart>
      <c:catAx>
        <c:axId val="32825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28258688"/>
        <c:crosses val="autoZero"/>
        <c:auto val="1"/>
        <c:lblAlgn val="ctr"/>
        <c:lblOffset val="100"/>
        <c:noMultiLvlLbl val="0"/>
      </c:catAx>
      <c:valAx>
        <c:axId val="328258688"/>
        <c:scaling>
          <c:orientation val="minMax"/>
          <c:max val="1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825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531965333999499E-2"/>
          <c:y val="3.9783001808318265E-2"/>
          <c:w val="0.93940803769759051"/>
          <c:h val="0.751378735885862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'خطر پذیری داشبورد 1400.4.27'!$Q$1</c:f>
              <c:strCache>
                <c:ptCount val="1"/>
                <c:pt idx="0">
                  <c:v>تنهایی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4A00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ED-4A58-B7BC-99AA5AD2D8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'خطر پذیری داشبورد 1400.4.27'!$N$2:$N$25</c:f>
              <c:strCache>
                <c:ptCount val="24"/>
                <c:pt idx="0">
                  <c:v>فریدونشهر</c:v>
                </c:pt>
                <c:pt idx="1">
                  <c:v>خمینی شهر</c:v>
                </c:pt>
                <c:pt idx="2">
                  <c:v>فلاورجان</c:v>
                </c:pt>
                <c:pt idx="3">
                  <c:v>لنجان</c:v>
                </c:pt>
                <c:pt idx="4">
                  <c:v>مبارکه</c:v>
                </c:pt>
                <c:pt idx="5">
                  <c:v>اصفهان 1</c:v>
                </c:pt>
                <c:pt idx="6">
                  <c:v>سمیرم</c:v>
                </c:pt>
                <c:pt idx="7">
                  <c:v>شاهین شهر</c:v>
                </c:pt>
                <c:pt idx="8">
                  <c:v>نجف آباد</c:v>
                </c:pt>
                <c:pt idx="9">
                  <c:v>شهرضا</c:v>
                </c:pt>
                <c:pt idx="10">
                  <c:v>دانشگاه</c:v>
                </c:pt>
                <c:pt idx="11">
                  <c:v>اصفهان 2</c:v>
                </c:pt>
                <c:pt idx="12">
                  <c:v>دهاقان</c:v>
                </c:pt>
                <c:pt idx="13">
                  <c:v>نطنز</c:v>
                </c:pt>
                <c:pt idx="14">
                  <c:v>برخوار</c:v>
                </c:pt>
                <c:pt idx="15">
                  <c:v>چادگان</c:v>
                </c:pt>
                <c:pt idx="16">
                  <c:v>فریدن</c:v>
                </c:pt>
                <c:pt idx="17">
                  <c:v>تیران وکرون </c:v>
                </c:pt>
                <c:pt idx="18">
                  <c:v>گلپایگان</c:v>
                </c:pt>
                <c:pt idx="19">
                  <c:v>نایین</c:v>
                </c:pt>
                <c:pt idx="20">
                  <c:v>خور</c:v>
                </c:pt>
                <c:pt idx="21">
                  <c:v>بوئین ومیاندشت</c:v>
                </c:pt>
                <c:pt idx="22">
                  <c:v>خوانسار</c:v>
                </c:pt>
                <c:pt idx="23">
                  <c:v>اردستان </c:v>
                </c:pt>
              </c:strCache>
            </c:strRef>
          </c:cat>
          <c:val>
            <c:numRef>
              <c:f>'خطر پذیری داشبورد 1400.4.27'!$Q$2:$Q$25</c:f>
              <c:numCache>
                <c:formatCode>General</c:formatCode>
                <c:ptCount val="24"/>
                <c:pt idx="0">
                  <c:v>4.7</c:v>
                </c:pt>
                <c:pt idx="1">
                  <c:v>4.7</c:v>
                </c:pt>
                <c:pt idx="2">
                  <c:v>4.9000000000000004</c:v>
                </c:pt>
                <c:pt idx="3">
                  <c:v>5.0999999999999996</c:v>
                </c:pt>
                <c:pt idx="4">
                  <c:v>5.0999999999999996</c:v>
                </c:pt>
                <c:pt idx="5">
                  <c:v>5.2</c:v>
                </c:pt>
                <c:pt idx="6">
                  <c:v>5.3</c:v>
                </c:pt>
                <c:pt idx="7">
                  <c:v>5.4</c:v>
                </c:pt>
                <c:pt idx="8">
                  <c:v>5.7</c:v>
                </c:pt>
                <c:pt idx="9">
                  <c:v>5.8</c:v>
                </c:pt>
                <c:pt idx="10">
                  <c:v>5.8</c:v>
                </c:pt>
                <c:pt idx="11">
                  <c:v>5.8</c:v>
                </c:pt>
                <c:pt idx="12">
                  <c:v>6.5</c:v>
                </c:pt>
                <c:pt idx="13">
                  <c:v>6.6</c:v>
                </c:pt>
                <c:pt idx="14">
                  <c:v>6.7</c:v>
                </c:pt>
                <c:pt idx="15">
                  <c:v>7.2</c:v>
                </c:pt>
                <c:pt idx="16">
                  <c:v>7.3</c:v>
                </c:pt>
                <c:pt idx="17">
                  <c:v>7.5</c:v>
                </c:pt>
                <c:pt idx="18">
                  <c:v>7.8</c:v>
                </c:pt>
                <c:pt idx="19">
                  <c:v>7.8</c:v>
                </c:pt>
                <c:pt idx="20">
                  <c:v>7.9</c:v>
                </c:pt>
                <c:pt idx="21">
                  <c:v>8.6</c:v>
                </c:pt>
                <c:pt idx="22">
                  <c:v>8.9</c:v>
                </c:pt>
                <c:pt idx="2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ED-4A58-B7BC-99AA5AD2D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456960"/>
        <c:axId val="342458752"/>
      </c:barChart>
      <c:catAx>
        <c:axId val="34245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42458752"/>
        <c:crosses val="autoZero"/>
        <c:auto val="1"/>
        <c:lblAlgn val="ctr"/>
        <c:lblOffset val="100"/>
        <c:noMultiLvlLbl val="0"/>
      </c:catAx>
      <c:valAx>
        <c:axId val="342458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456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133279768600357E-2"/>
          <c:y val="3.6604525440800235E-2"/>
          <c:w val="0.94290753655793025"/>
          <c:h val="0.763457067681308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'خطر پذیری داشبورد 1400.4.27'!$O$1</c:f>
              <c:strCache>
                <c:ptCount val="1"/>
                <c:pt idx="0">
                  <c:v>هم ابتلایی</c:v>
                </c:pt>
              </c:strCache>
            </c:strRef>
          </c:tx>
          <c:spPr>
            <a:solidFill>
              <a:srgbClr val="9900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'خطر پذیری داشبورد 1400.4.27'!$N$2:$N$25</c:f>
              <c:strCache>
                <c:ptCount val="24"/>
                <c:pt idx="0">
                  <c:v>خوانسار</c:v>
                </c:pt>
                <c:pt idx="1">
                  <c:v>بوئین </c:v>
                </c:pt>
                <c:pt idx="2">
                  <c:v>سمیرم</c:v>
                </c:pt>
                <c:pt idx="3">
                  <c:v>گلپایگان</c:v>
                </c:pt>
                <c:pt idx="4">
                  <c:v>فریدونشهر</c:v>
                </c:pt>
                <c:pt idx="5">
                  <c:v>چادگان</c:v>
                </c:pt>
                <c:pt idx="6">
                  <c:v>فریدن</c:v>
                </c:pt>
                <c:pt idx="7">
                  <c:v>شاهین شهر</c:v>
                </c:pt>
                <c:pt idx="8">
                  <c:v>شهرضا</c:v>
                </c:pt>
                <c:pt idx="9">
                  <c:v>دهاقان</c:v>
                </c:pt>
                <c:pt idx="10">
                  <c:v>تیران  </c:v>
                </c:pt>
                <c:pt idx="11">
                  <c:v>لنجان</c:v>
                </c:pt>
                <c:pt idx="12">
                  <c:v>مبارکه</c:v>
                </c:pt>
                <c:pt idx="13">
                  <c:v>نجف آباد</c:v>
                </c:pt>
                <c:pt idx="14">
                  <c:v>دانشگاه</c:v>
                </c:pt>
                <c:pt idx="15">
                  <c:v>خور</c:v>
                </c:pt>
                <c:pt idx="16">
                  <c:v>اصفهان 2</c:v>
                </c:pt>
                <c:pt idx="17">
                  <c:v>اصفهان 1</c:v>
                </c:pt>
                <c:pt idx="18">
                  <c:v>خمینی شهر</c:v>
                </c:pt>
                <c:pt idx="19">
                  <c:v>اردستان </c:v>
                </c:pt>
                <c:pt idx="20">
                  <c:v>فلاورجان</c:v>
                </c:pt>
                <c:pt idx="21">
                  <c:v>نایین</c:v>
                </c:pt>
                <c:pt idx="22">
                  <c:v>نطنز</c:v>
                </c:pt>
                <c:pt idx="23">
                  <c:v>برخوار</c:v>
                </c:pt>
              </c:strCache>
            </c:strRef>
          </c:cat>
          <c:val>
            <c:numRef>
              <c:f>'خطر پذیری داشبورد 1400.4.27'!$O$2:$O$25</c:f>
              <c:numCache>
                <c:formatCode>General</c:formatCode>
                <c:ptCount val="24"/>
                <c:pt idx="0">
                  <c:v>20.3</c:v>
                </c:pt>
                <c:pt idx="1">
                  <c:v>23.5</c:v>
                </c:pt>
                <c:pt idx="2">
                  <c:v>24.5</c:v>
                </c:pt>
                <c:pt idx="3">
                  <c:v>24.7</c:v>
                </c:pt>
                <c:pt idx="4">
                  <c:v>25.9</c:v>
                </c:pt>
                <c:pt idx="5">
                  <c:v>28</c:v>
                </c:pt>
                <c:pt idx="6">
                  <c:v>29</c:v>
                </c:pt>
                <c:pt idx="7">
                  <c:v>31.6</c:v>
                </c:pt>
                <c:pt idx="8">
                  <c:v>32.200000000000003</c:v>
                </c:pt>
                <c:pt idx="9">
                  <c:v>33.700000000000003</c:v>
                </c:pt>
                <c:pt idx="10">
                  <c:v>33.9</c:v>
                </c:pt>
                <c:pt idx="11">
                  <c:v>34.4</c:v>
                </c:pt>
                <c:pt idx="12">
                  <c:v>34.5</c:v>
                </c:pt>
                <c:pt idx="13">
                  <c:v>34.700000000000003</c:v>
                </c:pt>
                <c:pt idx="14">
                  <c:v>34.700000000000003</c:v>
                </c:pt>
                <c:pt idx="15">
                  <c:v>35.4</c:v>
                </c:pt>
                <c:pt idx="16">
                  <c:v>35.700000000000003</c:v>
                </c:pt>
                <c:pt idx="17">
                  <c:v>36.299999999999997</c:v>
                </c:pt>
                <c:pt idx="18">
                  <c:v>37.9</c:v>
                </c:pt>
                <c:pt idx="19">
                  <c:v>38.4</c:v>
                </c:pt>
                <c:pt idx="20">
                  <c:v>39.5</c:v>
                </c:pt>
                <c:pt idx="21">
                  <c:v>41.1</c:v>
                </c:pt>
                <c:pt idx="22">
                  <c:v>43</c:v>
                </c:pt>
                <c:pt idx="23">
                  <c:v>44.3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B8-4CC8-9232-16BFB6CFF6FF}"/>
            </c:ext>
          </c:extLst>
        </c:ser>
        <c:ser>
          <c:idx val="1"/>
          <c:order val="1"/>
          <c:tx>
            <c:strRef>
              <c:f>'خطر پذیری داشبورد 1400.4.27'!$P$1</c:f>
              <c:strCache>
                <c:ptCount val="1"/>
                <c:pt idx="0">
                  <c:v>ناتوانی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'خطر پذیری داشبورد 1400.4.27'!$N$2:$N$25</c:f>
              <c:strCache>
                <c:ptCount val="24"/>
                <c:pt idx="0">
                  <c:v>خوانسار</c:v>
                </c:pt>
                <c:pt idx="1">
                  <c:v>بوئین </c:v>
                </c:pt>
                <c:pt idx="2">
                  <c:v>سمیرم</c:v>
                </c:pt>
                <c:pt idx="3">
                  <c:v>گلپایگان</c:v>
                </c:pt>
                <c:pt idx="4">
                  <c:v>فریدونشهر</c:v>
                </c:pt>
                <c:pt idx="5">
                  <c:v>چادگان</c:v>
                </c:pt>
                <c:pt idx="6">
                  <c:v>فریدن</c:v>
                </c:pt>
                <c:pt idx="7">
                  <c:v>شاهین شهر</c:v>
                </c:pt>
                <c:pt idx="8">
                  <c:v>شهرضا</c:v>
                </c:pt>
                <c:pt idx="9">
                  <c:v>دهاقان</c:v>
                </c:pt>
                <c:pt idx="10">
                  <c:v>تیران  </c:v>
                </c:pt>
                <c:pt idx="11">
                  <c:v>لنجان</c:v>
                </c:pt>
                <c:pt idx="12">
                  <c:v>مبارکه</c:v>
                </c:pt>
                <c:pt idx="13">
                  <c:v>نجف آباد</c:v>
                </c:pt>
                <c:pt idx="14">
                  <c:v>دانشگاه</c:v>
                </c:pt>
                <c:pt idx="15">
                  <c:v>خور</c:v>
                </c:pt>
                <c:pt idx="16">
                  <c:v>اصفهان 2</c:v>
                </c:pt>
                <c:pt idx="17">
                  <c:v>اصفهان 1</c:v>
                </c:pt>
                <c:pt idx="18">
                  <c:v>خمینی شهر</c:v>
                </c:pt>
                <c:pt idx="19">
                  <c:v>اردستان </c:v>
                </c:pt>
                <c:pt idx="20">
                  <c:v>فلاورجان</c:v>
                </c:pt>
                <c:pt idx="21">
                  <c:v>نایین</c:v>
                </c:pt>
                <c:pt idx="22">
                  <c:v>نطنز</c:v>
                </c:pt>
                <c:pt idx="23">
                  <c:v>برخوار</c:v>
                </c:pt>
              </c:strCache>
            </c:strRef>
          </c:cat>
          <c:val>
            <c:numRef>
              <c:f>'خطر پذیری داشبورد 1400.4.27'!$P$2:$P$25</c:f>
              <c:numCache>
                <c:formatCode>General</c:formatCode>
                <c:ptCount val="24"/>
                <c:pt idx="0">
                  <c:v>5.3</c:v>
                </c:pt>
                <c:pt idx="1">
                  <c:v>4.0999999999999996</c:v>
                </c:pt>
                <c:pt idx="2">
                  <c:v>6.3</c:v>
                </c:pt>
                <c:pt idx="3">
                  <c:v>6.9</c:v>
                </c:pt>
                <c:pt idx="4">
                  <c:v>7.2</c:v>
                </c:pt>
                <c:pt idx="5">
                  <c:v>7.7</c:v>
                </c:pt>
                <c:pt idx="6">
                  <c:v>8.6</c:v>
                </c:pt>
                <c:pt idx="7">
                  <c:v>7.6</c:v>
                </c:pt>
                <c:pt idx="8">
                  <c:v>7.03</c:v>
                </c:pt>
                <c:pt idx="9">
                  <c:v>6.7</c:v>
                </c:pt>
                <c:pt idx="10">
                  <c:v>9.3000000000000007</c:v>
                </c:pt>
                <c:pt idx="11">
                  <c:v>5.8</c:v>
                </c:pt>
                <c:pt idx="12">
                  <c:v>8.1</c:v>
                </c:pt>
                <c:pt idx="13">
                  <c:v>8.5</c:v>
                </c:pt>
                <c:pt idx="14">
                  <c:v>7.6</c:v>
                </c:pt>
                <c:pt idx="15">
                  <c:v>8.5</c:v>
                </c:pt>
                <c:pt idx="16">
                  <c:v>7.8</c:v>
                </c:pt>
                <c:pt idx="17">
                  <c:v>9</c:v>
                </c:pt>
                <c:pt idx="18">
                  <c:v>7.7</c:v>
                </c:pt>
                <c:pt idx="19">
                  <c:v>7.2</c:v>
                </c:pt>
                <c:pt idx="20">
                  <c:v>6.4</c:v>
                </c:pt>
                <c:pt idx="21">
                  <c:v>8.6</c:v>
                </c:pt>
                <c:pt idx="22">
                  <c:v>7.2</c:v>
                </c:pt>
                <c:pt idx="23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B8-4CC8-9232-16BFB6CFF6FF}"/>
            </c:ext>
          </c:extLst>
        </c:ser>
        <c:ser>
          <c:idx val="2"/>
          <c:order val="2"/>
          <c:tx>
            <c:strRef>
              <c:f>'خطر پذیری داشبورد 1400.4.27'!$Q$1</c:f>
              <c:strCache>
                <c:ptCount val="1"/>
                <c:pt idx="0">
                  <c:v>تنهایی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'خطر پذیری داشبورد 1400.4.27'!$N$2:$N$25</c:f>
              <c:strCache>
                <c:ptCount val="24"/>
                <c:pt idx="0">
                  <c:v>خوانسار</c:v>
                </c:pt>
                <c:pt idx="1">
                  <c:v>بوئین </c:v>
                </c:pt>
                <c:pt idx="2">
                  <c:v>سمیرم</c:v>
                </c:pt>
                <c:pt idx="3">
                  <c:v>گلپایگان</c:v>
                </c:pt>
                <c:pt idx="4">
                  <c:v>فریدونشهر</c:v>
                </c:pt>
                <c:pt idx="5">
                  <c:v>چادگان</c:v>
                </c:pt>
                <c:pt idx="6">
                  <c:v>فریدن</c:v>
                </c:pt>
                <c:pt idx="7">
                  <c:v>شاهین شهر</c:v>
                </c:pt>
                <c:pt idx="8">
                  <c:v>شهرضا</c:v>
                </c:pt>
                <c:pt idx="9">
                  <c:v>دهاقان</c:v>
                </c:pt>
                <c:pt idx="10">
                  <c:v>تیران  </c:v>
                </c:pt>
                <c:pt idx="11">
                  <c:v>لنجان</c:v>
                </c:pt>
                <c:pt idx="12">
                  <c:v>مبارکه</c:v>
                </c:pt>
                <c:pt idx="13">
                  <c:v>نجف آباد</c:v>
                </c:pt>
                <c:pt idx="14">
                  <c:v>دانشگاه</c:v>
                </c:pt>
                <c:pt idx="15">
                  <c:v>خور</c:v>
                </c:pt>
                <c:pt idx="16">
                  <c:v>اصفهان 2</c:v>
                </c:pt>
                <c:pt idx="17">
                  <c:v>اصفهان 1</c:v>
                </c:pt>
                <c:pt idx="18">
                  <c:v>خمینی شهر</c:v>
                </c:pt>
                <c:pt idx="19">
                  <c:v>اردستان </c:v>
                </c:pt>
                <c:pt idx="20">
                  <c:v>فلاورجان</c:v>
                </c:pt>
                <c:pt idx="21">
                  <c:v>نایین</c:v>
                </c:pt>
                <c:pt idx="22">
                  <c:v>نطنز</c:v>
                </c:pt>
                <c:pt idx="23">
                  <c:v>برخوار</c:v>
                </c:pt>
              </c:strCache>
            </c:strRef>
          </c:cat>
          <c:val>
            <c:numRef>
              <c:f>'خطر پذیری داشبورد 1400.4.27'!$Q$2:$Q$25</c:f>
              <c:numCache>
                <c:formatCode>General</c:formatCode>
                <c:ptCount val="24"/>
                <c:pt idx="0">
                  <c:v>8.9</c:v>
                </c:pt>
                <c:pt idx="1">
                  <c:v>8.6</c:v>
                </c:pt>
                <c:pt idx="2">
                  <c:v>5.3</c:v>
                </c:pt>
                <c:pt idx="3">
                  <c:v>7.8</c:v>
                </c:pt>
                <c:pt idx="4">
                  <c:v>4.7</c:v>
                </c:pt>
                <c:pt idx="5">
                  <c:v>7.2</c:v>
                </c:pt>
                <c:pt idx="6">
                  <c:v>7.3</c:v>
                </c:pt>
                <c:pt idx="7">
                  <c:v>5.4</c:v>
                </c:pt>
                <c:pt idx="8">
                  <c:v>5.8</c:v>
                </c:pt>
                <c:pt idx="9">
                  <c:v>6.5</c:v>
                </c:pt>
                <c:pt idx="10">
                  <c:v>7.5</c:v>
                </c:pt>
                <c:pt idx="11">
                  <c:v>5.0999999999999996</c:v>
                </c:pt>
                <c:pt idx="12">
                  <c:v>5.0999999999999996</c:v>
                </c:pt>
                <c:pt idx="13">
                  <c:v>5.7</c:v>
                </c:pt>
                <c:pt idx="14">
                  <c:v>5.8</c:v>
                </c:pt>
                <c:pt idx="15">
                  <c:v>7.9</c:v>
                </c:pt>
                <c:pt idx="16">
                  <c:v>5.8</c:v>
                </c:pt>
                <c:pt idx="17">
                  <c:v>5.2</c:v>
                </c:pt>
                <c:pt idx="18">
                  <c:v>4.7</c:v>
                </c:pt>
                <c:pt idx="19">
                  <c:v>9</c:v>
                </c:pt>
                <c:pt idx="20">
                  <c:v>4.9000000000000004</c:v>
                </c:pt>
                <c:pt idx="21">
                  <c:v>7.8</c:v>
                </c:pt>
                <c:pt idx="22">
                  <c:v>6.6</c:v>
                </c:pt>
                <c:pt idx="23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B8-4CC8-9232-16BFB6CFF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2905984"/>
        <c:axId val="342907520"/>
      </c:barChart>
      <c:catAx>
        <c:axId val="34290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42907520"/>
        <c:crosses val="autoZero"/>
        <c:auto val="1"/>
        <c:lblAlgn val="ctr"/>
        <c:lblOffset val="100"/>
        <c:noMultiLvlLbl val="0"/>
      </c:catAx>
      <c:valAx>
        <c:axId val="342907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90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227214536198162E-2"/>
          <c:y val="3.5328470682080504E-2"/>
          <c:w val="0.16723110879942532"/>
          <c:h val="0.182781863559726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سهم سالمندی مراکز در سال 1401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Sheet1!$D$16</c:f>
              <c:strCache>
                <c:ptCount val="1"/>
                <c:pt idx="0">
                  <c:v>سهم سالمندی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Sheet1!$C$17:$C$24</c:f>
              <c:strCache>
                <c:ptCount val="8"/>
                <c:pt idx="0">
                  <c:v>چادگان</c:v>
                </c:pt>
                <c:pt idx="1">
                  <c:v>رزوه</c:v>
                </c:pt>
                <c:pt idx="2">
                  <c:v>گشنیز جان</c:v>
                </c:pt>
                <c:pt idx="3">
                  <c:v>مشهد کاوه</c:v>
                </c:pt>
                <c:pt idx="4">
                  <c:v>فراموشجان</c:v>
                </c:pt>
                <c:pt idx="5">
                  <c:v>اورگان</c:v>
                </c:pt>
                <c:pt idx="6">
                  <c:v>حجت آّباد</c:v>
                </c:pt>
                <c:pt idx="7">
                  <c:v>شهرستان</c:v>
                </c:pt>
              </c:strCache>
            </c:strRef>
          </c:cat>
          <c:val>
            <c:numRef>
              <c:f>Sheet1!$D$17:$D$24</c:f>
              <c:numCache>
                <c:formatCode>General</c:formatCode>
                <c:ptCount val="8"/>
                <c:pt idx="0">
                  <c:v>28.6</c:v>
                </c:pt>
                <c:pt idx="1">
                  <c:v>25.7</c:v>
                </c:pt>
                <c:pt idx="2">
                  <c:v>10.8</c:v>
                </c:pt>
                <c:pt idx="3">
                  <c:v>10.6</c:v>
                </c:pt>
                <c:pt idx="4">
                  <c:v>10.3</c:v>
                </c:pt>
                <c:pt idx="5">
                  <c:v>8.3000000000000007</c:v>
                </c:pt>
                <c:pt idx="6">
                  <c:v>5.3</c:v>
                </c:pt>
                <c:pt idx="7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23-4B95-A2D0-D7C949C89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77261536"/>
        <c:axId val="677259872"/>
        <c:axId val="0"/>
      </c:bar3DChart>
      <c:catAx>
        <c:axId val="67726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259872"/>
        <c:crosses val="autoZero"/>
        <c:auto val="1"/>
        <c:lblAlgn val="ctr"/>
        <c:lblOffset val="100"/>
        <c:noMultiLvlLbl val="0"/>
      </c:catAx>
      <c:valAx>
        <c:axId val="67725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72615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درصد سالمندی در پایگاه و خانه بهداشت شهرستان چادگان در سال 1401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درصد سالمندی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Sheet1!$C$5:$C$30</c:f>
              <c:strCache>
                <c:ptCount val="26"/>
                <c:pt idx="0">
                  <c:v>پایگاه رزوه</c:v>
                </c:pt>
                <c:pt idx="1">
                  <c:v>ده کلبعلی</c:v>
                </c:pt>
                <c:pt idx="2">
                  <c:v>پرزگان</c:v>
                </c:pt>
                <c:pt idx="3">
                  <c:v>اصفهانک</c:v>
                </c:pt>
                <c:pt idx="4">
                  <c:v>کمیتک</c:v>
                </c:pt>
                <c:pt idx="5">
                  <c:v>آبادچی</c:v>
                </c:pt>
                <c:pt idx="6">
                  <c:v>حجت آباد </c:v>
                </c:pt>
                <c:pt idx="7">
                  <c:v>کلیچه</c:v>
                </c:pt>
                <c:pt idx="8">
                  <c:v>گشنیز جان</c:v>
                </c:pt>
                <c:pt idx="9">
                  <c:v>هرمانک</c:v>
                </c:pt>
                <c:pt idx="10">
                  <c:v>دهباد</c:v>
                </c:pt>
                <c:pt idx="11">
                  <c:v>انالوجه</c:v>
                </c:pt>
                <c:pt idx="12">
                  <c:v>مندرجان</c:v>
                </c:pt>
                <c:pt idx="13">
                  <c:v>اورگان</c:v>
                </c:pt>
                <c:pt idx="14">
                  <c:v>چشمندگان</c:v>
                </c:pt>
                <c:pt idx="15">
                  <c:v>دولت آباد</c:v>
                </c:pt>
                <c:pt idx="16">
                  <c:v>فراموشجان</c:v>
                </c:pt>
                <c:pt idx="17">
                  <c:v>معروف آباد</c:v>
                </c:pt>
                <c:pt idx="18">
                  <c:v>خرسانک</c:v>
                </c:pt>
                <c:pt idx="19">
                  <c:v>درک آباد </c:v>
                </c:pt>
                <c:pt idx="20">
                  <c:v>علی آباد </c:v>
                </c:pt>
                <c:pt idx="21">
                  <c:v>قرقر</c:v>
                </c:pt>
                <c:pt idx="22">
                  <c:v>پرمه</c:v>
                </c:pt>
                <c:pt idx="23">
                  <c:v>چادگان</c:v>
                </c:pt>
                <c:pt idx="24">
                  <c:v>مشهد کاوه</c:v>
                </c:pt>
                <c:pt idx="25">
                  <c:v>علیعرب</c:v>
                </c:pt>
              </c:strCache>
            </c:strRef>
          </c:cat>
          <c:val>
            <c:numRef>
              <c:f>Sheet1!$D$5:$D$30</c:f>
              <c:numCache>
                <c:formatCode>General</c:formatCode>
                <c:ptCount val="26"/>
                <c:pt idx="0">
                  <c:v>48.1</c:v>
                </c:pt>
                <c:pt idx="1">
                  <c:v>27.3</c:v>
                </c:pt>
                <c:pt idx="2">
                  <c:v>26.6</c:v>
                </c:pt>
                <c:pt idx="3">
                  <c:v>24</c:v>
                </c:pt>
                <c:pt idx="4">
                  <c:v>20.6</c:v>
                </c:pt>
                <c:pt idx="5">
                  <c:v>19.399999999999999</c:v>
                </c:pt>
                <c:pt idx="6">
                  <c:v>19.2</c:v>
                </c:pt>
                <c:pt idx="7">
                  <c:v>19.02</c:v>
                </c:pt>
                <c:pt idx="8">
                  <c:v>18.899999999999999</c:v>
                </c:pt>
                <c:pt idx="9">
                  <c:v>18.600000000000001</c:v>
                </c:pt>
                <c:pt idx="10">
                  <c:v>18.100000000000001</c:v>
                </c:pt>
                <c:pt idx="11">
                  <c:v>17.100000000000001</c:v>
                </c:pt>
                <c:pt idx="12">
                  <c:v>17.09</c:v>
                </c:pt>
                <c:pt idx="13">
                  <c:v>17</c:v>
                </c:pt>
                <c:pt idx="14">
                  <c:v>16.7</c:v>
                </c:pt>
                <c:pt idx="15">
                  <c:v>14.03</c:v>
                </c:pt>
                <c:pt idx="16">
                  <c:v>13.7</c:v>
                </c:pt>
                <c:pt idx="17">
                  <c:v>13.4</c:v>
                </c:pt>
                <c:pt idx="18">
                  <c:v>13.1</c:v>
                </c:pt>
                <c:pt idx="19">
                  <c:v>12.6</c:v>
                </c:pt>
                <c:pt idx="20">
                  <c:v>12.2</c:v>
                </c:pt>
                <c:pt idx="21">
                  <c:v>12.01</c:v>
                </c:pt>
                <c:pt idx="22">
                  <c:v>10.9</c:v>
                </c:pt>
                <c:pt idx="23">
                  <c:v>10.8</c:v>
                </c:pt>
                <c:pt idx="24">
                  <c:v>9.8000000000000007</c:v>
                </c:pt>
                <c:pt idx="25">
                  <c:v>8.0500000000000007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67-431D-9E86-A21C0517A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6268623"/>
        <c:axId val="1866249903"/>
        <c:axId val="0"/>
      </c:bar3DChart>
      <c:catAx>
        <c:axId val="1866268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6249903"/>
        <c:crosses val="autoZero"/>
        <c:auto val="1"/>
        <c:lblAlgn val="ctr"/>
        <c:lblOffset val="100"/>
        <c:noMultiLvlLbl val="0"/>
      </c:catAx>
      <c:valAx>
        <c:axId val="1866249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62686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نمودار مقایسه ای سهم سالمندی در پایگاه</a:t>
            </a:r>
            <a:r>
              <a:rPr lang="fa-IR" baseline="0"/>
              <a:t> و خانه های بهداشت شهرستان چادگان در سال 1401</a:t>
            </a:r>
            <a:endParaRPr lang="fa-I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سهم سالمندی 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Sheet1!$C$5:$C$30</c:f>
              <c:strCache>
                <c:ptCount val="26"/>
                <c:pt idx="0">
                  <c:v>چادگان</c:v>
                </c:pt>
                <c:pt idx="1">
                  <c:v>گشنیز جان</c:v>
                </c:pt>
                <c:pt idx="2">
                  <c:v>حجت آباد </c:v>
                </c:pt>
                <c:pt idx="3">
                  <c:v>پایگاه رزوه</c:v>
                </c:pt>
                <c:pt idx="4">
                  <c:v>اورگان</c:v>
                </c:pt>
                <c:pt idx="5">
                  <c:v>ده کلبعلی</c:v>
                </c:pt>
                <c:pt idx="6">
                  <c:v>فراموشجان</c:v>
                </c:pt>
                <c:pt idx="7">
                  <c:v>علی آباد </c:v>
                </c:pt>
                <c:pt idx="8">
                  <c:v>کمیتک</c:v>
                </c:pt>
                <c:pt idx="9">
                  <c:v>انالوجه</c:v>
                </c:pt>
                <c:pt idx="10">
                  <c:v>مندرجان</c:v>
                </c:pt>
                <c:pt idx="11">
                  <c:v>آبادچی</c:v>
                </c:pt>
                <c:pt idx="12">
                  <c:v>اصفهانک</c:v>
                </c:pt>
                <c:pt idx="13">
                  <c:v>دهباد</c:v>
                </c:pt>
                <c:pt idx="14">
                  <c:v>دولت آباد</c:v>
                </c:pt>
                <c:pt idx="15">
                  <c:v>خرسانک</c:v>
                </c:pt>
                <c:pt idx="16">
                  <c:v>پرمه</c:v>
                </c:pt>
                <c:pt idx="17">
                  <c:v>کلیچه</c:v>
                </c:pt>
                <c:pt idx="18">
                  <c:v>چشمندگان</c:v>
                </c:pt>
                <c:pt idx="19">
                  <c:v>علیعرب</c:v>
                </c:pt>
                <c:pt idx="20">
                  <c:v>هرمانک</c:v>
                </c:pt>
                <c:pt idx="21">
                  <c:v>درک آباد </c:v>
                </c:pt>
                <c:pt idx="22">
                  <c:v>قرقر</c:v>
                </c:pt>
                <c:pt idx="23">
                  <c:v>مشهد کاوه</c:v>
                </c:pt>
                <c:pt idx="24">
                  <c:v>معروف آباد</c:v>
                </c:pt>
                <c:pt idx="25">
                  <c:v>پرزگان</c:v>
                </c:pt>
              </c:strCache>
            </c:strRef>
          </c:cat>
          <c:val>
            <c:numRef>
              <c:f>Sheet1!$D$5:$D$30</c:f>
              <c:numCache>
                <c:formatCode>General</c:formatCode>
                <c:ptCount val="26"/>
                <c:pt idx="0">
                  <c:v>80.5</c:v>
                </c:pt>
                <c:pt idx="1">
                  <c:v>75.599999999999994</c:v>
                </c:pt>
                <c:pt idx="2">
                  <c:v>56.1</c:v>
                </c:pt>
                <c:pt idx="3">
                  <c:v>54.1</c:v>
                </c:pt>
                <c:pt idx="4">
                  <c:v>41.1</c:v>
                </c:pt>
                <c:pt idx="5">
                  <c:v>33.6</c:v>
                </c:pt>
                <c:pt idx="6">
                  <c:v>28.7</c:v>
                </c:pt>
                <c:pt idx="7">
                  <c:v>26.3</c:v>
                </c:pt>
                <c:pt idx="8">
                  <c:v>24.3</c:v>
                </c:pt>
                <c:pt idx="9">
                  <c:v>24.04</c:v>
                </c:pt>
                <c:pt idx="10">
                  <c:v>19.399999999999999</c:v>
                </c:pt>
                <c:pt idx="11">
                  <c:v>19.100000000000001</c:v>
                </c:pt>
                <c:pt idx="12">
                  <c:v>14.7</c:v>
                </c:pt>
                <c:pt idx="13">
                  <c:v>14.4</c:v>
                </c:pt>
                <c:pt idx="14">
                  <c:v>13.9</c:v>
                </c:pt>
                <c:pt idx="15">
                  <c:v>12.6</c:v>
                </c:pt>
                <c:pt idx="16">
                  <c:v>10.199999999999999</c:v>
                </c:pt>
                <c:pt idx="17">
                  <c:v>9.5</c:v>
                </c:pt>
                <c:pt idx="18">
                  <c:v>9.5</c:v>
                </c:pt>
                <c:pt idx="19">
                  <c:v>9.0399999999999991</c:v>
                </c:pt>
                <c:pt idx="20">
                  <c:v>8.08</c:v>
                </c:pt>
                <c:pt idx="21">
                  <c:v>7.3</c:v>
                </c:pt>
                <c:pt idx="22">
                  <c:v>6.9</c:v>
                </c:pt>
                <c:pt idx="23">
                  <c:v>6.9</c:v>
                </c:pt>
                <c:pt idx="24">
                  <c:v>5.8</c:v>
                </c:pt>
                <c:pt idx="25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8-4C98-8FF4-DEC9EAB2AC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913150479"/>
        <c:axId val="1913147567"/>
        <c:axId val="0"/>
      </c:bar3DChart>
      <c:catAx>
        <c:axId val="191315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3147567"/>
        <c:crosses val="autoZero"/>
        <c:auto val="1"/>
        <c:lblAlgn val="ctr"/>
        <c:lblOffset val="100"/>
        <c:noMultiLvlLbl val="0"/>
      </c:catAx>
      <c:valAx>
        <c:axId val="191314756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13150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349635093824857E-2"/>
          <c:y val="3.0685681099114091E-2"/>
          <c:w val="0.92431217280490441"/>
          <c:h val="0.87443472011232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'تیپ یک مراقبت کامل سالمندی'!$E$4</c:f>
              <c:strCache>
                <c:ptCount val="1"/>
                <c:pt idx="0">
                  <c:v>سال 1397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'تیپ یک مراقبت کامل سالمندی'!$B$5:$B$14</c:f>
              <c:strCache>
                <c:ptCount val="10"/>
                <c:pt idx="0">
                  <c:v>شیراز</c:v>
                </c:pt>
                <c:pt idx="1">
                  <c:v>تبریز</c:v>
                </c:pt>
                <c:pt idx="2">
                  <c:v>کرمان</c:v>
                </c:pt>
                <c:pt idx="3">
                  <c:v>مازندران </c:v>
                </c:pt>
                <c:pt idx="4">
                  <c:v>جندی شاپور</c:v>
                </c:pt>
                <c:pt idx="5">
                  <c:v>اصفهان</c:v>
                </c:pt>
                <c:pt idx="6">
                  <c:v>البرز</c:v>
                </c:pt>
                <c:pt idx="7">
                  <c:v>ایران</c:v>
                </c:pt>
                <c:pt idx="8">
                  <c:v>بهشتی</c:v>
                </c:pt>
                <c:pt idx="9">
                  <c:v>تهران </c:v>
                </c:pt>
              </c:strCache>
            </c:strRef>
          </c:cat>
          <c:val>
            <c:numRef>
              <c:f>'تیپ یک مراقبت کامل سالمندی'!$E$5:$E$14</c:f>
              <c:numCache>
                <c:formatCode>0.0</c:formatCode>
                <c:ptCount val="10"/>
                <c:pt idx="0">
                  <c:v>23.710680527178429</c:v>
                </c:pt>
                <c:pt idx="1">
                  <c:v>11.903467198802694</c:v>
                </c:pt>
                <c:pt idx="2">
                  <c:v>19.13</c:v>
                </c:pt>
                <c:pt idx="3">
                  <c:v>21.173310528687079</c:v>
                </c:pt>
                <c:pt idx="4">
                  <c:v>13.527323286242769</c:v>
                </c:pt>
                <c:pt idx="5">
                  <c:v>18.725450589942</c:v>
                </c:pt>
                <c:pt idx="6">
                  <c:v>8.1970055161544515</c:v>
                </c:pt>
                <c:pt idx="7">
                  <c:v>8.1925626369893916</c:v>
                </c:pt>
                <c:pt idx="8">
                  <c:v>7.0964002631661396</c:v>
                </c:pt>
                <c:pt idx="9">
                  <c:v>7.8055171409855157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D-481B-989E-E4D80BFA103D}"/>
            </c:ext>
          </c:extLst>
        </c:ser>
        <c:ser>
          <c:idx val="1"/>
          <c:order val="1"/>
          <c:tx>
            <c:strRef>
              <c:f>'تیپ یک مراقبت کامل سالمندی'!$H$4</c:f>
              <c:strCache>
                <c:ptCount val="1"/>
                <c:pt idx="0">
                  <c:v>سال 1398</c:v>
                </c:pt>
              </c:strCache>
            </c:strRef>
          </c:tx>
          <c:spPr>
            <a:solidFill>
              <a:srgbClr val="FFFF6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'تیپ یک مراقبت کامل سالمندی'!$B$5:$B$14</c:f>
              <c:strCache>
                <c:ptCount val="10"/>
                <c:pt idx="0">
                  <c:v>شیراز</c:v>
                </c:pt>
                <c:pt idx="1">
                  <c:v>تبریز</c:v>
                </c:pt>
                <c:pt idx="2">
                  <c:v>کرمان</c:v>
                </c:pt>
                <c:pt idx="3">
                  <c:v>مازندران </c:v>
                </c:pt>
                <c:pt idx="4">
                  <c:v>جندی شاپور</c:v>
                </c:pt>
                <c:pt idx="5">
                  <c:v>اصفهان</c:v>
                </c:pt>
                <c:pt idx="6">
                  <c:v>البرز</c:v>
                </c:pt>
                <c:pt idx="7">
                  <c:v>ایران</c:v>
                </c:pt>
                <c:pt idx="8">
                  <c:v>بهشتی</c:v>
                </c:pt>
                <c:pt idx="9">
                  <c:v>تهران </c:v>
                </c:pt>
              </c:strCache>
            </c:strRef>
          </c:cat>
          <c:val>
            <c:numRef>
              <c:f>'تیپ یک مراقبت کامل سالمندی'!$H$5:$H$14</c:f>
              <c:numCache>
                <c:formatCode>0.0</c:formatCode>
                <c:ptCount val="10"/>
                <c:pt idx="0">
                  <c:v>29.670641266478881</c:v>
                </c:pt>
                <c:pt idx="1">
                  <c:v>14.380021624443078</c:v>
                </c:pt>
                <c:pt idx="2">
                  <c:v>17.145545058994159</c:v>
                </c:pt>
                <c:pt idx="3">
                  <c:v>19.488723974548439</c:v>
                </c:pt>
                <c:pt idx="4">
                  <c:v>11.76817089894983</c:v>
                </c:pt>
                <c:pt idx="5">
                  <c:v>19.425450589941999</c:v>
                </c:pt>
                <c:pt idx="6">
                  <c:v>9.3702450985142907</c:v>
                </c:pt>
                <c:pt idx="7">
                  <c:v>11.038228616518131</c:v>
                </c:pt>
                <c:pt idx="8">
                  <c:v>6.9371276648121709</c:v>
                </c:pt>
                <c:pt idx="9">
                  <c:v>6.1936741478524411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0D-481B-989E-E4D80BFA103D}"/>
            </c:ext>
          </c:extLst>
        </c:ser>
        <c:ser>
          <c:idx val="2"/>
          <c:order val="2"/>
          <c:tx>
            <c:strRef>
              <c:f>'تیپ یک مراقبت کامل سالمندی'!$K$4</c:f>
              <c:strCache>
                <c:ptCount val="1"/>
                <c:pt idx="0">
                  <c:v>سال 1399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'تیپ یک مراقبت کامل سالمندی'!$B$5:$B$14</c:f>
              <c:strCache>
                <c:ptCount val="10"/>
                <c:pt idx="0">
                  <c:v>شیراز</c:v>
                </c:pt>
                <c:pt idx="1">
                  <c:v>تبریز</c:v>
                </c:pt>
                <c:pt idx="2">
                  <c:v>کرمان</c:v>
                </c:pt>
                <c:pt idx="3">
                  <c:v>مازندران </c:v>
                </c:pt>
                <c:pt idx="4">
                  <c:v>جندی شاپور</c:v>
                </c:pt>
                <c:pt idx="5">
                  <c:v>اصفهان</c:v>
                </c:pt>
                <c:pt idx="6">
                  <c:v>البرز</c:v>
                </c:pt>
                <c:pt idx="7">
                  <c:v>ایران</c:v>
                </c:pt>
                <c:pt idx="8">
                  <c:v>بهشتی</c:v>
                </c:pt>
                <c:pt idx="9">
                  <c:v>تهران </c:v>
                </c:pt>
              </c:strCache>
            </c:strRef>
          </c:cat>
          <c:val>
            <c:numRef>
              <c:f>'تیپ یک مراقبت کامل سالمندی'!$K$5:$K$14</c:f>
              <c:numCache>
                <c:formatCode>0.0</c:formatCode>
                <c:ptCount val="10"/>
                <c:pt idx="0">
                  <c:v>31.139130487267547</c:v>
                </c:pt>
                <c:pt idx="1">
                  <c:v>14.696166403505394</c:v>
                </c:pt>
                <c:pt idx="2">
                  <c:v>12.363432689777106</c:v>
                </c:pt>
                <c:pt idx="3">
                  <c:v>11.93361539236426</c:v>
                </c:pt>
                <c:pt idx="4">
                  <c:v>11.327151052426469</c:v>
                </c:pt>
                <c:pt idx="5">
                  <c:v>11.168806923958494</c:v>
                </c:pt>
                <c:pt idx="6">
                  <c:v>6.5658830033125408</c:v>
                </c:pt>
                <c:pt idx="7">
                  <c:v>3.1178664645229093</c:v>
                </c:pt>
                <c:pt idx="8">
                  <c:v>2.828192007920352</c:v>
                </c:pt>
                <c:pt idx="9">
                  <c:v>2.1422170136495242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0D-481B-989E-E4D80BFA1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4300160"/>
        <c:axId val="344310144"/>
      </c:barChart>
      <c:catAx>
        <c:axId val="344300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B Nazanin" panose="00000400000000000000" pitchFamily="2" charset="-78"/>
              </a:defRPr>
            </a:pPr>
            <a:endParaRPr lang="en-US"/>
          </a:p>
        </c:txPr>
        <c:crossAx val="344310144"/>
        <c:crosses val="autoZero"/>
        <c:auto val="1"/>
        <c:lblAlgn val="ctr"/>
        <c:lblOffset val="100"/>
        <c:noMultiLvlLbl val="0"/>
      </c:catAx>
      <c:valAx>
        <c:axId val="34431014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300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343572221293064"/>
          <c:y val="3.3588629999657338E-2"/>
          <c:w val="0.13934964577473127"/>
          <c:h val="0.200511486592751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B Nazanin" panose="00000400000000000000" pitchFamily="2" charset="-78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>
                <a:cs typeface="B Mitra" panose="00000400000000000000" pitchFamily="2" charset="-78"/>
              </a:rPr>
              <a:t>نمودار</a:t>
            </a:r>
            <a:r>
              <a:rPr lang="fa-IR" baseline="0">
                <a:cs typeface="B Mitra" panose="00000400000000000000" pitchFamily="2" charset="-78"/>
              </a:rPr>
              <a:t> مقایسه ای پوشش مراقبت خطر پذیری مراکز شهرستان چادگان در سال 1400</a:t>
            </a:r>
            <a:endParaRPr lang="fa-IR">
              <a:cs typeface="B Mitra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پوشش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Sheet1!$C$4:$C$11</c:f>
              <c:strCache>
                <c:ptCount val="8"/>
                <c:pt idx="0">
                  <c:v>حجت آباد</c:v>
                </c:pt>
                <c:pt idx="1">
                  <c:v>گشنیزجان</c:v>
                </c:pt>
                <c:pt idx="2">
                  <c:v>فراموشجان</c:v>
                </c:pt>
                <c:pt idx="3">
                  <c:v>رزوه</c:v>
                </c:pt>
                <c:pt idx="4">
                  <c:v>شهرستان</c:v>
                </c:pt>
                <c:pt idx="5">
                  <c:v>چادگان</c:v>
                </c:pt>
                <c:pt idx="6">
                  <c:v>اورگان</c:v>
                </c:pt>
                <c:pt idx="7">
                  <c:v>مشهد کاوه</c:v>
                </c:pt>
              </c:strCache>
            </c:strRef>
          </c:cat>
          <c:val>
            <c:numRef>
              <c:f>Sheet1!$D$4:$D$11</c:f>
              <c:numCache>
                <c:formatCode>General</c:formatCode>
                <c:ptCount val="8"/>
                <c:pt idx="0">
                  <c:v>98.4</c:v>
                </c:pt>
                <c:pt idx="1">
                  <c:v>97.7</c:v>
                </c:pt>
                <c:pt idx="2">
                  <c:v>95.6</c:v>
                </c:pt>
                <c:pt idx="3">
                  <c:v>93.5</c:v>
                </c:pt>
                <c:pt idx="4">
                  <c:v>92.6</c:v>
                </c:pt>
                <c:pt idx="5">
                  <c:v>90.8</c:v>
                </c:pt>
                <c:pt idx="6">
                  <c:v>89.9</c:v>
                </c:pt>
                <c:pt idx="7">
                  <c:v>86.1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63-4D82-A444-95E9912E1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7961503"/>
        <c:axId val="387965663"/>
        <c:axId val="0"/>
      </c:bar3DChart>
      <c:catAx>
        <c:axId val="387961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965663"/>
        <c:crosses val="autoZero"/>
        <c:auto val="1"/>
        <c:lblAlgn val="ctr"/>
        <c:lblOffset val="100"/>
        <c:noMultiLvlLbl val="0"/>
      </c:catAx>
      <c:valAx>
        <c:axId val="38796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796150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/>
              <a:t>مراقبت تغذیه سالمند غیر پزشک در سال 1400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Sheet1!$B$77:$B$84</c:f>
              <c:strCache>
                <c:ptCount val="8"/>
                <c:pt idx="0">
                  <c:v>حجت آباد </c:v>
                </c:pt>
                <c:pt idx="1">
                  <c:v>گشنیز جان </c:v>
                </c:pt>
                <c:pt idx="2">
                  <c:v>مشهد کاوه</c:v>
                </c:pt>
                <c:pt idx="3">
                  <c:v>چادگان</c:v>
                </c:pt>
                <c:pt idx="4">
                  <c:v>شهرستان </c:v>
                </c:pt>
                <c:pt idx="5">
                  <c:v>فراموشجان</c:v>
                </c:pt>
                <c:pt idx="6">
                  <c:v>اورگان</c:v>
                </c:pt>
                <c:pt idx="7">
                  <c:v>رزوه</c:v>
                </c:pt>
              </c:strCache>
            </c:strRef>
          </c:cat>
          <c:val>
            <c:numRef>
              <c:f>Sheet1!$C$77:$C$84</c:f>
              <c:numCache>
                <c:formatCode>General</c:formatCode>
                <c:ptCount val="8"/>
                <c:pt idx="0">
                  <c:v>93.8</c:v>
                </c:pt>
                <c:pt idx="1">
                  <c:v>76.3</c:v>
                </c:pt>
                <c:pt idx="2">
                  <c:v>75.05</c:v>
                </c:pt>
                <c:pt idx="3">
                  <c:v>70.099999999999994</c:v>
                </c:pt>
                <c:pt idx="4">
                  <c:v>69.2</c:v>
                </c:pt>
                <c:pt idx="5">
                  <c:v>67.7</c:v>
                </c:pt>
                <c:pt idx="6">
                  <c:v>67.599999999999994</c:v>
                </c:pt>
                <c:pt idx="7">
                  <c:v>59.1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F6-47D7-B341-61878029C1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1641070736"/>
        <c:axId val="1641071152"/>
        <c:axId val="0"/>
      </c:bar3DChart>
      <c:catAx>
        <c:axId val="164107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1071152"/>
        <c:crosses val="autoZero"/>
        <c:auto val="1"/>
        <c:lblAlgn val="ctr"/>
        <c:lblOffset val="100"/>
        <c:noMultiLvlLbl val="0"/>
      </c:catAx>
      <c:valAx>
        <c:axId val="164107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10707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4-21T00:40:50.797" idx="1">
    <p:pos x="10" y="10"/>
    <p:text>لطفا اسلاید 14تا 17بر اساس سهم ودرصد سالمندی شهرستان خود نمودارها وتحلیل ثبت شود</p:text>
    <p:extLst>
      <p:ext uri="{C676402C-5697-4E1C-873F-D02D1690AC5C}">
        <p15:threadingInfo xmlns:p15="http://schemas.microsoft.com/office/powerpoint/2012/main" timeZoneBias="42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0.12528</cdr:y>
    </cdr:to>
    <cdr:sp macro="" textlink="">
      <cdr:nvSpPr>
        <cdr:cNvPr id="2" name="Title 1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0" y="-572645"/>
          <a:ext cx="7778750" cy="5726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vert="horz" lIns="91440" tIns="45720" rIns="91440" bIns="45720" rtlCol="0" anchor="ctr">
          <a:noAutofit/>
        </a:bodyPr>
        <a:lstStyle xmlns:a="http://schemas.openxmlformats.org/drawingml/2006/main">
          <a:lvl1pPr algn="l" defTabSz="914400" rtl="0" eaLnBrk="1" latinLnBrk="0" hangingPunct="1">
            <a:spcBef>
              <a:spcPct val="0"/>
            </a:spcBef>
            <a:buNone/>
            <a:defRPr sz="3600" kern="1200">
              <a:solidFill>
                <a:srgbClr val="9900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defRPr>
          </a:lvl1pPr>
        </a:lstStyle>
        <a:p xmlns:a="http://schemas.openxmlformats.org/drawingml/2006/main">
          <a:pPr algn="ctr" rtl="1">
            <a:lnSpc>
              <a:spcPct val="107000"/>
            </a:lnSpc>
            <a:spcAft>
              <a:spcPts val="800"/>
            </a:spcAft>
          </a:pPr>
          <a:r>
            <a:rPr lang="fa-IR" sz="1800" dirty="0">
              <a:solidFill>
                <a:srgbClr val="00329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rPr>
            <a:t>پوشش مراقبت کامل سالمندان - شهرستان های تابعه دانشگاه علوم پزشکی اصفهان در سال 1399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F806B2D-8F4A-4076-B127-979870E2B623}" type="datetimeFigureOut">
              <a:rPr lang="fa-IR" smtClean="0"/>
              <a:t>14/11/1443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51275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74C5E5B-3112-4C72-889C-69B9798C4D0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124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4EA50-C727-4C21-ADAE-7358BEC09626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C0180-3D1E-4CF8-AEE0-4BEB80CB1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33EC3-B7DC-4712-B9D1-763C7AB92E96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52026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pecific: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مشخص -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easurable: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قابل اندازه گیری -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ttainable: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دست یافتنی</a:t>
            </a:r>
            <a:r>
              <a:rPr lang="fa-I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ealistic: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واقع گرایانه</a:t>
            </a:r>
            <a:r>
              <a:rPr lang="fa-I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مرتبط -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imely/Time Bound: </a:t>
            </a:r>
            <a:r>
              <a:rPr lang="fa-I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 محدوده زمانی مشخص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33EC3-B7DC-4712-B9D1-763C7AB92E96}" type="slidenum">
              <a:rPr lang="fa-IR" smtClean="0"/>
              <a:t>10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8231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C0180-3D1E-4CF8-AEE0-4BEB80CB1B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44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C0180-3D1E-4CF8-AEE0-4BEB80CB1B7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69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6563" y="1233488"/>
            <a:ext cx="5924550" cy="3333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C0180-3D1E-4CF8-AEE0-4BEB80CB1B7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69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2245" y="433883"/>
            <a:ext cx="5650085" cy="7635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2245" y="1197406"/>
            <a:ext cx="565008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2FF2FD40-53AF-40E2-A13F-8BABAB36E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27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2245" y="433883"/>
            <a:ext cx="5650085" cy="7635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2245" y="1197406"/>
            <a:ext cx="565008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410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610821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044701"/>
            <a:ext cx="8246070" cy="3817624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2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108200" cy="366376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0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30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123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433881"/>
            <a:ext cx="8093365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33582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180822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18" y="133582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18" y="180822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26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2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610821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044701"/>
            <a:ext cx="8246070" cy="3817624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09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056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08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30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2FF2FD40-53AF-40E2-A13F-8BABAB36E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27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60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391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0849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2245" y="433883"/>
            <a:ext cx="5650085" cy="76352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2245" y="1197406"/>
            <a:ext cx="5650085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3759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610821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044701"/>
            <a:ext cx="8246070" cy="3817624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02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108200" cy="366376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5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108200" cy="366376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57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97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433881"/>
            <a:ext cx="8093365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33582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180822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18" y="133582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18" y="180822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79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20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39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38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56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41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2FF2FD40-53AF-40E2-A13F-8BABAB36E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27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7894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795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937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0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14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9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593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86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67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84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592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74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585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780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195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25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01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39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56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58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60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433881"/>
            <a:ext cx="8093365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33582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1808227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18" y="133582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18" y="1808227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896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57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32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859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8246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044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029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449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496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6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92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54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29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17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051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242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790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553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33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4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921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53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783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279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4690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53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404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579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031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4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377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776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789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420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685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9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6905C-C2C2-43A4-A6D9-5CA2ED246A55}"/>
              </a:ext>
            </a:extLst>
          </p:cNvPr>
          <p:cNvSpPr txBox="1"/>
          <p:nvPr userDrawn="1"/>
        </p:nvSpPr>
        <p:spPr>
          <a:xfrm>
            <a:off x="-9148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6905C-C2C2-43A4-A6D9-5CA2ED246A55}"/>
              </a:ext>
            </a:extLst>
          </p:cNvPr>
          <p:cNvSpPr txBox="1"/>
          <p:nvPr userDrawn="1"/>
        </p:nvSpPr>
        <p:spPr>
          <a:xfrm>
            <a:off x="-9148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white">
                    <a:lumMod val="65000"/>
                  </a:prst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prstClr val="white">
                    <a:lumMod val="65000"/>
                  </a:prst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293108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8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6905C-C2C2-43A4-A6D9-5CA2ED246A55}"/>
              </a:ext>
            </a:extLst>
          </p:cNvPr>
          <p:cNvSpPr txBox="1"/>
          <p:nvPr userDrawn="1"/>
        </p:nvSpPr>
        <p:spPr>
          <a:xfrm>
            <a:off x="-9148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white">
                    <a:lumMod val="65000"/>
                  </a:prst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prstClr val="white">
                    <a:lumMod val="65000"/>
                  </a:prst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26861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2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8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2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9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8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A2854ED-0716-4124-BF54-21EE1C85425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6/13/2022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03F95C8-8746-46CD-802A-136EED04C9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6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5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8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8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8800" b="1" dirty="0">
                <a:solidFill>
                  <a:srgbClr val="FF3399"/>
                </a:solidFill>
                <a:latin typeface="IranNastaliq" pitchFamily="18" charset="0"/>
                <a:cs typeface="IranNastaliq" pitchFamily="18" charset="0"/>
              </a:rPr>
              <a:t>بسم الله الرحمن الرحیم</a:t>
            </a:r>
            <a:endParaRPr lang="fa-IR" sz="8800" b="1" dirty="0">
              <a:solidFill>
                <a:srgbClr val="FF3399"/>
              </a:solidFill>
            </a:endParaRPr>
          </a:p>
        </p:txBody>
      </p:sp>
      <p:pic>
        <p:nvPicPr>
          <p:cNvPr id="4" name="Picture 4" descr="F:\trustees\overal\arm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6" y="128470"/>
            <a:ext cx="968951" cy="9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0" y="1104977"/>
            <a:ext cx="1832551" cy="47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fa-IR" altLang="en-US" sz="1100" b="1" dirty="0">
                <a:cs typeface="B Mitra" pitchFamily="2" charset="-78"/>
              </a:rPr>
              <a:t>گروه سلامت خانواده و جمعیت </a:t>
            </a:r>
            <a:br>
              <a:rPr lang="fa-IR" altLang="en-US" sz="1100" b="1" dirty="0">
                <a:cs typeface="B Mitra" pitchFamily="2" charset="-78"/>
              </a:rPr>
            </a:br>
            <a:r>
              <a:rPr lang="fa-IR" altLang="en-US" sz="1100" b="1" dirty="0">
                <a:cs typeface="B Mitra" pitchFamily="2" charset="-78"/>
              </a:rPr>
              <a:t>معاونت بهداشتی استان اصفهان </a:t>
            </a:r>
            <a:r>
              <a:rPr lang="en-US" altLang="en-US" sz="1100" b="1" dirty="0">
                <a:cs typeface="B Mitra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5255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067" y="128470"/>
            <a:ext cx="4282973" cy="572644"/>
          </a:xfrm>
        </p:spPr>
        <p:txBody>
          <a:bodyPr/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اهداف بررسی و تحلیل شاخص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7" y="892002"/>
            <a:ext cx="6566315" cy="3817625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000" b="1" dirty="0">
                <a:solidFill>
                  <a:srgbClr val="00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مقایسه واحدهای تابعه تحت پوشش و یافتن نقاط مشکل دار جهت طراحی مداخلات لازم مبتنی بر اهداف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SMART</a:t>
            </a:r>
            <a:r>
              <a:rPr lang="fa-IR" sz="2000" b="1" dirty="0">
                <a:solidFill>
                  <a:srgbClr val="000000"/>
                </a:solidFill>
                <a:latin typeface="Arial" panose="020B0604020202020204" pitchFamily="34" charset="0"/>
                <a:cs typeface="B Nazanin" panose="00000400000000000000" pitchFamily="2" charset="-78"/>
              </a:rPr>
              <a:t> به منظور : </a:t>
            </a:r>
          </a:p>
          <a:p>
            <a:pPr marL="0" indent="0" algn="just" rtl="1">
              <a:buNone/>
            </a:pPr>
            <a:endParaRPr lang="fa-IR" sz="2000" b="1" dirty="0">
              <a:solidFill>
                <a:srgbClr val="000000"/>
              </a:solidFill>
              <a:latin typeface="Arial" panose="020B0604020202020204" pitchFamily="34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1- بهبود بازاریابی و پوشش خدمات</a:t>
            </a: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2- بهبود نظام ثبت خدمات</a:t>
            </a: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3- متناسب سازی خدمات ادغام یافته با یکدیگر </a:t>
            </a: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4- ارتقای کیفیت خدمات</a:t>
            </a: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5- بهبود شاخص های گروه هدف سالمندان</a:t>
            </a: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53127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30" y="281177"/>
            <a:ext cx="6566314" cy="725349"/>
          </a:xfrm>
        </p:spPr>
        <p:txBody>
          <a:bodyPr>
            <a:noAutofit/>
          </a:bodyPr>
          <a:lstStyle/>
          <a:p>
            <a:pPr algn="ctr" rtl="1"/>
            <a:r>
              <a:rPr lang="fa-IR" sz="2400" b="1" dirty="0">
                <a:solidFill>
                  <a:srgbClr val="7030A0"/>
                </a:solidFill>
                <a:cs typeface="B Nazanin" panose="00000400000000000000" pitchFamily="2" charset="-78"/>
              </a:rPr>
              <a:t>طبقه بندی </a:t>
            </a:r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مراقبت شناسایی و طبقه بندی خطر پذیری </a:t>
            </a:r>
            <a:r>
              <a:rPr lang="fa-IR" sz="2400" b="1" dirty="0">
                <a:solidFill>
                  <a:srgbClr val="7030A0"/>
                </a:solidFill>
                <a:cs typeface="B Nazanin" panose="00000400000000000000" pitchFamily="2" charset="-78"/>
              </a:rPr>
              <a:t>سالمندان داشبورد مدیریتی </a:t>
            </a:r>
            <a:endParaRPr lang="en-US" sz="24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853767"/>
              </p:ext>
            </p:extLst>
          </p:nvPr>
        </p:nvGraphicFramePr>
        <p:xfrm>
          <a:off x="2281425" y="1198563"/>
          <a:ext cx="6719020" cy="351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95909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281177"/>
            <a:ext cx="6871725" cy="725349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 rtl="1"/>
            <a:r>
              <a:rPr lang="fa-IR" sz="2000" dirty="0">
                <a:cs typeface="B Titr" panose="00000700000000000000" pitchFamily="2" charset="-78"/>
              </a:rPr>
              <a:t>درصد سالمندان دچار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هم ابتلایی </a:t>
            </a:r>
            <a:r>
              <a:rPr lang="fa-IR" sz="2000" dirty="0">
                <a:cs typeface="B Titr" panose="00000700000000000000" pitchFamily="2" charset="-78"/>
              </a:rPr>
              <a:t>در مراقبت شناسایی خطر پذیری سالمندان </a:t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داشبورد مدیریتی - 1400/4/27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5744737"/>
              </p:ext>
            </p:extLst>
          </p:nvPr>
        </p:nvGraphicFramePr>
        <p:xfrm>
          <a:off x="2434128" y="1198562"/>
          <a:ext cx="6709871" cy="3944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45587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6" y="195282"/>
            <a:ext cx="7940660" cy="572644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 rtl="1"/>
            <a:r>
              <a:rPr lang="fa-IR" sz="2000" dirty="0">
                <a:cs typeface="B Titr" panose="00000700000000000000" pitchFamily="2" charset="-78"/>
              </a:rPr>
              <a:t>درصد سالمندان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ناتوان</a:t>
            </a:r>
            <a:r>
              <a:rPr lang="fa-IR" sz="2000" dirty="0">
                <a:cs typeface="B Titr" panose="00000700000000000000" pitchFamily="2" charset="-78"/>
              </a:rPr>
              <a:t> در مراقبت شناسایی خطر پذیری سالمندان </a:t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 داشبورد مدیریتی - 1400/4/27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290777"/>
              </p:ext>
            </p:extLst>
          </p:nvPr>
        </p:nvGraphicFramePr>
        <p:xfrm>
          <a:off x="2281429" y="739291"/>
          <a:ext cx="6719019" cy="427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004433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177"/>
            <a:ext cx="7931510" cy="725349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 rtl="1"/>
            <a:r>
              <a:rPr lang="fa-IR" sz="2000" dirty="0">
                <a:cs typeface="B Titr" panose="00000700000000000000" pitchFamily="2" charset="-78"/>
              </a:rPr>
              <a:t>درصد سالمندان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تنها </a:t>
            </a:r>
            <a:r>
              <a:rPr lang="fa-IR" sz="2000" dirty="0">
                <a:cs typeface="B Titr" panose="00000700000000000000" pitchFamily="2" charset="-78"/>
              </a:rPr>
              <a:t>در مراقبت شناسایی خطر پذیری سالمندان </a:t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داشبورد مدیریتی - 1400/4/27</a:t>
            </a:r>
            <a:endParaRPr lang="en-US" sz="2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" y="1006532"/>
          <a:ext cx="7778750" cy="4008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75187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4130" y="128471"/>
            <a:ext cx="6566315" cy="725349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 rtl="1"/>
            <a:r>
              <a:rPr lang="fa-IR" sz="2000" dirty="0">
                <a:cs typeface="B Titr" panose="00000700000000000000" pitchFamily="2" charset="-78"/>
              </a:rPr>
              <a:t>نتایج بررسی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عوامل خطر </a:t>
            </a:r>
            <a:r>
              <a:rPr lang="fa-IR" sz="2000" dirty="0">
                <a:cs typeface="B Titr" panose="00000700000000000000" pitchFamily="2" charset="-78"/>
              </a:rPr>
              <a:t>در مراقبت شناسایی خطر پذیری سالمندان </a:t>
            </a:r>
            <a:br>
              <a:rPr lang="fa-IR" sz="20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داشبورد مدیریتی </a:t>
            </a:r>
            <a:endParaRPr lang="en-US" sz="20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434130" y="1044711"/>
          <a:ext cx="6709870" cy="413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93827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01"/>
          <a:stretch/>
        </p:blipFill>
        <p:spPr bwMode="auto">
          <a:xfrm>
            <a:off x="4113885" y="1049547"/>
            <a:ext cx="2137870" cy="409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76016" y="281175"/>
            <a:ext cx="7177134" cy="572644"/>
          </a:xfrm>
        </p:spPr>
        <p:txBody>
          <a:bodyPr>
            <a:noAutofit/>
          </a:bodyPr>
          <a:lstStyle/>
          <a:p>
            <a:pPr algn="ctr"/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درصد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ناتوانی </a:t>
            </a:r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سالمندان در مراقبت خطر پذیری -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شهرستانهای تابعه دانشگاه علوم پزشکی اصفهان 1400/8/7</a:t>
            </a:r>
          </a:p>
        </p:txBody>
      </p:sp>
    </p:spTree>
    <p:extLst>
      <p:ext uri="{BB962C8B-B14F-4D97-AF65-F5344CB8AC3E}">
        <p14:creationId xmlns:p14="http://schemas.microsoft.com/office/powerpoint/2010/main" val="42873797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6" y="281175"/>
            <a:ext cx="7177134" cy="572644"/>
          </a:xfrm>
        </p:spPr>
        <p:txBody>
          <a:bodyPr>
            <a:noAutofit/>
          </a:bodyPr>
          <a:lstStyle/>
          <a:p>
            <a:pPr algn="ctr"/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درصد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هم ابتلایی </a:t>
            </a:r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سالمندان در مراقبت خطر پذیری - شهرستانهای تابعه دانشگاه علوم پزشکی اصفهان 1400/8/7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88"/>
          <a:stretch/>
        </p:blipFill>
        <p:spPr bwMode="auto">
          <a:xfrm>
            <a:off x="3655770" y="867764"/>
            <a:ext cx="1073064" cy="427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9" r="43407"/>
          <a:stretch/>
        </p:blipFill>
        <p:spPr bwMode="auto">
          <a:xfrm>
            <a:off x="4724705" y="867760"/>
            <a:ext cx="1657960" cy="427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3689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01"/>
          <a:stretch/>
        </p:blipFill>
        <p:spPr bwMode="auto">
          <a:xfrm>
            <a:off x="3549326" y="891996"/>
            <a:ext cx="1022674" cy="424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1" r="17117"/>
          <a:stretch/>
        </p:blipFill>
        <p:spPr bwMode="auto">
          <a:xfrm>
            <a:off x="4572000" y="891995"/>
            <a:ext cx="1832460" cy="424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76016" y="281175"/>
            <a:ext cx="7177134" cy="572644"/>
          </a:xfrm>
        </p:spPr>
        <p:txBody>
          <a:bodyPr>
            <a:noAutofit/>
          </a:bodyPr>
          <a:lstStyle/>
          <a:p>
            <a:pPr algn="ctr"/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درصد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حاشیه نشینی</a:t>
            </a:r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 سالمندان در مراقبت خطر پذیری -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 </a:t>
            </a:r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شهرستانهای تابعه دانشگاه علوم پزشکی اصفهان </a:t>
            </a:r>
            <a:r>
              <a:rPr lang="fa-IR" sz="1800" dirty="0">
                <a:solidFill>
                  <a:srgbClr val="003296"/>
                </a:solidFill>
                <a:cs typeface="B Titr" panose="00000700000000000000" pitchFamily="2" charset="-78"/>
              </a:rPr>
              <a:t>1400/8/7</a:t>
            </a:r>
            <a:endParaRPr lang="fa-IR" sz="2000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62175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81"/>
          <a:stretch/>
        </p:blipFill>
        <p:spPr bwMode="auto">
          <a:xfrm>
            <a:off x="4212132" y="1044701"/>
            <a:ext cx="1123413" cy="411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4"/>
          <a:stretch/>
        </p:blipFill>
        <p:spPr bwMode="auto">
          <a:xfrm>
            <a:off x="5276473" y="1044700"/>
            <a:ext cx="1280692" cy="411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76016" y="281175"/>
            <a:ext cx="7177134" cy="572644"/>
          </a:xfrm>
        </p:spPr>
        <p:txBody>
          <a:bodyPr>
            <a:noAutofit/>
          </a:bodyPr>
          <a:lstStyle/>
          <a:p>
            <a:pPr algn="ctr"/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درصد </a:t>
            </a:r>
            <a:r>
              <a:rPr lang="fa-IR" sz="2000" dirty="0">
                <a:solidFill>
                  <a:srgbClr val="FF0000"/>
                </a:solidFill>
                <a:cs typeface="B Titr" panose="00000700000000000000" pitchFamily="2" charset="-78"/>
              </a:rPr>
              <a:t>تنهایی </a:t>
            </a:r>
            <a:r>
              <a:rPr lang="fa-IR" sz="2000" dirty="0">
                <a:solidFill>
                  <a:srgbClr val="003296"/>
                </a:solidFill>
                <a:cs typeface="B Titr" panose="00000700000000000000" pitchFamily="2" charset="-78"/>
              </a:rPr>
              <a:t>سالمندان در مراقبت خطر پذیری - شهرستانهای تابعه دانشگاه علوم پزشکی اصفهان 1400/8/7</a:t>
            </a:r>
          </a:p>
        </p:txBody>
      </p:sp>
    </p:spTree>
    <p:extLst>
      <p:ext uri="{BB962C8B-B14F-4D97-AF65-F5344CB8AC3E}">
        <p14:creationId xmlns:p14="http://schemas.microsoft.com/office/powerpoint/2010/main" val="26051749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Clr>
                <a:srgbClr val="C00000"/>
              </a:buClr>
              <a:buNone/>
            </a:pPr>
            <a:r>
              <a:rPr lang="fa-IR" dirty="0"/>
              <a:t> </a:t>
            </a:r>
            <a:r>
              <a:rPr lang="ar-SA" b="1" dirty="0">
                <a:cs typeface="B Nazanin" panose="00000400000000000000" pitchFamily="2" charset="-78"/>
              </a:rPr>
              <a:t> </a:t>
            </a:r>
            <a:endParaRPr lang="en-US" b="1" dirty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Clr>
                <a:srgbClr val="C00000"/>
              </a:buClr>
              <a:buNone/>
            </a:pPr>
            <a:endParaRPr lang="fa-I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1425" y="293486"/>
            <a:ext cx="6505388" cy="74167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800" b="1" dirty="0">
                <a:solidFill>
                  <a:schemeClr val="tx1"/>
                </a:solidFill>
                <a:cs typeface="B Titr" panose="00000700000000000000" pitchFamily="2" charset="-78"/>
              </a:rPr>
              <a:t>گزارش سالمندان </a:t>
            </a:r>
            <a:r>
              <a:rPr lang="fa-IR" sz="1800" b="1" dirty="0">
                <a:solidFill>
                  <a:srgbClr val="FF0000"/>
                </a:solidFill>
                <a:cs typeface="B Titr" panose="00000700000000000000" pitchFamily="2" charset="-78"/>
              </a:rPr>
              <a:t>بسیار پر خطر مبتلا به بیماری صعب العلاج </a:t>
            </a:r>
            <a:r>
              <a:rPr lang="fa-IR" sz="1800" b="1" dirty="0">
                <a:solidFill>
                  <a:schemeClr val="tx1"/>
                </a:solidFill>
                <a:cs typeface="B Titr" panose="00000700000000000000" pitchFamily="2" charset="-78"/>
              </a:rPr>
              <a:t>شناسایی شده در مراقبت خطر پذیری تا تاریخ 1400/6/16</a:t>
            </a:r>
            <a:endParaRPr lang="fa-IR" sz="18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633796"/>
              </p:ext>
            </p:extLst>
          </p:nvPr>
        </p:nvGraphicFramePr>
        <p:xfrm>
          <a:off x="2541882" y="1350110"/>
          <a:ext cx="6244935" cy="321443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81645">
                  <a:extLst>
                    <a:ext uri="{9D8B030D-6E8A-4147-A177-3AD203B41FA5}">
                      <a16:colId xmlns:a16="http://schemas.microsoft.com/office/drawing/2014/main" val="1314428231"/>
                    </a:ext>
                  </a:extLst>
                </a:gridCol>
                <a:gridCol w="2081645">
                  <a:extLst>
                    <a:ext uri="{9D8B030D-6E8A-4147-A177-3AD203B41FA5}">
                      <a16:colId xmlns:a16="http://schemas.microsoft.com/office/drawing/2014/main" val="2919582384"/>
                    </a:ext>
                  </a:extLst>
                </a:gridCol>
                <a:gridCol w="2081645">
                  <a:extLst>
                    <a:ext uri="{9D8B030D-6E8A-4147-A177-3AD203B41FA5}">
                      <a16:colId xmlns:a16="http://schemas.microsoft.com/office/drawing/2014/main" val="1537076261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Titr" panose="00000700000000000000" pitchFamily="2" charset="-78"/>
                        </a:rPr>
                        <a:t>بیماریهای صعب العلاج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Titr" panose="00000700000000000000" pitchFamily="2" charset="-78"/>
                        </a:rPr>
                        <a:t>تعداد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dirty="0">
                          <a:cs typeface="B Titr" panose="00000700000000000000" pitchFamily="2" charset="-78"/>
                        </a:rPr>
                        <a:t>درصد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70639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دمانس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3618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33/3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88649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سرطان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5420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49/9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59098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دیالیز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774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7/1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78489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نقص ایمنی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999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9/2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2504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سیروز کبدی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284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2/6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6336540"/>
                  </a:ext>
                </a:extLst>
              </a:tr>
              <a:tr h="65411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مجموع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10857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fa-IR" sz="21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83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45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8FB76-E29A-4C4E-B392-A06B015CE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>
                <a:solidFill>
                  <a:srgbClr val="003296"/>
                </a:solidFill>
                <a:cs typeface="B Titr" panose="00000700000000000000" pitchFamily="2" charset="-78"/>
              </a:rPr>
              <a:t>اهداف برنامه سلامت سالمندان </a:t>
            </a:r>
            <a:endParaRPr lang="en-US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46414-7C22-4CCE-A61D-1D870B7D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6" y="891998"/>
            <a:ext cx="7024434" cy="4251505"/>
          </a:xfrm>
        </p:spPr>
        <p:txBody>
          <a:bodyPr>
            <a:normAutofit/>
          </a:bodyPr>
          <a:lstStyle/>
          <a:p>
            <a:pPr marL="0" indent="0" algn="r" rtl="1" hangingPunct="0">
              <a:buNone/>
            </a:pPr>
            <a:r>
              <a:rPr lang="fa-IR" b="1" dirty="0">
                <a:solidFill>
                  <a:srgbClr val="D60093"/>
                </a:solidFill>
                <a:cs typeface="B Nazanin" panose="00000400000000000000" pitchFamily="2" charset="-78"/>
              </a:rPr>
              <a:t>اهداف کلی :</a:t>
            </a:r>
            <a:endParaRPr lang="en-US" b="1" dirty="0">
              <a:solidFill>
                <a:srgbClr val="D60093"/>
              </a:solidFill>
              <a:cs typeface="B Nazanin" panose="00000400000000000000" pitchFamily="2" charset="-78"/>
            </a:endParaRPr>
          </a:p>
          <a:p>
            <a:pPr mar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1) کاهش عوامل خطر و بار بیماری ها</a:t>
            </a:r>
          </a:p>
          <a:p>
            <a:pPr mar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2) ارتقای سلامت همه‌جانبه در ابعاد جسمی- روانی و اجتماعی</a:t>
            </a:r>
          </a:p>
          <a:p>
            <a:pPr marL="0" indent="0" algn="r" rtl="1" hangingPunct="0">
              <a:buNone/>
            </a:pPr>
            <a:endParaRPr lang="en-US" sz="1600" b="1" dirty="0">
              <a:cs typeface="B Nazanin" panose="00000400000000000000" pitchFamily="2" charset="-78"/>
            </a:endParaRPr>
          </a:p>
          <a:p>
            <a:pPr marL="0" lvl="0" indent="0" algn="r" rtl="1" hangingPunct="0">
              <a:buNone/>
            </a:pPr>
            <a:r>
              <a:rPr lang="fa-IR" b="1" dirty="0">
                <a:solidFill>
                  <a:srgbClr val="D60093"/>
                </a:solidFill>
                <a:cs typeface="B Nazanin" panose="00000400000000000000" pitchFamily="2" charset="-78"/>
              </a:rPr>
              <a:t>اهداف کمی :</a:t>
            </a:r>
          </a:p>
          <a:p>
            <a:pPr marL="0" lv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1) افزایش پوشش مراقبت کامل سالمندان به میزان 20 % ، در شهرستان های با پوشش بالاتر از 15% در سال 1399</a:t>
            </a:r>
          </a:p>
          <a:p>
            <a:pPr marL="0" lv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2) افزایش پوشش مراقبت کامل سالمندان به میزان  10 % ، در شهرستان های با پوشش کمتر از 15% در سال 1399</a:t>
            </a:r>
          </a:p>
          <a:p>
            <a:pPr marL="0" lvl="0" indent="0" algn="r" rtl="1" hangingPunct="0">
              <a:buNone/>
              <a:tabLst>
                <a:tab pos="8787765" algn="l"/>
                <a:tab pos="9540875" algn="r"/>
              </a:tabLst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3)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پوشش شناسایی و طبقه بندی خطر پذیری سلامت سالمندان به میزان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% </a:t>
            </a:r>
            <a:endParaRPr lang="fa-IR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lvl="0" indent="0" algn="r" rtl="1" hangingPunct="0">
              <a:buNone/>
              <a:tabLst>
                <a:tab pos="8787765" algn="l"/>
                <a:tab pos="9540875" algn="r"/>
              </a:tabLst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4)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پوشش واکسیناسیون بالای 70 درصد سالمندان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3291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lnSpc>
                <a:spcPct val="150000"/>
              </a:lnSpc>
              <a:buClr>
                <a:srgbClr val="C00000"/>
              </a:buClr>
              <a:buNone/>
            </a:pPr>
            <a:r>
              <a:rPr lang="fa-IR" dirty="0"/>
              <a:t> </a:t>
            </a:r>
            <a:r>
              <a:rPr lang="ar-SA" b="1" dirty="0">
                <a:cs typeface="B Nazanin" panose="00000400000000000000" pitchFamily="2" charset="-78"/>
              </a:rPr>
              <a:t> </a:t>
            </a:r>
            <a:endParaRPr lang="en-US" b="1" dirty="0">
              <a:cs typeface="B Nazanin" panose="00000400000000000000" pitchFamily="2" charset="-78"/>
            </a:endParaRPr>
          </a:p>
          <a:p>
            <a:pPr marL="0" indent="0" algn="r">
              <a:lnSpc>
                <a:spcPct val="150000"/>
              </a:lnSpc>
              <a:buClr>
                <a:srgbClr val="C00000"/>
              </a:buClr>
              <a:buNone/>
            </a:pPr>
            <a:endParaRPr lang="fa-I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34131" y="339969"/>
            <a:ext cx="6570891" cy="40171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50000"/>
              </a:lnSpc>
            </a:pPr>
            <a:r>
              <a:rPr lang="fa-IR" sz="1800" b="1" dirty="0">
                <a:solidFill>
                  <a:schemeClr val="tx1"/>
                </a:solidFill>
                <a:cs typeface="B Titr" panose="00000700000000000000" pitchFamily="2" charset="-78"/>
              </a:rPr>
              <a:t>گزارش سالمندان </a:t>
            </a:r>
            <a:r>
              <a:rPr lang="fa-IR" sz="1800" b="1" dirty="0">
                <a:solidFill>
                  <a:srgbClr val="FF0000"/>
                </a:solidFill>
                <a:cs typeface="B Titr" panose="00000700000000000000" pitchFamily="2" charset="-78"/>
              </a:rPr>
              <a:t>پر خطر </a:t>
            </a:r>
            <a:r>
              <a:rPr lang="fa-IR" sz="1800" b="1" dirty="0">
                <a:solidFill>
                  <a:schemeClr val="tx1"/>
                </a:solidFill>
                <a:cs typeface="B Titr" panose="00000700000000000000" pitchFamily="2" charset="-78"/>
              </a:rPr>
              <a:t>شناسایی شده در مراقبت خطر پذیری</a:t>
            </a:r>
            <a:endParaRPr lang="fa-IR" sz="1800" dirty="0">
              <a:solidFill>
                <a:schemeClr val="tx1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581348"/>
              </p:ext>
            </p:extLst>
          </p:nvPr>
        </p:nvGraphicFramePr>
        <p:xfrm>
          <a:off x="2434130" y="1197405"/>
          <a:ext cx="6245976" cy="41376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58737">
                  <a:extLst>
                    <a:ext uri="{9D8B030D-6E8A-4147-A177-3AD203B41FA5}">
                      <a16:colId xmlns:a16="http://schemas.microsoft.com/office/drawing/2014/main" val="1314428231"/>
                    </a:ext>
                  </a:extLst>
                </a:gridCol>
                <a:gridCol w="1805247">
                  <a:extLst>
                    <a:ext uri="{9D8B030D-6E8A-4147-A177-3AD203B41FA5}">
                      <a16:colId xmlns:a16="http://schemas.microsoft.com/office/drawing/2014/main" val="2482126428"/>
                    </a:ext>
                  </a:extLst>
                </a:gridCol>
                <a:gridCol w="2081992">
                  <a:extLst>
                    <a:ext uri="{9D8B030D-6E8A-4147-A177-3AD203B41FA5}">
                      <a16:colId xmlns:a16="http://schemas.microsoft.com/office/drawing/2014/main" val="153707626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Titr" panose="00000700000000000000" pitchFamily="2" charset="-78"/>
                        </a:rPr>
                        <a:t>عوامل خطر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Titr" panose="00000700000000000000" pitchFamily="2" charset="-78"/>
                        </a:rPr>
                        <a:t>تعداد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Titr" panose="00000700000000000000" pitchFamily="2" charset="-78"/>
                        </a:rPr>
                        <a:t>درصد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2870639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هم ابتلایی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148926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33/96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4688649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ناتوانی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33589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7/66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9159098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حاشیه نشینی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25861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5/9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5478489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تنهایی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25777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5/9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4925045"/>
                  </a:ext>
                </a:extLst>
              </a:tr>
              <a:tr h="388620">
                <a:tc gridSpan="3">
                  <a:txBody>
                    <a:bodyPr/>
                    <a:lstStyle/>
                    <a:p>
                      <a:pPr algn="ctr" rtl="1"/>
                      <a:r>
                        <a:rPr lang="fa-IR" sz="2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B Nazanin" panose="00000400000000000000" pitchFamily="2" charset="-78"/>
                        </a:rPr>
                        <a:t>گزارش ترکیبی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a-I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918334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ناتوانی و هم ابتلایی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15640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41057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cs typeface="B Nazanin" panose="00000400000000000000" pitchFamily="2" charset="-78"/>
                        </a:rPr>
                        <a:t>ناتوانی و حاشیه نشینی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8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854453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100" b="1" dirty="0">
                          <a:cs typeface="B Nazanin" panose="00000400000000000000" pitchFamily="2" charset="-78"/>
                        </a:rPr>
                        <a:t>ناتوانی و تنهایی</a:t>
                      </a: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fa-IR" sz="2100" b="1" dirty="0">
                          <a:solidFill>
                            <a:srgbClr val="FF0000"/>
                          </a:solidFill>
                          <a:cs typeface="B Nazanin" panose="00000400000000000000" pitchFamily="2" charset="-78"/>
                        </a:rPr>
                        <a:t>9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sz="2800" b="1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9431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399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dirty="0">
                <a:cs typeface="B Titr" panose="00000700000000000000" pitchFamily="2" charset="-78"/>
              </a:rPr>
              <a:t>مداخلات پیشنهادی در تحلیل شاخص های مراکز تابعه 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719020" cy="3663766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>
                <a:cs typeface="B Nazanin" panose="00000400000000000000" pitchFamily="2" charset="-78"/>
              </a:rPr>
              <a:t>کنترل مستمر به صورت حضوری و غیر حضوری ماهانه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جلب مشارکت سالمندان از طریق کانونهای بازنشستگان و ادارات همکار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بررسی روند فراخوان در مراکز شهری در زمان بازدید و بررسی روند ارائه خدمات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نظارت کاردان ناظر بر روند اجرای برنامه در واحد های تابعه و بررسی شاخصها وانجام مداخله جهت ارتقا و حفظ شاخصها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بررسی شاخصها و مشکلات در جلسه پزشک و پرسنل مرکز ونظارت مسئول مرکز بر عملکرد کارکنان تحت پوشش </a:t>
            </a: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74403258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2474-AE9E-47F5-B65F-D91DE626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25" y="281175"/>
            <a:ext cx="6719020" cy="572644"/>
          </a:xfrm>
        </p:spPr>
        <p:txBody>
          <a:bodyPr>
            <a:noAutofit/>
          </a:bodyPr>
          <a:lstStyle/>
          <a:p>
            <a:pPr algn="r" rtl="1"/>
            <a:r>
              <a:rPr lang="fa-IR" sz="3200" dirty="0">
                <a:cs typeface="B Nazanin" panose="00000400000000000000" pitchFamily="2" charset="-78"/>
              </a:rPr>
              <a:t>فعالیتهای شاخص برخی شهرستانها در هفته سالمند </a:t>
            </a:r>
            <a:endParaRPr lang="en-US" sz="32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93862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000" dirty="0">
                <a:cs typeface="B Titr" panose="00000700000000000000" pitchFamily="2" charset="-78"/>
              </a:rPr>
              <a:t>اهم فعالیتهای شاخص شبکه بهداشت ودرمان شهرستان تیران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7024430" cy="3663766"/>
          </a:xfrm>
        </p:spPr>
        <p:txBody>
          <a:bodyPr>
            <a:normAutofit fontScale="77500" lnSpcReduction="20000"/>
          </a:bodyPr>
          <a:lstStyle/>
          <a:p>
            <a:pPr algn="just" rtl="1"/>
            <a:r>
              <a:rPr lang="fa-IR" b="1" dirty="0">
                <a:cs typeface="B Nazanin" panose="00000400000000000000" pitchFamily="2" charset="-78"/>
              </a:rPr>
              <a:t>هماهنگی جهت برگزاری نشست صمیمانه جمعی از سالمندان  موفق و فعال شهرستان با فرماندار و مسئولین ادارات برگزار گردید از جمله مصوبات این جلسه به پیگیری احداث خانه امید  ، مناسب سازی مبلمان شهری جهت  سالمندان، ساخت  .المان سالمندی در شهر تیران و ... می باشد.</a:t>
            </a:r>
          </a:p>
          <a:p>
            <a:pPr algn="just" rtl="1"/>
            <a:r>
              <a:rPr lang="fa-IR" b="1" dirty="0">
                <a:cs typeface="B Nazanin" panose="00000400000000000000" pitchFamily="2" charset="-78"/>
              </a:rPr>
              <a:t>تقدیر و اهدای گل به سالمندان موفق در دیدار با فرماندار و همایش روز سالمندی</a:t>
            </a:r>
          </a:p>
          <a:p>
            <a:pPr algn="just" rtl="1"/>
            <a:r>
              <a:rPr lang="fa-IR" b="1" dirty="0">
                <a:cs typeface="B Nazanin" panose="00000400000000000000" pitchFamily="2" charset="-78"/>
              </a:rPr>
              <a:t>هماهنگی مصاحبه مدیر شبکه با  دو رسانه محلی در خصوص وضعیت سالمندان شهرستان در شرایط همه گیری کرونا</a:t>
            </a:r>
          </a:p>
          <a:p>
            <a:pPr algn="just" rtl="1"/>
            <a:r>
              <a:rPr lang="fa-IR" b="1" dirty="0">
                <a:cs typeface="B Nazanin" panose="00000400000000000000" pitchFamily="2" charset="-78"/>
              </a:rPr>
              <a:t>تشویق و تجلیل از  سالمندان فعال در امر آگاهی رسانی بهداشتی</a:t>
            </a:r>
          </a:p>
          <a:p>
            <a:pPr algn="just" rtl="1"/>
            <a:r>
              <a:rPr lang="fa-IR" b="1" dirty="0">
                <a:cs typeface="B Nazanin" panose="00000400000000000000" pitchFamily="2" charset="-78"/>
              </a:rPr>
              <a:t>هماهنگی جهت عیادت از سالمندان در کلینیک دیالیز بیمارستان بهنیا بهمراه مدیر شبکه و مسئولین</a:t>
            </a:r>
            <a:endParaRPr lang="en-US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596911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000" dirty="0">
                <a:cs typeface="B Titr" panose="00000700000000000000" pitchFamily="2" charset="-78"/>
              </a:rPr>
              <a:t>اهم فعالیتهای شاخص شبکه بهداشت ودرمان شهرستان شاهین شهر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719020" cy="3663766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fa-IR" b="1" dirty="0">
                <a:cs typeface="B Nazanin" panose="00000400000000000000" pitchFamily="2" charset="-78"/>
              </a:rPr>
              <a:t>ملاقات با سالمندان جانباز و خانواده شهدا به اتفاق مدیران کانون بازنشستگان کشوری ، لشگری  (10 نفر) 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بازدید از خانه سالمندان امید به اتفاق شهردار و اعضای شورای شهر 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عیادت از سالمندان بستری درمنزل به اتفاق ریاست شورای شهر و ریاست سازمان بهزیستی شهرستان ( 4 نفر ) و عیادت از سالمندان بی بضاعت به اتفاق مسئولین کمیته امداد ( 6 نفر )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برپایی ایستگاه سلامت در غرفه های مراقبتی و مشاوره ایی و انجام ورزش صبحگاهی به همراه صبحانه با همکاری سازمان رفاهی تفریحی شهرداری( 100نفر )</a:t>
            </a:r>
          </a:p>
        </p:txBody>
      </p:sp>
    </p:spTree>
    <p:extLst>
      <p:ext uri="{BB962C8B-B14F-4D97-AF65-F5344CB8AC3E}">
        <p14:creationId xmlns:p14="http://schemas.microsoft.com/office/powerpoint/2010/main" val="32064492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000" dirty="0">
                <a:cs typeface="B Titr" panose="00000700000000000000" pitchFamily="2" charset="-78"/>
              </a:rPr>
              <a:t>اهم فعالیتهای شاخص شبکه بهداشت ودرمان شهرستان فریدونشهر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719020" cy="3663766"/>
          </a:xfrm>
        </p:spPr>
        <p:txBody>
          <a:bodyPr>
            <a:normAutofit fontScale="92500"/>
          </a:bodyPr>
          <a:lstStyle/>
          <a:p>
            <a:pPr algn="r" rtl="1"/>
            <a:r>
              <a:rPr lang="fa-IR" b="1" dirty="0">
                <a:cs typeface="B Nazanin" panose="00000400000000000000" pitchFamily="2" charset="-78"/>
              </a:rPr>
              <a:t>برگزاری شورای سالمندان در فرمانداری -برگزاری جلسه در خصوص هماهنگی برگزاری همایش سالمندان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حضور در فرمانداری وشهرداری جهت هماهنگی بزرگداشت هفته سالمند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برگزرای همایش ویژه سالمندان در فضای باز واهدای هدیه به 6 نفر از سالمندان موفق 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بازدید از آزمایشگاه دوستدار سالمند در خصوص پیگیری رفع نواقص در بازدید قبلی</a:t>
            </a:r>
          </a:p>
        </p:txBody>
      </p:sp>
    </p:spTree>
    <p:extLst>
      <p:ext uri="{BB962C8B-B14F-4D97-AF65-F5344CB8AC3E}">
        <p14:creationId xmlns:p14="http://schemas.microsoft.com/office/powerpoint/2010/main" val="34263244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000" dirty="0">
                <a:cs typeface="B Titr" panose="00000700000000000000" pitchFamily="2" charset="-78"/>
              </a:rPr>
              <a:t>اهم فعالیتهای شاخص شبکه بهداشت ودرمان شهرستان فلاورجان </a:t>
            </a:r>
            <a:endParaRPr lang="en-US" sz="2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2"/>
            <a:ext cx="6719020" cy="3663766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b="1" dirty="0">
                <a:cs typeface="B Nazanin" panose="00000400000000000000" pitchFamily="2" charset="-78"/>
              </a:rPr>
              <a:t>برگزاری دو کمیته کارگروه و شورای سالمندی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پیگیری جهت برگزاری جلسات اموزشی از طریق  شبکه های اجتماعی در مراکز محیطی( 69 جلسه آموزشی از طریق شبکه اجتماعی در مراکز/ پایگاه/ خانه بهداشت)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جلسه کارگروه – جلسه  شورای سالمندی -دو جلسه برون بخشی و 18 مصوبه-برگزاری مسابقه نقاشی و مراقبت در منزل(29 نفر)-ویزیت رایگان برای 79 نفر از سالمندان</a:t>
            </a:r>
          </a:p>
          <a:p>
            <a:pPr algn="r" rtl="1"/>
            <a:r>
              <a:rPr lang="fa-IR" b="1" dirty="0">
                <a:cs typeface="B Nazanin" panose="00000400000000000000" pitchFamily="2" charset="-78"/>
              </a:rPr>
              <a:t>برگزاری مسابقه نقاشی و مراقبت در منزل(29 نفر)-ویزیت رایگان برای 79 نفر از سالمندان</a:t>
            </a:r>
          </a:p>
        </p:txBody>
      </p:sp>
    </p:spTree>
    <p:extLst>
      <p:ext uri="{BB962C8B-B14F-4D97-AF65-F5344CB8AC3E}">
        <p14:creationId xmlns:p14="http://schemas.microsoft.com/office/powerpoint/2010/main" val="111044863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907080" y="433880"/>
            <a:ext cx="7482544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1">
              <a:defRPr/>
            </a:pPr>
            <a:r>
              <a:rPr lang="fa-IR" sz="3600" b="1" dirty="0">
                <a:solidFill>
                  <a:srgbClr val="FFFF00"/>
                </a:solidFill>
                <a:cs typeface="B Nazanin" panose="00000400000000000000" pitchFamily="2" charset="-78"/>
              </a:rPr>
              <a:t>بازنگری </a:t>
            </a:r>
            <a:r>
              <a:rPr lang="fa-IR" sz="3600" b="1" dirty="0">
                <a:solidFill>
                  <a:srgbClr val="D60093"/>
                </a:solidFill>
                <a:cs typeface="B Nazanin" panose="00000400000000000000" pitchFamily="2" charset="-78"/>
              </a:rPr>
              <a:t>چک لیست ها </a:t>
            </a:r>
            <a:r>
              <a:rPr lang="fa-IR" sz="3600" b="1" dirty="0">
                <a:solidFill>
                  <a:srgbClr val="FFFF00"/>
                </a:solidFill>
                <a:cs typeface="B Nazanin" panose="00000400000000000000" pitchFamily="2" charset="-78"/>
              </a:rPr>
              <a:t>در برنامه سلامت سالمندان </a:t>
            </a:r>
          </a:p>
        </p:txBody>
      </p:sp>
    </p:spTree>
    <p:extLst>
      <p:ext uri="{BB962C8B-B14F-4D97-AF65-F5344CB8AC3E}">
        <p14:creationId xmlns:p14="http://schemas.microsoft.com/office/powerpoint/2010/main" val="5448583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FE06-B41A-4EFF-A656-6FDE4BE0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540" y="1999106"/>
            <a:ext cx="6108200" cy="572644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effectLst/>
                <a:cs typeface="B Titr" panose="00000700000000000000" pitchFamily="2" charset="-78"/>
              </a:rPr>
              <a:t>چک لیست پایش مراقب سلامت</a:t>
            </a:r>
            <a:endParaRPr lang="en-US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50185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9D5623-2BC1-4A99-8900-0E43117B5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48662"/>
              </p:ext>
            </p:extLst>
          </p:nvPr>
        </p:nvGraphicFramePr>
        <p:xfrm>
          <a:off x="296260" y="128470"/>
          <a:ext cx="8704184" cy="6511625"/>
        </p:xfrm>
        <a:graphic>
          <a:graphicData uri="http://schemas.openxmlformats.org/drawingml/2006/table">
            <a:tbl>
              <a:tblPr rtl="1" firstCol="1" bandRow="1">
                <a:tableStyleId>{5C22544A-7EE6-4342-B048-85BDC9FD1C3A}</a:tableStyleId>
              </a:tblPr>
              <a:tblGrid>
                <a:gridCol w="583857">
                  <a:extLst>
                    <a:ext uri="{9D8B030D-6E8A-4147-A177-3AD203B41FA5}">
                      <a16:colId xmlns:a16="http://schemas.microsoft.com/office/drawing/2014/main" val="4112679785"/>
                    </a:ext>
                  </a:extLst>
                </a:gridCol>
                <a:gridCol w="507168">
                  <a:extLst>
                    <a:ext uri="{9D8B030D-6E8A-4147-A177-3AD203B41FA5}">
                      <a16:colId xmlns:a16="http://schemas.microsoft.com/office/drawing/2014/main" val="1526509576"/>
                    </a:ext>
                  </a:extLst>
                </a:gridCol>
                <a:gridCol w="507168">
                  <a:extLst>
                    <a:ext uri="{9D8B030D-6E8A-4147-A177-3AD203B41FA5}">
                      <a16:colId xmlns:a16="http://schemas.microsoft.com/office/drawing/2014/main" val="2329089834"/>
                    </a:ext>
                  </a:extLst>
                </a:gridCol>
                <a:gridCol w="2176431">
                  <a:extLst>
                    <a:ext uri="{9D8B030D-6E8A-4147-A177-3AD203B41FA5}">
                      <a16:colId xmlns:a16="http://schemas.microsoft.com/office/drawing/2014/main" val="1975142604"/>
                    </a:ext>
                  </a:extLst>
                </a:gridCol>
                <a:gridCol w="2536356">
                  <a:extLst>
                    <a:ext uri="{9D8B030D-6E8A-4147-A177-3AD203B41FA5}">
                      <a16:colId xmlns:a16="http://schemas.microsoft.com/office/drawing/2014/main" val="2793479058"/>
                    </a:ext>
                  </a:extLst>
                </a:gridCol>
                <a:gridCol w="434569">
                  <a:extLst>
                    <a:ext uri="{9D8B030D-6E8A-4147-A177-3AD203B41FA5}">
                      <a16:colId xmlns:a16="http://schemas.microsoft.com/office/drawing/2014/main" val="979517316"/>
                    </a:ext>
                  </a:extLst>
                </a:gridCol>
                <a:gridCol w="362484">
                  <a:extLst>
                    <a:ext uri="{9D8B030D-6E8A-4147-A177-3AD203B41FA5}">
                      <a16:colId xmlns:a16="http://schemas.microsoft.com/office/drawing/2014/main" val="1778850231"/>
                    </a:ext>
                  </a:extLst>
                </a:gridCol>
                <a:gridCol w="583857">
                  <a:extLst>
                    <a:ext uri="{9D8B030D-6E8A-4147-A177-3AD203B41FA5}">
                      <a16:colId xmlns:a16="http://schemas.microsoft.com/office/drawing/2014/main" val="1408572977"/>
                    </a:ext>
                  </a:extLst>
                </a:gridCol>
                <a:gridCol w="506147">
                  <a:extLst>
                    <a:ext uri="{9D8B030D-6E8A-4147-A177-3AD203B41FA5}">
                      <a16:colId xmlns:a16="http://schemas.microsoft.com/office/drawing/2014/main" val="2026144476"/>
                    </a:ext>
                  </a:extLst>
                </a:gridCol>
                <a:gridCol w="506147">
                  <a:extLst>
                    <a:ext uri="{9D8B030D-6E8A-4147-A177-3AD203B41FA5}">
                      <a16:colId xmlns:a16="http://schemas.microsoft.com/office/drawing/2014/main" val="3761988714"/>
                    </a:ext>
                  </a:extLst>
                </a:gridCol>
              </a:tblGrid>
              <a:tr h="232229">
                <a:tc rowSpan="2">
                  <a:txBody>
                    <a:bodyPr/>
                    <a:lstStyle/>
                    <a:p>
                      <a:pPr marL="71755" marR="71755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ردیف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vert="vert27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>
                          <a:effectLst/>
                          <a:cs typeface="B Nazanin" panose="00000400000000000000" pitchFamily="2" charset="-78"/>
                        </a:rPr>
                        <a:t>واحد فنی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حیطه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سؤال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توضیحات / گویه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ضریب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>
                          <a:effectLst/>
                          <a:cs typeface="B Nazanin" panose="00000400000000000000" pitchFamily="2" charset="-78"/>
                        </a:rPr>
                        <a:t>سقف امتیاز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امتیاز مکتسبه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023834"/>
                  </a:ext>
                </a:extLst>
              </a:tr>
              <a:tr h="231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extLst>
                  <a:ext uri="{0D108BD9-81ED-4DB2-BD59-A6C34878D82A}">
                    <a16:rowId xmlns:a16="http://schemas.microsoft.com/office/drawing/2014/main" val="1936916681"/>
                  </a:ext>
                </a:extLst>
              </a:tr>
              <a:tr h="1281451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cs typeface="B Nazanin" panose="00000400000000000000" pitchFamily="2" charset="-78"/>
                        </a:rPr>
                        <a:t>11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سالمندان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>
                          <a:effectLst/>
                          <a:cs typeface="B Nazanin" panose="00000400000000000000" pitchFamily="2" charset="-78"/>
                        </a:rPr>
                        <a:t>آگاهی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از  شاخص های برنامه و نحوه محاسبه، بسته خدمات نوین سالمندان و حد انتظار مراقبت سالمندان(مراقبت کامل و شناسایی و طبقه بندی خطر پذیری سالمندان)   آگاهی دارد.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209550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آگاهی از شاخص های سلامت سالمندان * : 1 امتیاز 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</a:rPr>
                        <a:t> 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-209550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آگاهی از نحوه محاسبه شاخصها : 1 امتیاز  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</a:rPr>
                        <a:t> 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آگاهی از بسته خدمتی سالمندان (پاسخ صحیح به سه سوال ): 1 امتیاز  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</a:rPr>
                        <a:t> 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آگاهی از حد انتظار (مراقبت کامل سالمندان و شناسایی و طبقه بندی مراقبت خطر پذیری در سالمندان ): 1 امتیاز 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* شاخص های مورد نظر: درصد سالمندی جمعیت، پوشش مراقبت غیر پزشک به تفکیک مراقبت ها، تعداد و درصد سالمندان فشارخونی، تعداد و درصد سالمندان دیابتی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1">
                          <a:effectLst/>
                          <a:cs typeface="B Nazanin" panose="00000400000000000000" pitchFamily="2" charset="-78"/>
                        </a:rPr>
                        <a:t>8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extLst>
                  <a:ext uri="{0D108BD9-81ED-4DB2-BD59-A6C34878D82A}">
                    <a16:rowId xmlns:a16="http://schemas.microsoft.com/office/drawing/2014/main" val="3023136863"/>
                  </a:ext>
                </a:extLst>
              </a:tr>
              <a:tr h="3141489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cs typeface="B Nazanin" panose="00000400000000000000" pitchFamily="2" charset="-78"/>
                        </a:rPr>
                        <a:t>12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مراجعه کننده از خدمات و آموزش های ارائه شده آگاهی لازم را دارد؟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پرسش از 3-2 سالمند و بررسی آگاهی بر اساس پروتکل های مرتبط با سالمندان (فشارخون، تغذیه، سقوط و عدم تعادل، افسردگی، خطر سنجی بیماریهای غیر واگیر و ... ) سنجیده شود.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همه خدمات و آموزش های ارائه شده آگاهی لازم را دارند: 4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حداقل پنج خدمت ارائه شده و آموزش های ارائه شده  آگاهی لازم را دارند: 3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حداقل چهار خدمت دریافت شده و آموزش های ارائه شده آگاهی لازم را دارند: 2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حداقل دو خدمت دریافت شده و آموزش های ارائه شده آگاهی لازم را دارند: 1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سالمندان از خدمات و آموزش های لازم، آگاهی ندارند: 0 امتیاز</a:t>
                      </a:r>
                      <a:r>
                        <a:rPr lang="en-US" sz="1050" b="1" dirty="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 </a:t>
                      </a:r>
                      <a:endParaRPr lang="en-US" sz="1100" b="1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>
                          <a:tab pos="201295" algn="l"/>
                        </a:tabLst>
                      </a:pPr>
                      <a:r>
                        <a:rPr lang="fa-IR" sz="105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>
                          <a:effectLst/>
                          <a:cs typeface="B Nazanin" panose="00000400000000000000" pitchFamily="2" charset="-78"/>
                        </a:rPr>
                        <a:t>4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5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37364" marR="37364" marT="0" marB="0" anchor="ctr"/>
                </a:tc>
                <a:extLst>
                  <a:ext uri="{0D108BD9-81ED-4DB2-BD59-A6C34878D82A}">
                    <a16:rowId xmlns:a16="http://schemas.microsoft.com/office/drawing/2014/main" val="3390809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39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4375" y="892045"/>
            <a:ext cx="8093366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اطلاعات جمعیتی و وضعیت موجود</a:t>
            </a:r>
          </a:p>
        </p:txBody>
      </p:sp>
    </p:spTree>
    <p:extLst>
      <p:ext uri="{BB962C8B-B14F-4D97-AF65-F5344CB8AC3E}">
        <p14:creationId xmlns:p14="http://schemas.microsoft.com/office/powerpoint/2010/main" val="6030216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FFADD6-88BE-495B-9B2C-2C9D2A50F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40419"/>
              </p:ext>
            </p:extLst>
          </p:nvPr>
        </p:nvGraphicFramePr>
        <p:xfrm>
          <a:off x="143555" y="128470"/>
          <a:ext cx="8856891" cy="4952071"/>
        </p:xfrm>
        <a:graphic>
          <a:graphicData uri="http://schemas.openxmlformats.org/drawingml/2006/table">
            <a:tbl>
              <a:tblPr rtl="1" firstCol="1" bandRow="1">
                <a:tableStyleId>{5C22544A-7EE6-4342-B048-85BDC9FD1C3A}</a:tableStyleId>
              </a:tblPr>
              <a:tblGrid>
                <a:gridCol w="594101">
                  <a:extLst>
                    <a:ext uri="{9D8B030D-6E8A-4147-A177-3AD203B41FA5}">
                      <a16:colId xmlns:a16="http://schemas.microsoft.com/office/drawing/2014/main" val="523932187"/>
                    </a:ext>
                  </a:extLst>
                </a:gridCol>
                <a:gridCol w="516066">
                  <a:extLst>
                    <a:ext uri="{9D8B030D-6E8A-4147-A177-3AD203B41FA5}">
                      <a16:colId xmlns:a16="http://schemas.microsoft.com/office/drawing/2014/main" val="4093861431"/>
                    </a:ext>
                  </a:extLst>
                </a:gridCol>
                <a:gridCol w="516066">
                  <a:extLst>
                    <a:ext uri="{9D8B030D-6E8A-4147-A177-3AD203B41FA5}">
                      <a16:colId xmlns:a16="http://schemas.microsoft.com/office/drawing/2014/main" val="1523535772"/>
                    </a:ext>
                  </a:extLst>
                </a:gridCol>
                <a:gridCol w="2214613">
                  <a:extLst>
                    <a:ext uri="{9D8B030D-6E8A-4147-A177-3AD203B41FA5}">
                      <a16:colId xmlns:a16="http://schemas.microsoft.com/office/drawing/2014/main" val="2242678144"/>
                    </a:ext>
                  </a:extLst>
                </a:gridCol>
                <a:gridCol w="2580854">
                  <a:extLst>
                    <a:ext uri="{9D8B030D-6E8A-4147-A177-3AD203B41FA5}">
                      <a16:colId xmlns:a16="http://schemas.microsoft.com/office/drawing/2014/main" val="797710930"/>
                    </a:ext>
                  </a:extLst>
                </a:gridCol>
                <a:gridCol w="442193">
                  <a:extLst>
                    <a:ext uri="{9D8B030D-6E8A-4147-A177-3AD203B41FA5}">
                      <a16:colId xmlns:a16="http://schemas.microsoft.com/office/drawing/2014/main" val="2758713011"/>
                    </a:ext>
                  </a:extLst>
                </a:gridCol>
                <a:gridCol w="368843">
                  <a:extLst>
                    <a:ext uri="{9D8B030D-6E8A-4147-A177-3AD203B41FA5}">
                      <a16:colId xmlns:a16="http://schemas.microsoft.com/office/drawing/2014/main" val="680432936"/>
                    </a:ext>
                  </a:extLst>
                </a:gridCol>
                <a:gridCol w="594101">
                  <a:extLst>
                    <a:ext uri="{9D8B030D-6E8A-4147-A177-3AD203B41FA5}">
                      <a16:colId xmlns:a16="http://schemas.microsoft.com/office/drawing/2014/main" val="1765693457"/>
                    </a:ext>
                  </a:extLst>
                </a:gridCol>
                <a:gridCol w="515027">
                  <a:extLst>
                    <a:ext uri="{9D8B030D-6E8A-4147-A177-3AD203B41FA5}">
                      <a16:colId xmlns:a16="http://schemas.microsoft.com/office/drawing/2014/main" val="972384043"/>
                    </a:ext>
                  </a:extLst>
                </a:gridCol>
                <a:gridCol w="515027">
                  <a:extLst>
                    <a:ext uri="{9D8B030D-6E8A-4147-A177-3AD203B41FA5}">
                      <a16:colId xmlns:a16="http://schemas.microsoft.com/office/drawing/2014/main" val="3207464054"/>
                    </a:ext>
                  </a:extLst>
                </a:gridCol>
              </a:tblGrid>
              <a:tr h="236019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ردیف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vert="vert27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واحد فنی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حیطه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سؤال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توضیحات / گویه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ضریب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سقف امتیاز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امتیاز مکتسبه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826929"/>
                  </a:ext>
                </a:extLst>
              </a:tr>
              <a:tr h="4159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مراقب سلامت .....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extLst>
                  <a:ext uri="{0D108BD9-81ED-4DB2-BD59-A6C34878D82A}">
                    <a16:rowId xmlns:a16="http://schemas.microsoft.com/office/drawing/2014/main" val="548407732"/>
                  </a:ext>
                </a:extLst>
              </a:tr>
              <a:tr h="154987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cs typeface="B Nazanin" panose="00000400000000000000" pitchFamily="2" charset="-78"/>
                        </a:rPr>
                        <a:t>13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rowSpan="4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سالمندان 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عملکردی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 dirty="0">
                          <a:effectLst/>
                          <a:cs typeface="B Nazanin" panose="00000400000000000000" pitchFamily="2" charset="-78"/>
                        </a:rPr>
                        <a:t>مراقبت های سالمندان را بر اساس دستورالعمل ابلاغی و بسته نوین خدمات سالمندان به صورت صحیح و کامل انجام می دهد.</a:t>
                      </a:r>
                      <a:endParaRPr lang="en-US" sz="100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 dirty="0">
                          <a:effectLst/>
                          <a:cs typeface="B Nazanin" panose="00000400000000000000" pitchFamily="2" charset="-78"/>
                        </a:rPr>
                        <a:t>(پرونده الکترونیک یا مراقبت حضوری 3 نفر از سالمندان از نظر انجام مراقبت های سالمندان، ارزیابی صحیح، ارائه مکمل و آموزش ها بررسی شود و حتما عملکرد مراقب سلامت به صورت مشاهده نحوه مراقبت سالمند و در صورت عدم حضور سالمند، به صورت ایفای نقش بررسی گردد)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سقوط و عدم تعادل: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اختلالات تغذیه ای 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افسردگی: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خطر سنجی بیماریهای قلبی وعروقی 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شناسایی و طبقه بندی مراقبت خطر پذیری: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غربالگری برست 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صحیح و ثبت مراقبت غربالگری کولورکتال: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just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ارزیابی ارائه مکمل و آموزش ها و ثبت در سامانه سیب: 1 امتیاز </a:t>
                      </a:r>
                      <a:r>
                        <a:rPr lang="en-US" sz="9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100">
                          <a:effectLst/>
                          <a:cs typeface="B Nazanin" panose="00000400000000000000" pitchFamily="2" charset="-78"/>
                        </a:rPr>
                        <a:t>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extLst>
                  <a:ext uri="{0D108BD9-81ED-4DB2-BD59-A6C34878D82A}">
                    <a16:rowId xmlns:a16="http://schemas.microsoft.com/office/drawing/2014/main" val="1152504248"/>
                  </a:ext>
                </a:extLst>
              </a:tr>
              <a:tr h="457255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cs typeface="B Nazanin" panose="00000400000000000000" pitchFamily="2" charset="-78"/>
                        </a:rPr>
                        <a:t>14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عملکردی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آیا برنامه ریزی و اقدام لازم جهت پوشش مراقبت ها، متناسب با حد انتظار تعیین شده، انجام گرفته است؟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مراقبت 100-90% حد انتظار ماهانه : 5 امتیاز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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r" rtl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مراقبت 90-60% حد انتظار ماهانه:  3  امتیاز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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r" rtl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مراقبت 60-30% حد انتظار ماهانه : 1  امتیاز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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algn="r" rtl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مراقبت کمتر از 30 % حد انتظار ماهانه : 0 امتیاز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</a:t>
                      </a:r>
                      <a:endParaRPr lang="en-US" sz="1000">
                        <a:effectLst/>
                        <a:latin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extLst>
                  <a:ext uri="{0D108BD9-81ED-4DB2-BD59-A6C34878D82A}">
                    <a16:rowId xmlns:a16="http://schemas.microsoft.com/office/drawing/2014/main" val="3557966318"/>
                  </a:ext>
                </a:extLst>
              </a:tr>
              <a:tr h="799287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cs typeface="B Nazanin" panose="00000400000000000000" pitchFamily="2" charset="-78"/>
                        </a:rPr>
                        <a:t>15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پیگیری مراقبت روتین و مراقبت ویژه به موقع ،</a:t>
                      </a:r>
                      <a:r>
                        <a:rPr lang="fa-IR" sz="800">
                          <a:effectLst/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پیگیری و 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(بررسی پیگیری های انجام شده در  3 پرونده)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انجام پیگیری مراقبت روتین : 1 امتیاز 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انجام پیگیری مراقبت ویژه : 2 امتیاز 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انجام پیگیری </a:t>
                      </a: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سالمندان ارجاع شده به سطوح تخصصی</a:t>
                      </a: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: 1 امتیاز 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انجام پیگیری وصول پسخوراند ارجاع : </a:t>
                      </a: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1 امتیاز  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extLst>
                  <a:ext uri="{0D108BD9-81ED-4DB2-BD59-A6C34878D82A}">
                    <a16:rowId xmlns:a16="http://schemas.microsoft.com/office/drawing/2014/main" val="4178997873"/>
                  </a:ext>
                </a:extLst>
              </a:tr>
              <a:tr h="1428126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cs typeface="B Nazanin" panose="00000400000000000000" pitchFamily="2" charset="-78"/>
                        </a:rPr>
                        <a:t>16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تاریخ مراجعه بعدی را به سالمند یا همراه وی اعلام و در کارت مراجعات ثبت می نماید و بر اهمیت آن تاکید می کند ؟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(مشاهده / بررسی کارت مراجعات و پرسش از 3-2 سالمند یا همراه آنان در خصوص آگاهی از تاریخ مراجعه بعدی)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تاریخ مراجعه بعدی و اهمیت آن را به سالمند یا همراه وی اعلام و در کارت مراجعات ثبت می نماید: 4 امتیاز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تاریخ مراجعه بعدی و اهمیت آن را به سالمند یا همراه وی اعلام می نماید ولی در کارت مراجعات ثبت نمی نماید : 2 امتیاز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تاریخ مراجعه بعدی و اهمیت آن را به سالمند یا همراه وی اعلام نمی کند و در کارت مراجعات ثبت نمی نماید: 0 امتیاز</a:t>
                      </a:r>
                      <a:r>
                        <a:rPr lang="en-US" sz="1000">
                          <a:effectLst/>
                          <a:cs typeface="B Nazanin" panose="00000400000000000000" pitchFamily="2" charset="-78"/>
                          <a:sym typeface="Wingdings 2" panose="05020102010507070707" pitchFamily="18" charset="2"/>
                        </a:rPr>
                        <a:t></a:t>
                      </a:r>
                      <a:endParaRPr lang="en-US" sz="10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000">
                          <a:effectLst/>
                          <a:cs typeface="B Nazanin" panose="00000400000000000000" pitchFamily="2" charset="-78"/>
                        </a:rPr>
                        <a:t>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9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7666" marR="47666" marT="0" marB="0"/>
                </a:tc>
                <a:extLst>
                  <a:ext uri="{0D108BD9-81ED-4DB2-BD59-A6C34878D82A}">
                    <a16:rowId xmlns:a16="http://schemas.microsoft.com/office/drawing/2014/main" val="1319078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1451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M.Arzani\Desktop\t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60" y="-16418"/>
            <a:ext cx="3801140" cy="51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708937" y="891995"/>
            <a:ext cx="2137870" cy="3664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cs typeface="B Zar" pitchFamily="2" charset="-78"/>
              </a:rPr>
              <a:t>به امید وسعت حمایت همه جانبه از سالمندان عزیز جامعه</a:t>
            </a:r>
          </a:p>
        </p:txBody>
      </p:sp>
    </p:spTree>
    <p:extLst>
      <p:ext uri="{BB962C8B-B14F-4D97-AF65-F5344CB8AC3E}">
        <p14:creationId xmlns:p14="http://schemas.microsoft.com/office/powerpoint/2010/main" val="152461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139483"/>
            <a:ext cx="5846596" cy="610820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تفاوت درصد سالمندی و سهم سالمندی</a:t>
            </a:r>
            <a:endParaRPr lang="fa-IR" sz="20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39290"/>
            <a:ext cx="9144001" cy="440421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cs typeface="B Nazanin" panose="00000400000000000000" pitchFamily="2" charset="-78"/>
              </a:rPr>
              <a:t>وقتی صحبت از سهم می کنیم، </a:t>
            </a:r>
            <a:r>
              <a:rPr lang="fa-IR" sz="2400" u="sng" dirty="0">
                <a:cs typeface="B Nazanin" panose="00000400000000000000" pitchFamily="2" charset="-78"/>
              </a:rPr>
              <a:t>صورت جزیی از مخرج </a:t>
            </a:r>
            <a:r>
              <a:rPr lang="fa-IR" sz="2400" dirty="0">
                <a:cs typeface="B Nazanin" panose="00000400000000000000" pitchFamily="2" charset="-78"/>
              </a:rPr>
              <a:t>است : 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سهم سالمندی : تعداد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سالمندان</a:t>
            </a:r>
            <a:r>
              <a:rPr lang="fa-IR" sz="2400" dirty="0">
                <a:cs typeface="B Nazanin" panose="00000400000000000000" pitchFamily="2" charset="-78"/>
              </a:rPr>
              <a:t> شهرستان ..... به تعداد کل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سالمندان</a:t>
            </a:r>
            <a:r>
              <a:rPr lang="fa-IR" sz="2400" dirty="0">
                <a:cs typeface="B Nazanin" panose="00000400000000000000" pitchFamily="2" charset="-78"/>
              </a:rPr>
              <a:t> دانشگاه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در مراکز تعداد سالمندان مرکز به تعداد سالمندان شهرستان 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مقایسه بین دو جمعیت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در دو سطح </a:t>
            </a:r>
            <a:r>
              <a:rPr lang="fa-IR" sz="2400" dirty="0">
                <a:cs typeface="B Nazanin" panose="00000400000000000000" pitchFamily="2" charset="-78"/>
              </a:rPr>
              <a:t>انجام می گیرد یعنی شهرستان</a:t>
            </a:r>
            <a:r>
              <a:rPr lang="en-US" sz="2400" dirty="0">
                <a:cs typeface="B Nazanin" panose="00000400000000000000" pitchFamily="2" charset="-78"/>
              </a:rPr>
              <a:t>X </a:t>
            </a:r>
            <a:r>
              <a:rPr lang="fa-IR" sz="2400" dirty="0">
                <a:cs typeface="B Nazanin" panose="00000400000000000000" pitchFamily="2" charset="-78"/>
              </a:rPr>
              <a:t> با دانشگاه</a:t>
            </a:r>
          </a:p>
          <a:p>
            <a:pPr algn="r" rtl="1"/>
            <a:endParaRPr lang="fa-IR" sz="24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>
                <a:cs typeface="B Nazanin" panose="00000400000000000000" pitchFamily="2" charset="-78"/>
              </a:rPr>
              <a:t>اما در محاسبه درصد سالمندی، </a:t>
            </a:r>
            <a:r>
              <a:rPr lang="fa-IR" sz="2400" u="sng" dirty="0">
                <a:cs typeface="B Nazanin" panose="00000400000000000000" pitchFamily="2" charset="-78"/>
              </a:rPr>
              <a:t>صورت و مخرج از یک جنس </a:t>
            </a:r>
            <a:r>
              <a:rPr lang="fa-IR" sz="2400" dirty="0">
                <a:cs typeface="B Nazanin" panose="00000400000000000000" pitchFamily="2" charset="-78"/>
              </a:rPr>
              <a:t>نیستند: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درصد سالمندی : تعداد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سالمندان</a:t>
            </a:r>
            <a:r>
              <a:rPr lang="fa-IR" sz="2400" dirty="0">
                <a:cs typeface="B Nazanin" panose="00000400000000000000" pitchFamily="2" charset="-78"/>
              </a:rPr>
              <a:t> شهرستان </a:t>
            </a:r>
            <a:r>
              <a:rPr lang="en-US" sz="2400" dirty="0">
                <a:cs typeface="B Nazanin" panose="00000400000000000000" pitchFamily="2" charset="-78"/>
              </a:rPr>
              <a:t>X</a:t>
            </a:r>
            <a:r>
              <a:rPr lang="fa-IR" sz="2400" dirty="0">
                <a:cs typeface="B Nazanin" panose="00000400000000000000" pitchFamily="2" charset="-78"/>
              </a:rPr>
              <a:t> به تعداد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کل جمعیت </a:t>
            </a:r>
            <a:r>
              <a:rPr lang="fa-IR" sz="2400" dirty="0">
                <a:cs typeface="B Nazanin" panose="00000400000000000000" pitchFamily="2" charset="-78"/>
              </a:rPr>
              <a:t>شهرستان </a:t>
            </a:r>
            <a:r>
              <a:rPr lang="en-US" sz="2400" dirty="0">
                <a:cs typeface="B Nazanin" panose="00000400000000000000" pitchFamily="2" charset="-78"/>
              </a:rPr>
              <a:t>X</a:t>
            </a:r>
            <a:r>
              <a:rPr lang="fa-IR" sz="2400" dirty="0">
                <a:cs typeface="B Nazanin" panose="00000400000000000000" pitchFamily="2" charset="-78"/>
              </a:rPr>
              <a:t> 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مقایسه بین تعداد سالمندان </a:t>
            </a:r>
            <a:r>
              <a:rPr lang="fa-IR" sz="2400" dirty="0">
                <a:solidFill>
                  <a:srgbClr val="FF0000"/>
                </a:solidFill>
                <a:cs typeface="B Nazanin" panose="00000400000000000000" pitchFamily="2" charset="-78"/>
              </a:rPr>
              <a:t>در یک سطح </a:t>
            </a:r>
            <a:r>
              <a:rPr lang="fa-IR" sz="2400" dirty="0">
                <a:cs typeface="B Nazanin" panose="00000400000000000000" pitchFamily="2" charset="-78"/>
              </a:rPr>
              <a:t>یعنی شهرستان </a:t>
            </a:r>
            <a:r>
              <a:rPr lang="en-US" sz="2400" dirty="0">
                <a:cs typeface="B Nazanin" panose="00000400000000000000" pitchFamily="2" charset="-78"/>
              </a:rPr>
              <a:t>X </a:t>
            </a:r>
            <a:r>
              <a:rPr lang="fa-IR" sz="2400" dirty="0">
                <a:cs typeface="B Nazanin" panose="00000400000000000000" pitchFamily="2" charset="-78"/>
              </a:rPr>
              <a:t> انجام می شود.</a:t>
            </a:r>
          </a:p>
        </p:txBody>
      </p:sp>
    </p:spTree>
    <p:extLst>
      <p:ext uri="{BB962C8B-B14F-4D97-AF65-F5344CB8AC3E}">
        <p14:creationId xmlns:p14="http://schemas.microsoft.com/office/powerpoint/2010/main" val="247016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1424" y="281175"/>
            <a:ext cx="6719019" cy="572644"/>
          </a:xfrm>
          <a:noFill/>
        </p:spPr>
        <p:txBody>
          <a:bodyPr>
            <a:noAutofit/>
          </a:bodyPr>
          <a:lstStyle/>
          <a:p>
            <a:pPr algn="ctr" rtl="1"/>
            <a:r>
              <a:rPr lang="fa-IR" sz="2000" b="1" dirty="0">
                <a:solidFill>
                  <a:srgbClr val="003296"/>
                </a:solidFill>
                <a:cs typeface="B Titr" panose="00000700000000000000" pitchFamily="2" charset="-78"/>
              </a:rPr>
              <a:t>سهم گروه های سنی کشور و دانشگاه اصفهان</a:t>
            </a:r>
            <a:br>
              <a:rPr lang="fa-IR" sz="2000" b="1" dirty="0">
                <a:solidFill>
                  <a:srgbClr val="003296"/>
                </a:solidFill>
                <a:cs typeface="B Titr" panose="00000700000000000000" pitchFamily="2" charset="-78"/>
              </a:rPr>
            </a:br>
            <a:r>
              <a:rPr lang="fa-IR" sz="2000" b="1" dirty="0">
                <a:solidFill>
                  <a:srgbClr val="003296"/>
                </a:solidFill>
                <a:cs typeface="B Titr" panose="00000700000000000000" pitchFamily="2" charset="-78"/>
              </a:rPr>
              <a:t> گزارش گوشی پزشکی سامانه سیب معاون بهداشتی  1400/8/1 </a:t>
            </a:r>
            <a:endParaRPr lang="en-US" sz="2000" b="1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788694"/>
              </p:ext>
            </p:extLst>
          </p:nvPr>
        </p:nvGraphicFramePr>
        <p:xfrm>
          <a:off x="2586835" y="1044574"/>
          <a:ext cx="6413609" cy="397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5035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1937" y="128470"/>
            <a:ext cx="8246070" cy="610821"/>
          </a:xfrm>
        </p:spPr>
        <p:txBody>
          <a:bodyPr>
            <a:noAutofit/>
          </a:bodyPr>
          <a:lstStyle/>
          <a:p>
            <a:r>
              <a:rPr lang="fa-IR" sz="1800" b="1" dirty="0">
                <a:solidFill>
                  <a:srgbClr val="003296"/>
                </a:solidFill>
                <a:cs typeface="B Nazanin" panose="00000400000000000000" pitchFamily="2" charset="-78"/>
              </a:rPr>
              <a:t>درصد و سهم سالمندی شهرستانهای تابعه دانشگاه علوم پزشکی اصفهان- ابتدای 1400 - سامانه سیب</a:t>
            </a:r>
            <a:endParaRPr lang="fa-IR" sz="1800" dirty="0">
              <a:solidFill>
                <a:srgbClr val="003296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0814907"/>
              </p:ext>
            </p:extLst>
          </p:nvPr>
        </p:nvGraphicFramePr>
        <p:xfrm>
          <a:off x="-314558" y="891995"/>
          <a:ext cx="9315005" cy="305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5221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5EF0-4EB9-4856-8CDD-27762B1C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CF64A7-1C56-4097-932A-162240A014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071941"/>
              </p:ext>
            </p:extLst>
          </p:nvPr>
        </p:nvGraphicFramePr>
        <p:xfrm>
          <a:off x="1212490" y="1044575"/>
          <a:ext cx="7482248" cy="2596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7053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DE1D-5A94-4636-BBAD-15078CAF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23090D-FA88-4087-8242-A18B05134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614569"/>
              </p:ext>
            </p:extLst>
          </p:nvPr>
        </p:nvGraphicFramePr>
        <p:xfrm>
          <a:off x="1212490" y="1044575"/>
          <a:ext cx="6871725" cy="2443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7570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2C4B-B4AE-4E05-930A-6B580BD6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7F18733-8105-4B93-8C2A-49721E5476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344997"/>
              </p:ext>
            </p:extLst>
          </p:nvPr>
        </p:nvGraphicFramePr>
        <p:xfrm>
          <a:off x="1365196" y="1044575"/>
          <a:ext cx="7024430" cy="2748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725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59A0-25D0-4D32-B9CA-E36E5C1FB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2EB3AA-034A-488A-AB3F-93894CCE99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337937"/>
              </p:ext>
            </p:extLst>
          </p:nvPr>
        </p:nvGraphicFramePr>
        <p:xfrm>
          <a:off x="2128720" y="1044575"/>
          <a:ext cx="6566018" cy="2596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435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433880"/>
            <a:ext cx="8246070" cy="4428444"/>
          </a:xfrm>
        </p:spPr>
        <p:txBody>
          <a:bodyPr>
            <a:normAutofit/>
          </a:bodyPr>
          <a:lstStyle/>
          <a:p>
            <a:pPr marL="0" lvl="0" indent="0" algn="ctr" rtl="1">
              <a:buNone/>
            </a:pPr>
            <a:endParaRPr lang="en-US" sz="1050" b="1" dirty="0">
              <a:cs typeface="B Titr" panose="00000700000000000000" pitchFamily="2" charset="-78"/>
            </a:endParaRPr>
          </a:p>
          <a:p>
            <a:pPr marL="0" lvl="0" indent="0" algn="ctr" rtl="1">
              <a:buNone/>
            </a:pPr>
            <a:r>
              <a:rPr lang="fa-IR" b="1" dirty="0">
                <a:cs typeface="B Titr" panose="00000700000000000000" pitchFamily="2" charset="-78"/>
              </a:rPr>
              <a:t>وبینار گزارش گیری و تحلیل شاخص های برنامه سلامت سالمندان</a:t>
            </a:r>
          </a:p>
          <a:p>
            <a:pPr marL="0" lvl="0" indent="0" algn="ctr" rtl="1">
              <a:lnSpc>
                <a:spcPct val="150000"/>
              </a:lnSpc>
              <a:buNone/>
            </a:pPr>
            <a:endParaRPr lang="fa-IR" sz="1600" b="1" dirty="0">
              <a:cs typeface="B Nazanin" pitchFamily="2" charset="-78"/>
            </a:endParaRP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sz="1800" b="1" dirty="0">
                <a:cs typeface="B Titr" panose="00000700000000000000" pitchFamily="2" charset="-78"/>
              </a:rPr>
              <a:t>معاونت بهداشتی دانشگاه علوم پزشکی اصفهان </a:t>
            </a: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sz="1600" b="1" dirty="0">
                <a:cs typeface="B Titr" panose="00000700000000000000" pitchFamily="2" charset="-78"/>
              </a:rPr>
              <a:t>گروه سلامت جمعیت و خانواده </a:t>
            </a:r>
          </a:p>
          <a:p>
            <a:pPr marL="0" lvl="0" indent="0" algn="ctr" rtl="1">
              <a:lnSpc>
                <a:spcPct val="150000"/>
              </a:lnSpc>
              <a:buNone/>
            </a:pPr>
            <a:r>
              <a:rPr lang="fa-IR" sz="1200" b="1" dirty="0">
                <a:cs typeface="B Titr" panose="00000700000000000000" pitchFamily="2" charset="-78"/>
              </a:rPr>
              <a:t>گروه سلامت میانسالان و سالمندان</a:t>
            </a:r>
          </a:p>
          <a:p>
            <a:pPr marL="0" lvl="0" indent="0" algn="ctr" rtl="1">
              <a:buNone/>
            </a:pPr>
            <a:endParaRPr lang="fa-IR" sz="1600" b="1" dirty="0">
              <a:cs typeface="B Titr" panose="00000700000000000000" pitchFamily="2" charset="-78"/>
            </a:endParaRPr>
          </a:p>
          <a:p>
            <a:pPr marL="0" indent="0" algn="ctr" rtl="1">
              <a:buNone/>
            </a:pPr>
            <a:r>
              <a:rPr lang="fa-IR" sz="1800" b="1" dirty="0">
                <a:cs typeface="B Titr" panose="00000700000000000000" pitchFamily="2" charset="-78"/>
              </a:rPr>
              <a:t>1401/3/22</a:t>
            </a:r>
            <a:endParaRPr lang="fa-IR" sz="2400" dirty="0"/>
          </a:p>
        </p:txBody>
      </p:sp>
      <p:pic>
        <p:nvPicPr>
          <p:cNvPr id="4" name="Picture 4" descr="F:\trustees\overal\arm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1" y="2724454"/>
            <a:ext cx="816246" cy="81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-118285" y="3623601"/>
            <a:ext cx="1444034" cy="40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fa-IR" altLang="en-US" sz="900" b="1" dirty="0">
                <a:cs typeface="B Mitra" pitchFamily="2" charset="-78"/>
              </a:rPr>
              <a:t>گروه سلامت خانواده و جمعیت </a:t>
            </a:r>
            <a:br>
              <a:rPr lang="fa-IR" altLang="en-US" sz="900" b="1" dirty="0">
                <a:cs typeface="B Mitra" pitchFamily="2" charset="-78"/>
              </a:rPr>
            </a:br>
            <a:r>
              <a:rPr lang="fa-IR" altLang="en-US" sz="900" b="1" dirty="0">
                <a:cs typeface="B Mitra" pitchFamily="2" charset="-78"/>
              </a:rPr>
              <a:t>معاونت بهداشتی استان اصفهان </a:t>
            </a:r>
            <a:r>
              <a:rPr lang="en-US" altLang="en-US" sz="900" b="1" dirty="0">
                <a:cs typeface="B Mitra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231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139483"/>
            <a:ext cx="5846596" cy="610820"/>
          </a:xfrm>
        </p:spPr>
        <p:txBody>
          <a:bodyPr>
            <a:normAutofit/>
          </a:bodyPr>
          <a:lstStyle/>
          <a:p>
            <a:pPr algn="ctr" rtl="1"/>
            <a:r>
              <a:rPr lang="fa-IR" sz="3100" dirty="0">
                <a:cs typeface="B Titr" panose="00000700000000000000" pitchFamily="2" charset="-78"/>
              </a:rPr>
              <a:t>وضعیت مراکز بر اساس درصد سالمندی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739290"/>
            <a:ext cx="9000445" cy="3359510"/>
          </a:xfrm>
        </p:spPr>
        <p:txBody>
          <a:bodyPr>
            <a:normAutofit/>
          </a:bodyPr>
          <a:lstStyle/>
          <a:p>
            <a:pPr marL="0" algn="ctr" hangingPunct="0">
              <a:lnSpc>
                <a:spcPct val="115000"/>
              </a:lnSpc>
              <a:spcBef>
                <a:spcPts val="0"/>
              </a:spcBef>
            </a:pPr>
            <a:r>
              <a:rPr lang="fa-IR" dirty="0"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در برسی مراکز شهرستان بیشترین درصد سالمندی در مرکز حجت آباد و کمترین درصد سالمندی در مرکز مشهد کاوه می باشد و مراکز چادگان و مشهد کاوه در مقایسه با درصد سالمندی شهرستان (13.7درصد ) پایین تر و مراکز فراموشجان ، رزوه ، اورگان و حجت آباد از شاخص شهرستان بالاتر می باشد 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8" algn="r" rtl="1">
              <a:lnSpc>
                <a:spcPct val="170000"/>
              </a:lnSpc>
            </a:pPr>
            <a:endParaRPr lang="fa-IR" sz="16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65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139483"/>
            <a:ext cx="5846596" cy="610820"/>
          </a:xfrm>
        </p:spPr>
        <p:txBody>
          <a:bodyPr>
            <a:normAutofit/>
          </a:bodyPr>
          <a:lstStyle/>
          <a:p>
            <a:pPr algn="ctr" rtl="1"/>
            <a:r>
              <a:rPr lang="fa-IR" sz="3100" dirty="0">
                <a:cs typeface="B Titr" panose="00000700000000000000" pitchFamily="2" charset="-78"/>
              </a:rPr>
              <a:t>وضعیت شهرستانها بر اساس سهم سالمندی 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39290"/>
            <a:ext cx="9144001" cy="4404210"/>
          </a:xfrm>
        </p:spPr>
        <p:txBody>
          <a:bodyPr>
            <a:normAutofit/>
          </a:bodyPr>
          <a:lstStyle/>
          <a:p>
            <a:pPr algn="r" rtl="1"/>
            <a:r>
              <a:rPr lang="fa-IR" dirty="0"/>
              <a:t>در مقایسه مراکز شهرستان بیشترین سهم سالمندی مربوط به مرکز رزوه و کمترین سهم سالمندی مربوط به حجت آباد می باشد  سهم سالمندی شهرستان 0.7 می باشد .</a:t>
            </a:r>
            <a:endParaRPr lang="en-US" dirty="0"/>
          </a:p>
          <a:p>
            <a:pPr algn="r" rtl="1"/>
            <a:endParaRPr lang="fa-IR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4343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57568" y="637660"/>
            <a:ext cx="7482544" cy="5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B Nazanin" panose="00000400000000000000" pitchFamily="2" charset="-78"/>
              </a:rPr>
              <a:t>سطوح ارائه دهنده خدمات سالمندی</a:t>
            </a:r>
          </a:p>
        </p:txBody>
      </p:sp>
    </p:spTree>
    <p:extLst>
      <p:ext uri="{BB962C8B-B14F-4D97-AF65-F5344CB8AC3E}">
        <p14:creationId xmlns:p14="http://schemas.microsoft.com/office/powerpoint/2010/main" val="1854043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800" dirty="0">
                <a:solidFill>
                  <a:srgbClr val="003296"/>
                </a:solidFill>
                <a:cs typeface="B Titr" panose="00000700000000000000" pitchFamily="2" charset="-78"/>
              </a:rPr>
              <a:t>سطوح ارائه دهنده خدمت در برنامه سلامت سالمندان</a:t>
            </a:r>
            <a:endParaRPr lang="fa-IR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3619"/>
            <a:ext cx="8229600" cy="3211004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1- بهورز / مراقب سلامت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2- مراقب سلامت ماما/ ماما 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3- پزشک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4- کارشناس سلامت روان</a:t>
            </a:r>
          </a:p>
          <a:p>
            <a:pPr mar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5- کارشناس تغذیه</a:t>
            </a:r>
          </a:p>
        </p:txBody>
      </p:sp>
    </p:spTree>
    <p:extLst>
      <p:ext uri="{BB962C8B-B14F-4D97-AF65-F5344CB8AC3E}">
        <p14:creationId xmlns:p14="http://schemas.microsoft.com/office/powerpoint/2010/main" val="3171334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4375" y="586607"/>
            <a:ext cx="8093366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مراقبت های ادغام یافته و جامع سالمندان</a:t>
            </a:r>
          </a:p>
        </p:txBody>
      </p:sp>
    </p:spTree>
    <p:extLst>
      <p:ext uri="{BB962C8B-B14F-4D97-AF65-F5344CB8AC3E}">
        <p14:creationId xmlns:p14="http://schemas.microsoft.com/office/powerpoint/2010/main" val="1889530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8964" y="128470"/>
            <a:ext cx="8515655" cy="47816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rtl="1">
              <a:buNone/>
              <a:defRPr/>
            </a:pPr>
            <a:r>
              <a:rPr lang="fa-IR" sz="2000" b="1" dirty="0">
                <a:solidFill>
                  <a:srgbClr val="003296"/>
                </a:solidFill>
                <a:cs typeface="B Lotus" pitchFamily="2" charset="-78"/>
              </a:rPr>
              <a:t> </a:t>
            </a:r>
            <a:r>
              <a:rPr lang="fa-IR" sz="2000" b="1" dirty="0">
                <a:solidFill>
                  <a:srgbClr val="003296"/>
                </a:solidFill>
                <a:cs typeface="B Titr" panose="00000700000000000000" pitchFamily="2" charset="-78"/>
              </a:rPr>
              <a:t>مراقبت های ادغام یافته سلامت سالمندان غیر پزشک: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پیشگیری از سکته های قلبی و مغزی از طریق خطر سنجی و مراقبت ادغام یافته دیابت، فشارخون بالا و اختلالات چربی خون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اختلالات تغذیه ای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سقوط و عدم تعادل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افسردگی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تشخیص زود هنگام و غربالگری سرطان برست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تشخیص زود هنگام و غربالگری سرطان کولورکتال</a:t>
            </a:r>
          </a:p>
          <a:p>
            <a:pPr marL="331470" indent="-285750" algn="r" rtl="1">
              <a:defRPr/>
            </a:pPr>
            <a:r>
              <a:rPr lang="fa-IR" sz="1800" b="1" dirty="0">
                <a:solidFill>
                  <a:srgbClr val="00B050"/>
                </a:solidFill>
                <a:cs typeface="B Nazanin" panose="00000400000000000000" pitchFamily="2" charset="-78"/>
              </a:rPr>
              <a:t>شناسایی و طبقه بندی خطر پذیری سالمندان</a:t>
            </a:r>
            <a:endParaRPr lang="fa-IR" sz="1800" dirty="0">
              <a:cs typeface="B Lotus" pitchFamily="2" charset="-78"/>
            </a:endParaRP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فشار خون ؟؟؟</a:t>
            </a:r>
          </a:p>
          <a:p>
            <a:pPr marL="331470" indent="-285750" algn="r" rtl="1">
              <a:defRPr/>
            </a:pPr>
            <a:r>
              <a:rPr lang="fa-IR" sz="1800" b="1" dirty="0">
                <a:latin typeface="B Titr" panose="00000700000000000000" pitchFamily="2" charset="-78"/>
                <a:cs typeface="B Nazanin" panose="00000400000000000000" pitchFamily="2" charset="-78"/>
              </a:rPr>
              <a:t>واکسیناسیون تاخیری افراد بالای 18 سال - فاقد سابقه ایمن سازی – نوبت اول، دوم و سوم (غیرپزشک)</a:t>
            </a:r>
          </a:p>
          <a:p>
            <a:pPr marL="331470" indent="-285750" algn="r" rtl="1">
              <a:defRPr/>
            </a:pPr>
            <a:r>
              <a:rPr lang="fa-IR" sz="1800" b="1" dirty="0">
                <a:latin typeface="B Titr" panose="00000700000000000000" pitchFamily="2" charset="-78"/>
                <a:cs typeface="B Nazanin" panose="00000400000000000000" pitchFamily="2" charset="-78"/>
              </a:rPr>
              <a:t>ارزیابی آمادگی خانوار در برابر بلایا</a:t>
            </a:r>
          </a:p>
        </p:txBody>
      </p:sp>
    </p:spTree>
    <p:extLst>
      <p:ext uri="{BB962C8B-B14F-4D97-AF65-F5344CB8AC3E}">
        <p14:creationId xmlns:p14="http://schemas.microsoft.com/office/powerpoint/2010/main" val="837594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81176"/>
            <a:ext cx="8964620" cy="46289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rtl="1">
              <a:buNone/>
              <a:defRPr/>
            </a:pPr>
            <a:r>
              <a:rPr lang="fa-IR" sz="2400" b="1" dirty="0">
                <a:solidFill>
                  <a:srgbClr val="003296"/>
                </a:solidFill>
                <a:cs typeface="B Lotus" pitchFamily="2" charset="-78"/>
              </a:rPr>
              <a:t> </a:t>
            </a:r>
            <a:r>
              <a:rPr lang="fa-IR" sz="2400" b="1" dirty="0">
                <a:solidFill>
                  <a:srgbClr val="003296"/>
                </a:solidFill>
                <a:cs typeface="B Titr" panose="00000700000000000000" pitchFamily="2" charset="-78"/>
              </a:rPr>
              <a:t>مراقبت های ادغام یافته سلامت سالمندان - پزشک:</a:t>
            </a:r>
          </a:p>
          <a:p>
            <a:pPr marL="45720" indent="0" algn="r" rtl="1">
              <a:buNone/>
              <a:defRPr/>
            </a:pPr>
            <a:endParaRPr lang="fa-IR" sz="1800" b="1" dirty="0">
              <a:cs typeface="B Nazanin" panose="00000400000000000000" pitchFamily="2" charset="-78"/>
            </a:endParaRPr>
          </a:p>
          <a:p>
            <a:pPr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ارزیابی و مراقبت فشار خون (فشارخون با مصرف دارو و فشارخون بدون مصرف دارو)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دیابت</a:t>
            </a:r>
            <a:r>
              <a:rPr lang="fa-IR" sz="1800" b="1" dirty="0">
                <a:solidFill>
                  <a:prstClr val="black"/>
                </a:solidFill>
                <a:cs typeface="B Nazanin" panose="00000400000000000000" pitchFamily="2" charset="-78"/>
              </a:rPr>
              <a:t> (دیابت با مصرف دارو و دیابت بدون مصرف دارو)</a:t>
            </a:r>
            <a:endParaRPr lang="fa-IR" sz="1800" b="1" dirty="0">
              <a:cs typeface="B Nazanin" panose="00000400000000000000" pitchFamily="2" charset="-78"/>
            </a:endParaRP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اختلالات تغذیه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افسردگی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سقوط و عدم تعادل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خطر سنجی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تشخیص زودهنگام و غربالگری سرطان روده بزرگ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مراقبت دوره ای پزشک (شرح حال روانپزشکی)</a:t>
            </a:r>
          </a:p>
          <a:p>
            <a:pPr marL="331470" indent="-285750" algn="r" rtl="1">
              <a:defRPr/>
            </a:pPr>
            <a:r>
              <a:rPr lang="fa-IR" sz="1800" b="1" dirty="0">
                <a:cs typeface="B Nazanin" panose="00000400000000000000" pitchFamily="2" charset="-78"/>
              </a:rPr>
              <a:t> ویزیت اول پزشک (شرح حال روانپزشکی)</a:t>
            </a:r>
          </a:p>
        </p:txBody>
      </p:sp>
    </p:spTree>
    <p:extLst>
      <p:ext uri="{BB962C8B-B14F-4D97-AF65-F5344CB8AC3E}">
        <p14:creationId xmlns:p14="http://schemas.microsoft.com/office/powerpoint/2010/main" val="881715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07080" y="739290"/>
            <a:ext cx="7329840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گزارش شاخص های برنامه سلامت سالمندان</a:t>
            </a:r>
            <a:br>
              <a:rPr lang="fa-IR" b="1" dirty="0">
                <a:cs typeface="B Nazanin" panose="00000400000000000000" pitchFamily="2" charset="-78"/>
              </a:rPr>
            </a:br>
            <a:r>
              <a:rPr lang="fa-IR" b="1" dirty="0">
                <a:solidFill>
                  <a:srgbClr val="FF3399"/>
                </a:solidFill>
                <a:cs typeface="B Nazanin" panose="00000400000000000000" pitchFamily="2" charset="-78"/>
              </a:rPr>
              <a:t>بهورز/ مراقب سلامت</a:t>
            </a:r>
            <a:br>
              <a:rPr lang="fa-IR" b="1" dirty="0">
                <a:cs typeface="B Nazanin" panose="00000400000000000000" pitchFamily="2" charset="-78"/>
              </a:rPr>
            </a:br>
            <a:endParaRPr lang="fa-IR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8996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44401C-1C21-4E6C-BC6C-51C9BE9E1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078682"/>
              </p:ext>
            </p:extLst>
          </p:nvPr>
        </p:nvGraphicFramePr>
        <p:xfrm>
          <a:off x="-55495" y="0"/>
          <a:ext cx="9199495" cy="5140203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406180">
                  <a:extLst>
                    <a:ext uri="{9D8B030D-6E8A-4147-A177-3AD203B41FA5}">
                      <a16:colId xmlns:a16="http://schemas.microsoft.com/office/drawing/2014/main" val="776810967"/>
                    </a:ext>
                  </a:extLst>
                </a:gridCol>
                <a:gridCol w="1945983">
                  <a:extLst>
                    <a:ext uri="{9D8B030D-6E8A-4147-A177-3AD203B41FA5}">
                      <a16:colId xmlns:a16="http://schemas.microsoft.com/office/drawing/2014/main" val="4171871737"/>
                    </a:ext>
                  </a:extLst>
                </a:gridCol>
                <a:gridCol w="3483636">
                  <a:extLst>
                    <a:ext uri="{9D8B030D-6E8A-4147-A177-3AD203B41FA5}">
                      <a16:colId xmlns:a16="http://schemas.microsoft.com/office/drawing/2014/main" val="683665402"/>
                    </a:ext>
                  </a:extLst>
                </a:gridCol>
                <a:gridCol w="3363696">
                  <a:extLst>
                    <a:ext uri="{9D8B030D-6E8A-4147-A177-3AD203B41FA5}">
                      <a16:colId xmlns:a16="http://schemas.microsoft.com/office/drawing/2014/main" val="2006802650"/>
                    </a:ext>
                  </a:extLst>
                </a:gridCol>
              </a:tblGrid>
              <a:tr h="635951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effectLst/>
                          <a:cs typeface="B Titr" panose="00000700000000000000" pitchFamily="2" charset="-78"/>
                        </a:rPr>
                        <a:t>ردیف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عنوان شاخص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صورت کسر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مخرج کسر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3284899522"/>
                  </a:ext>
                </a:extLst>
              </a:tr>
              <a:tr h="52204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1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درصد سالمندی جمعیت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 بالای 60 سال (گوشی پزشکی)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 کل جمعیت گروه های سنی (گوشی پزشکی)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866343520"/>
                  </a:ext>
                </a:extLst>
              </a:tr>
              <a:tr h="9111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2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پوشش مراقبت کامل سالمندان 60تا70ساله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سالمندان 60 تا 70 سال که 6 مراقبت های سالمندی را دریافت کرده اند . (خدمتهای 6423و6570 و 7043 و 7215 </a:t>
                      </a:r>
                      <a:r>
                        <a:rPr lang="en-US" sz="1400" b="0" kern="12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و 6550</a:t>
                      </a:r>
                      <a:r>
                        <a:rPr lang="en-US" sz="1400" b="0" kern="12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و 6560</a:t>
                      </a:r>
                      <a:r>
                        <a:rPr lang="en-US" sz="1400" b="0" kern="1200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برای آنها انجام شده است (کد 114215 گزارش های دوره ای سامانه سیب 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 60تا70ساله ثبت نام شده در سامانه سیب(گوشی پزشکی)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4092963122"/>
                  </a:ext>
                </a:extLst>
              </a:tr>
              <a:tr h="926594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3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پوشش مراقبت کامل سالمندان 70سال و بالاتر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سالمندان 70و بالاتر سال که 5 مراقبت های سالمندی را دریافت کرده اند . </a:t>
                      </a:r>
                      <a:r>
                        <a:rPr lang="fa-IR" sz="1400" b="0" u="sng" kern="1200" dirty="0">
                          <a:effectLst/>
                          <a:cs typeface="B Nazanin" panose="00000400000000000000" pitchFamily="2" charset="-78"/>
                        </a:rPr>
                        <a:t>کد خدمتهای( 6423و6570و7043و6550و6560)را دریافت کرده اند</a:t>
                      </a:r>
                      <a:endParaRPr lang="en-US" sz="1600" b="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(کد 114215 گزارش های دوره ای سامانه سیب 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 70سال و بالاترثبت نام شده در سامانه سیب(گوشی پزشکی)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2564840757"/>
                  </a:ext>
                </a:extLst>
              </a:tr>
              <a:tr h="110814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4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پوشش حداقل یک خدمت ارزیابی دوره ای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سالمندانی که  حداقل یک خدمت از 5 خدمت ارزیابی دوره ای را دریافت کرده اند</a:t>
                      </a:r>
                      <a:endParaRPr lang="en-US" sz="1600" b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(کد 114225 در گزارش های دوره ای سامانه سیب 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سیب(گوشی پزشکی)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4197644987"/>
                  </a:ext>
                </a:extLst>
              </a:tr>
              <a:tr h="911145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>
                          <a:effectLst/>
                          <a:cs typeface="B Nazanin" panose="00000400000000000000" pitchFamily="2" charset="-78"/>
                        </a:rPr>
                        <a:t>5</a:t>
                      </a:r>
                      <a:endParaRPr lang="en-US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پوشش سالمندان ارجاع شده به پزشک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سالمندان ارجاع شده به پزشک  </a:t>
                      </a:r>
                      <a:endParaRPr lang="en-US" sz="1600" b="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(کد 114219در گزارش های دوره ای سامانه سیب 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تعداد سالمندانی که  حداقل یک خدمت از 5 خدمت ارزیابی دوره ای را دریافت کرده اند</a:t>
                      </a:r>
                      <a:endParaRPr lang="en-US" sz="1600" b="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b="0" kern="1200" dirty="0">
                          <a:effectLst/>
                          <a:cs typeface="B Nazanin" panose="00000400000000000000" pitchFamily="2" charset="-78"/>
                        </a:rPr>
                        <a:t>(کد 114225 در گزارش های دوره ای سامانه سیب )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2809512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316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DA3449D-F209-4478-AC39-217AAFFD1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126682"/>
              </p:ext>
            </p:extLst>
          </p:nvPr>
        </p:nvGraphicFramePr>
        <p:xfrm>
          <a:off x="-1" y="0"/>
          <a:ext cx="8992212" cy="5154300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507152">
                  <a:extLst>
                    <a:ext uri="{9D8B030D-6E8A-4147-A177-3AD203B41FA5}">
                      <a16:colId xmlns:a16="http://schemas.microsoft.com/office/drawing/2014/main" val="1929592908"/>
                    </a:ext>
                  </a:extLst>
                </a:gridCol>
                <a:gridCol w="1877767">
                  <a:extLst>
                    <a:ext uri="{9D8B030D-6E8A-4147-A177-3AD203B41FA5}">
                      <a16:colId xmlns:a16="http://schemas.microsoft.com/office/drawing/2014/main" val="498639424"/>
                    </a:ext>
                  </a:extLst>
                </a:gridCol>
                <a:gridCol w="3361513">
                  <a:extLst>
                    <a:ext uri="{9D8B030D-6E8A-4147-A177-3AD203B41FA5}">
                      <a16:colId xmlns:a16="http://schemas.microsoft.com/office/drawing/2014/main" val="4260727311"/>
                    </a:ext>
                  </a:extLst>
                </a:gridCol>
                <a:gridCol w="3245780">
                  <a:extLst>
                    <a:ext uri="{9D8B030D-6E8A-4147-A177-3AD203B41FA5}">
                      <a16:colId xmlns:a16="http://schemas.microsoft.com/office/drawing/2014/main" val="620498160"/>
                    </a:ext>
                  </a:extLst>
                </a:gridCol>
              </a:tblGrid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200" b="1" kern="1200" dirty="0">
                          <a:effectLst/>
                          <a:cs typeface="B Titr" panose="00000700000000000000" pitchFamily="2" charset="-78"/>
                        </a:rPr>
                        <a:t>ردیف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عنوان شاخص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صورت کسر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600" b="1" kern="1200" dirty="0">
                          <a:effectLst/>
                          <a:cs typeface="B Titr" panose="00000700000000000000" pitchFamily="2" charset="-78"/>
                        </a:rPr>
                        <a:t>مخرج کسر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57755" marR="57755" marT="0" marB="0" anchor="ctr"/>
                </a:tc>
                <a:extLst>
                  <a:ext uri="{0D108BD9-81ED-4DB2-BD59-A6C34878D82A}">
                    <a16:rowId xmlns:a16="http://schemas.microsoft.com/office/drawing/2014/main" val="2578861731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پوشش مراقبت سقوط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سالمندانی که  خدمت  ارزیابی فعالیت بدنی را دریافت کرده اند</a:t>
                      </a:r>
                      <a:endParaRPr lang="en-US" sz="180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1182991615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7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پوشش خدمت افسردگی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تعداد سالمندانی که خدمت افسردگی را دریافت کرده اند</a:t>
                      </a:r>
                      <a:endParaRPr lang="en-US" sz="18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 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908692448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پوشش خدمت خطر سنجی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تعداد سالمندانی که خدمت خطر سنجی را دریافت کرده اند</a:t>
                      </a:r>
                      <a:endParaRPr lang="en-US" sz="18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 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2665146510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پوشش خدمت غربالگری تغذیه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سالمندانی که  خدمت غربالگری تغذیه را دریافت کرده اند</a:t>
                      </a:r>
                      <a:endParaRPr lang="en-US" sz="1800" dirty="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 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3189256417"/>
                  </a:ext>
                </a:extLst>
              </a:tr>
              <a:tr h="85905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10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پوشش مراقبت شناسایی و طبقه بندی خطر پذیری سالمندان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تعداد سالمندانی که خدمت خطر پذیری را دریافت کرده اند</a:t>
                      </a:r>
                      <a:endParaRPr lang="en-US" sz="1800">
                        <a:effectLst/>
                        <a:cs typeface="B Nazanin" panose="00000400000000000000" pitchFamily="2" charset="-78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>
                          <a:effectLst/>
                          <a:cs typeface="B Nazanin" panose="00000400000000000000" pitchFamily="2" charset="-78"/>
                        </a:rPr>
                        <a:t>(داشبورد مدیریتی)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1400" kern="1200" dirty="0">
                          <a:effectLst/>
                          <a:cs typeface="B Nazanin" panose="00000400000000000000" pitchFamily="2" charset="-78"/>
                        </a:rPr>
                        <a:t>تعداد سالمندان ثبت نام شده در سامانه سیب (گوشی پزشکی)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64266" marR="64266" marT="0" marB="0" anchor="ctr"/>
                </a:tc>
                <a:extLst>
                  <a:ext uri="{0D108BD9-81ED-4DB2-BD59-A6C34878D82A}">
                    <a16:rowId xmlns:a16="http://schemas.microsoft.com/office/drawing/2014/main" val="2201497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690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4375" y="892045"/>
            <a:ext cx="8093366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تعاریف و مفاهیم</a:t>
            </a:r>
          </a:p>
        </p:txBody>
      </p:sp>
    </p:spTree>
    <p:extLst>
      <p:ext uri="{BB962C8B-B14F-4D97-AF65-F5344CB8AC3E}">
        <p14:creationId xmlns:p14="http://schemas.microsoft.com/office/powerpoint/2010/main" val="2129856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مسیرهای گزارش گیری جمعیت سالمندان از سامانه سیب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4701"/>
            <a:ext cx="9144000" cy="3817624"/>
          </a:xfrm>
        </p:spPr>
        <p:txBody>
          <a:bodyPr>
            <a:normAutofit/>
          </a:bodyPr>
          <a:lstStyle/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گوشی پزشکی (فهرست خدمت گیرندگان)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گزارشهای دوره ای          دفتر سلامت خانواده                اداره سلامت سالمندان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3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جمعیت          گزارش جمعیت ثبت نام شده            گزارش جمعیت به تفکیک سن</a:t>
            </a:r>
          </a:p>
          <a:p>
            <a:pPr marL="457200" indent="-45720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23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جمعیت          گزارش جمعیت ثبت نام شده            گزارش جمعیت به تفکیک گروههای سنی</a:t>
            </a:r>
          </a:p>
        </p:txBody>
      </p:sp>
      <p:sp>
        <p:nvSpPr>
          <p:cNvPr id="4" name="Left Arrow 3"/>
          <p:cNvSpPr/>
          <p:nvPr/>
        </p:nvSpPr>
        <p:spPr>
          <a:xfrm>
            <a:off x="3197655" y="257175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5" name="Left Arrow 4"/>
          <p:cNvSpPr/>
          <p:nvPr/>
        </p:nvSpPr>
        <p:spPr>
          <a:xfrm>
            <a:off x="3197655" y="318257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6557165" y="257175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Left Arrow 6"/>
          <p:cNvSpPr/>
          <p:nvPr/>
        </p:nvSpPr>
        <p:spPr>
          <a:xfrm>
            <a:off x="6557165" y="318257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Left Arrow 7"/>
          <p:cNvSpPr/>
          <p:nvPr/>
        </p:nvSpPr>
        <p:spPr>
          <a:xfrm>
            <a:off x="3503370" y="196093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Left Arrow 8"/>
          <p:cNvSpPr/>
          <p:nvPr/>
        </p:nvSpPr>
        <p:spPr>
          <a:xfrm>
            <a:off x="6251755" y="1960930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7693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51746"/>
            <a:ext cx="8246070" cy="610821"/>
          </a:xfrm>
        </p:spPr>
        <p:txBody>
          <a:bodyPr>
            <a:normAutofit/>
          </a:bodyPr>
          <a:lstStyle/>
          <a:p>
            <a:pPr algn="ct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سالمند از گوشی پزشکی </a:t>
            </a: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(فهرست خدمت گیرندگان)</a:t>
            </a:r>
            <a:endParaRPr lang="fa-IR" sz="2400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02" t="14003" r="102" b="58123"/>
          <a:stretch/>
        </p:blipFill>
        <p:spPr>
          <a:xfrm>
            <a:off x="0" y="739290"/>
            <a:ext cx="9000445" cy="2031717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289301" y="891995"/>
            <a:ext cx="686714" cy="45811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2610" r="85106" b="68262"/>
          <a:stretch/>
        </p:blipFill>
        <p:spPr>
          <a:xfrm>
            <a:off x="2586835" y="2877160"/>
            <a:ext cx="2586835" cy="1876090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5106926" y="3335275"/>
            <a:ext cx="686714" cy="45811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9522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61" t="12002" b="24003"/>
          <a:stretch/>
        </p:blipFill>
        <p:spPr>
          <a:xfrm>
            <a:off x="316080" y="1502815"/>
            <a:ext cx="8829750" cy="370441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8246070" cy="610821"/>
          </a:xfrm>
        </p:spPr>
        <p:txBody>
          <a:bodyPr>
            <a:noAutofit/>
          </a:bodyPr>
          <a:lstStyle/>
          <a:p>
            <a:pPr algn="r" rtl="1"/>
            <a:r>
              <a:rPr lang="fa-IR" sz="28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سالمند از :</a:t>
            </a:r>
            <a:b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سربرگ جمعیت - گزارش جمعیت ثبت نام شده -گزارش جمعیت به تفکیک سن</a:t>
            </a:r>
            <a:endParaRPr lang="fa-IR" sz="20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4862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سالمند از :</a:t>
            </a:r>
            <a:b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سربرگ جمعیت - گزارش جمعیت ثبت نام شده -گزارش جمعیت به تفکیک گروه های سنی</a:t>
            </a:r>
            <a:endParaRPr lang="fa-IR" sz="2000" dirty="0">
              <a:cs typeface="B Titr" panose="00000700000000000000" pitchFamily="2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03" t="12001" b="16004"/>
          <a:stretch/>
        </p:blipFill>
        <p:spPr>
          <a:xfrm>
            <a:off x="0" y="1197405"/>
            <a:ext cx="9143999" cy="3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37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61" t="12002" b="52001"/>
          <a:stretch/>
        </p:blipFill>
        <p:spPr>
          <a:xfrm>
            <a:off x="143554" y="2119865"/>
            <a:ext cx="9000445" cy="30541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0741" y="891995"/>
            <a:ext cx="8246070" cy="610821"/>
          </a:xfrm>
        </p:spPr>
        <p:txBody>
          <a:bodyPr>
            <a:noAutofit/>
          </a:bodyPr>
          <a:lstStyle/>
          <a:p>
            <a:pPr algn="r" rtl="1"/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سالمند از :</a:t>
            </a:r>
            <a:b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</a:b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گزارشهای دوره ای - دفتر سلامت خانواده و جمعیت - اداره سلامت سالمندان</a:t>
            </a:r>
          </a:p>
        </p:txBody>
      </p:sp>
    </p:spTree>
    <p:extLst>
      <p:ext uri="{BB962C8B-B14F-4D97-AF65-F5344CB8AC3E}">
        <p14:creationId xmlns:p14="http://schemas.microsoft.com/office/powerpoint/2010/main" val="3087333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61" y="-1"/>
            <a:ext cx="8995939" cy="5143501"/>
          </a:xfrm>
          <a:prstGeom prst="rect">
            <a:avLst/>
          </a:prstGeom>
        </p:spPr>
      </p:pic>
      <p:sp>
        <p:nvSpPr>
          <p:cNvPr id="9" name="Left Arrow 8"/>
          <p:cNvSpPr/>
          <p:nvPr/>
        </p:nvSpPr>
        <p:spPr>
          <a:xfrm>
            <a:off x="1289301" y="128470"/>
            <a:ext cx="686714" cy="45811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5946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از مسیر گوشی پزشکی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8" y="1044701"/>
            <a:ext cx="8551481" cy="381762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گوشی پزشکی </a:t>
            </a:r>
            <a:r>
              <a:rPr lang="fa-IR" sz="2400" dirty="0">
                <a:solidFill>
                  <a:srgbClr val="003296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حال حاضر دقیق ترین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جمعیت به روز را نشان می دهد و امکان گزارش گیری با فیلتر تاریخ ندارد.</a:t>
            </a:r>
          </a:p>
          <a:p>
            <a:pPr marL="0" indent="0" algn="r" rtl="1">
              <a:buNone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بنابراین حتما در پایان دوره های فصلی، شش ماهه و سالانه، گزارش جمعیت مراکز تحت پوشش را استخراج نمایید.</a:t>
            </a:r>
          </a:p>
          <a:p>
            <a:pPr algn="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31 خرداد</a:t>
            </a:r>
          </a:p>
          <a:p>
            <a:pPr algn="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31 شهریور</a:t>
            </a:r>
          </a:p>
          <a:p>
            <a:pPr algn="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30 آذر</a:t>
            </a:r>
          </a:p>
          <a:p>
            <a:pPr algn="r" rtl="1"/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28 اسفند</a:t>
            </a:r>
          </a:p>
        </p:txBody>
      </p:sp>
    </p:spTree>
    <p:extLst>
      <p:ext uri="{BB962C8B-B14F-4D97-AF65-F5344CB8AC3E}">
        <p14:creationId xmlns:p14="http://schemas.microsoft.com/office/powerpoint/2010/main" val="1388128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گزارش جمعیت از مسیر گوشی پزشکی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50" y="1044701"/>
            <a:ext cx="8856890" cy="381762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هنگام گزارش گیری به تفکیک سن سالمندان (5 ساله، 10 ساله و ...) ، حتما در فیلتر مربوط به سن، حد پایین و بالا به درستی درج شود.</a:t>
            </a:r>
          </a:p>
          <a:p>
            <a:pPr marL="0" indent="0" algn="r" rtl="1">
              <a:buNone/>
            </a:pPr>
            <a:endParaRPr lang="fa-IR" sz="9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به عنوان مثال در گزارش گیری 10 ساله:</a:t>
            </a: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60 در قسمت سن از ..... سال و عدد 70 در قسمت تا ...... درج شود. ازدرج عدد 69 در قسمت تا خودداری شود.</a:t>
            </a: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70 در قسمت سن از ..... سال و عدد 80 در قسمت تا ...... درج شود. ازدرج عدد 79 در قسمت تا خودداری شود.</a:t>
            </a: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عدد 80 در قسمت سن از ..... سال و نیازی به نوشتن عدد در قسمت تا ...... نمی باشد. </a:t>
            </a:r>
          </a:p>
        </p:txBody>
      </p:sp>
    </p:spTree>
    <p:extLst>
      <p:ext uri="{BB962C8B-B14F-4D97-AF65-F5344CB8AC3E}">
        <p14:creationId xmlns:p14="http://schemas.microsoft.com/office/powerpoint/2010/main" val="3631175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97638"/>
            <a:ext cx="8246070" cy="610821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مسیرهای گزارش گیری مراقبت های سالمندان از سامانه سیب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8459"/>
            <a:ext cx="9144000" cy="4053866"/>
          </a:xfrm>
        </p:spPr>
        <p:txBody>
          <a:bodyPr>
            <a:norm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شبکه خدمت/ گزارش فعالیت کاربران سامانه/ انتخاب تاریخ و واحد محیطی / درج کد خدمت در باکس خدمت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خدمات/  گزارش مراقبت ها/ گزارش تشخیص ها/ انتخاب سن و و احد محیطی/ درج کد مراقبت در باکس مراقبت   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سربرگ گزارشهای دوره ای/ دفتر سلامت خانواده / اداره سلامت سالمندان / گزارش مراقبت کامل و حداقل یک خدمت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داشبورد مدیریتی/ صفحه اول سالمندان (پوشش مراقبت های سالمندی)</a:t>
            </a:r>
            <a:endParaRPr lang="fa-IR" sz="23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835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16" y="281175"/>
            <a:ext cx="8246070" cy="610821"/>
          </a:xfrm>
        </p:spPr>
        <p:txBody>
          <a:bodyPr>
            <a:normAutofit fontScale="90000"/>
          </a:bodyPr>
          <a:lstStyle/>
          <a:p>
            <a:pPr marL="457200" lvl="0" indent="-457200" algn="ctr" rtl="1">
              <a:spcBef>
                <a:spcPct val="20000"/>
              </a:spcBef>
            </a:pPr>
            <a:r>
              <a:rPr lang="fa-IR" sz="2400" b="1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1 :گزارش مراقبت سالمندان : شبکه خدمت/ گزارش فعالیت کاربران سامانه</a:t>
            </a:r>
            <a:endParaRPr lang="fa-IR" b="1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11001" r="1566" b="32204"/>
          <a:stretch/>
        </p:blipFill>
        <p:spPr bwMode="auto">
          <a:xfrm>
            <a:off x="143554" y="1044700"/>
            <a:ext cx="8899795" cy="398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 rot="10800000">
            <a:off x="6251755" y="1350110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4365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770" y="128470"/>
            <a:ext cx="4130268" cy="572644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مقدمه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739290"/>
            <a:ext cx="6566315" cy="4404210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endParaRPr lang="en-US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>
                <a:cs typeface="B Nazanin" panose="00000400000000000000" pitchFamily="2" charset="-78"/>
              </a:rPr>
              <a:t>سازمان، سیستمی از مجموعه‌ای از اجزاء به هم پیوسته است که برای تحقق هدف معینی استقرار می یابد. اجزاء اصلی این سیستم عبارت است از</a:t>
            </a:r>
            <a:r>
              <a:rPr lang="en-US" sz="2000" dirty="0">
                <a:cs typeface="B Nazanin" panose="00000400000000000000" pitchFamily="2" charset="-78"/>
              </a:rPr>
              <a:t>:</a:t>
            </a:r>
          </a:p>
          <a:p>
            <a:pPr marL="0" indent="0" algn="just" rtl="1">
              <a:buNone/>
            </a:pPr>
            <a:endParaRPr lang="en-US" sz="2000" dirty="0"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درون داد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    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فرآیند  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 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برون داد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     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</a:t>
            </a:r>
            <a:r>
              <a:rPr lang="en-US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   </a:t>
            </a:r>
            <a:r>
              <a:rPr lang="fa-IR" sz="2000" b="1" dirty="0">
                <a:solidFill>
                  <a:srgbClr val="FF0000"/>
                </a:solidFill>
                <a:cs typeface="B Nazanin" panose="00000400000000000000" pitchFamily="2" charset="-78"/>
              </a:rPr>
              <a:t>پیامد</a:t>
            </a:r>
            <a:endParaRPr lang="en-US" sz="2000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ctr" rtl="1">
              <a:buNone/>
            </a:pPr>
            <a:endParaRPr lang="en-US" sz="2000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Nazanin" panose="00000400000000000000" pitchFamily="2" charset="-78"/>
            </a:endParaRPr>
          </a:p>
        </p:txBody>
      </p:sp>
      <p:sp>
        <p:nvSpPr>
          <p:cNvPr id="4" name="Left Arrow 3"/>
          <p:cNvSpPr/>
          <p:nvPr/>
        </p:nvSpPr>
        <p:spPr>
          <a:xfrm>
            <a:off x="6862595" y="2113635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3808507" y="2113635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5488244" y="2113635"/>
            <a:ext cx="458115" cy="1527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13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16" y="281175"/>
            <a:ext cx="8246070" cy="610821"/>
          </a:xfrm>
        </p:spPr>
        <p:txBody>
          <a:bodyPr>
            <a:normAutofit/>
          </a:bodyPr>
          <a:lstStyle/>
          <a:p>
            <a:pPr marL="457200" lvl="0" indent="-457200" algn="ctr" rtl="1">
              <a:spcBef>
                <a:spcPct val="20000"/>
              </a:spcBef>
            </a:pPr>
            <a:r>
              <a:rPr lang="fa-IR" sz="2400" b="1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2: سربرگ خدمات/  گزارش مراقبت ها/ گزارش تشخیص ها</a:t>
            </a:r>
            <a:endParaRPr lang="fa-IR" b="1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11479" r="1696" b="16408"/>
          <a:stretch/>
        </p:blipFill>
        <p:spPr bwMode="auto">
          <a:xfrm>
            <a:off x="0" y="891995"/>
            <a:ext cx="9000444" cy="425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 rot="10800000">
            <a:off x="3342294" y="1651755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66086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16" y="281175"/>
            <a:ext cx="8246070" cy="610821"/>
          </a:xfrm>
        </p:spPr>
        <p:txBody>
          <a:bodyPr>
            <a:normAutofit fontScale="90000"/>
          </a:bodyPr>
          <a:lstStyle/>
          <a:p>
            <a:pPr marL="457200" lvl="0" indent="-457200" algn="ctr" rtl="1">
              <a:spcBef>
                <a:spcPct val="20000"/>
              </a:spcBef>
            </a:pPr>
            <a:r>
              <a:rPr lang="fa-IR" sz="2400" b="1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3 : سربرگ گزارشهای دوره ای/ دفتر سلامت خانواده / اداره سلامت سالمندان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11420" r="1511" b="37759"/>
          <a:stretch/>
        </p:blipFill>
        <p:spPr bwMode="auto">
          <a:xfrm>
            <a:off x="-9150" y="1044700"/>
            <a:ext cx="9153150" cy="412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/>
          <p:cNvSpPr/>
          <p:nvPr/>
        </p:nvSpPr>
        <p:spPr>
          <a:xfrm rot="10800000">
            <a:off x="1517900" y="2602234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Left Arrow 7"/>
          <p:cNvSpPr/>
          <p:nvPr/>
        </p:nvSpPr>
        <p:spPr>
          <a:xfrm rot="10800000">
            <a:off x="3503066" y="3316684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Left Arrow 8"/>
          <p:cNvSpPr/>
          <p:nvPr/>
        </p:nvSpPr>
        <p:spPr>
          <a:xfrm rot="10800000">
            <a:off x="3503066" y="2877160"/>
            <a:ext cx="618886" cy="3240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5714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416" y="281175"/>
            <a:ext cx="8246070" cy="610821"/>
          </a:xfrm>
        </p:spPr>
        <p:txBody>
          <a:bodyPr>
            <a:normAutofit/>
          </a:bodyPr>
          <a:lstStyle/>
          <a:p>
            <a:pPr marL="457200" lvl="0" indent="-457200" algn="ctr" rtl="1">
              <a:spcBef>
                <a:spcPct val="20000"/>
              </a:spcBef>
            </a:pPr>
            <a:r>
              <a:rPr lang="fa-IR" sz="2400" b="1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مسیر 4 : داشبورد مدیریتی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94" y="1726758"/>
            <a:ext cx="6566316" cy="337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48962" y="838475"/>
            <a:ext cx="5871728" cy="646327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Phcservice.mui.ac.ir/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B Mitra" panose="00000400000000000000" pitchFamily="2" charset="-78"/>
              </a:rPr>
              <a:t>dashbord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603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97638"/>
            <a:ext cx="8246070" cy="610821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بهترین مسیر گزارش گیری مراقبت های سالمندان به تفکیک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8459"/>
            <a:ext cx="9000445" cy="405386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داشبورد مدیریتی تعداد صحیح مراقبت های انجام شده سالمندان به تفکیک هر مراقبت را نشان می دهد؛ زیرا برای هر کد ملی، فقط </a:t>
            </a:r>
            <a:r>
              <a:rPr lang="fa-IR" sz="2000" u="sng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یک مراقبت </a:t>
            </a: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دوره گزارش سالانه (آخرین مراقبت انجام شده) را گزارش می دهد. </a:t>
            </a:r>
          </a:p>
          <a:p>
            <a:pPr marL="0" indent="0" algn="r" rtl="1">
              <a:buNone/>
            </a:pPr>
            <a:endParaRPr lang="fa-IR" sz="20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این گزارش ها، موارد انجام تکرار مراقبت برای یک سالمند توسط دو مراقب سلامت، در بازه یک ساله حذف و فقط گزارش آخرین مراقبت در بازه سالانه را گزارش می کند.</a:t>
            </a:r>
          </a:p>
          <a:p>
            <a:pPr marL="0" indent="0" algn="r" rtl="1">
              <a:buNone/>
            </a:pPr>
            <a:endParaRPr lang="fa-IR" sz="20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گزارش گیری از مسیر (سامانه سیب): </a:t>
            </a: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شبکه خدمت/ گزارش فعالیت کاربران سامانه، در صورت تکرار مراقبت برای یک سالمند توسط دو مراقب سلامت در دو تاریخ متفاوت، در ستون تعداد افراد، برای یک نفر دو مراقبت ثبت شده و دچار زیاد شماری می شویم.</a:t>
            </a:r>
          </a:p>
          <a:p>
            <a:pPr marL="0" indent="0" algn="r" rtl="1">
              <a:buNone/>
            </a:pPr>
            <a:endParaRPr lang="fa-IR" sz="20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958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درصد سالمندی جمعیت: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44701"/>
            <a:ext cx="8551481" cy="3817624"/>
          </a:xfrm>
        </p:spPr>
        <p:txBody>
          <a:bodyPr>
            <a:normAutofit/>
          </a:bodyPr>
          <a:lstStyle/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صورت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 بالای 60 سال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(سامانه سیب - گوشی پزشکی)</a:t>
            </a:r>
          </a:p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مخرج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 کل جمعیت </a:t>
            </a:r>
            <a:r>
              <a:rPr lang="fa-IR" sz="24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(سامانه سیب - گوشی پزشکی)</a:t>
            </a:r>
          </a:p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ضریب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100 %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5159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پوشش مراقبت سالمندان به تفکیک 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044701"/>
            <a:ext cx="8856890" cy="3817624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صورت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سالمندانی که مراقبت تغذیه/ فشارخون/ سقوط/ افسردگی/ خطرسنجی/ غربالگری کولورکتال/ غربالگری برست را دریافت نموده اند. (داشبورد مدیریتی)</a:t>
            </a:r>
          </a:p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مخرج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 ثبت نام شده در سامانه سیب (گوشی پزشکی)</a:t>
            </a:r>
          </a:p>
          <a:p>
            <a:pPr lvl="0" algn="r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ضریب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100 %</a:t>
            </a:r>
          </a:p>
          <a:p>
            <a:pPr lvl="0" algn="r" rt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97216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پوشش مراقبت کامل سالمندان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044701"/>
            <a:ext cx="9000445" cy="3817624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صورت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سالمندانی که همه ی</a:t>
            </a:r>
            <a:r>
              <a:rPr lang="fa-IR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6 مراقبت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سالمندی را در یک دوره زمانی مشخص (فصلی، 6 ماهه یا سالانه) دریافت کرده اند. (سامانه سیب – گزارش های دوره ای)</a:t>
            </a:r>
          </a:p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مخرج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 ثبت نام شده در سامانه سیب (گوشی پزشکی)</a:t>
            </a:r>
          </a:p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ضریب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100 %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28957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کدهای خدمت مربوط به پوشش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مراقبت کامل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سالمندان 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9" y="1044701"/>
            <a:ext cx="6719019" cy="3664920"/>
          </a:xfrm>
        </p:spPr>
        <p:txBody>
          <a:bodyPr>
            <a:normAutofit fontScale="92500"/>
          </a:bodyPr>
          <a:lstStyle/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6423</a:t>
            </a:r>
            <a:r>
              <a:rPr lang="fa-IR" dirty="0">
                <a:cs typeface="B Nazanin" panose="00000400000000000000" pitchFamily="2" charset="-78"/>
              </a:rPr>
              <a:t> : غربالگری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تغذیه</a:t>
            </a:r>
            <a:r>
              <a:rPr lang="fa-IR" dirty="0">
                <a:cs typeface="B Nazanin" panose="00000400000000000000" pitchFamily="2" charset="-78"/>
              </a:rPr>
              <a:t> در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6550</a:t>
            </a:r>
            <a:r>
              <a:rPr lang="fa-IR" dirty="0">
                <a:cs typeface="B Nazanin" panose="00000400000000000000" pitchFamily="2" charset="-78"/>
              </a:rPr>
              <a:t> : مراقبت از نظر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فشار خون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6560 : </a:t>
            </a:r>
            <a:r>
              <a:rPr lang="fa-IR" dirty="0">
                <a:cs typeface="B Nazanin" panose="00000400000000000000" pitchFamily="2" charset="-78"/>
              </a:rPr>
              <a:t>مراقبت از نظر خطر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سقوط و عدم تعادل </a:t>
            </a:r>
            <a:r>
              <a:rPr lang="fa-IR" dirty="0">
                <a:cs typeface="B Nazanin" panose="00000400000000000000" pitchFamily="2" charset="-78"/>
              </a:rPr>
              <a:t>در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6570</a:t>
            </a:r>
            <a:r>
              <a:rPr lang="fa-IR" dirty="0">
                <a:cs typeface="B Nazanin" panose="00000400000000000000" pitchFamily="2" charset="-78"/>
              </a:rPr>
              <a:t> : غربالگری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افسردگی</a:t>
            </a:r>
            <a:r>
              <a:rPr lang="fa-IR" dirty="0">
                <a:cs typeface="B Nazanin" panose="00000400000000000000" pitchFamily="2" charset="-78"/>
              </a:rPr>
              <a:t>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7043</a:t>
            </a:r>
            <a:r>
              <a:rPr lang="fa-IR" dirty="0">
                <a:cs typeface="B Nazanin" panose="00000400000000000000" pitchFamily="2" charset="-78"/>
              </a:rPr>
              <a:t> : پیشگیری از سکته قلبی و مغزی از طریق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خطر سنجی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7215</a:t>
            </a:r>
            <a:r>
              <a:rPr lang="fa-IR" dirty="0">
                <a:cs typeface="B Nazanin" panose="00000400000000000000" pitchFamily="2" charset="-78"/>
              </a:rPr>
              <a:t> : برنامه غربالگری و تشخیص زود هنگام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سرطان روده بزرگ</a:t>
            </a:r>
          </a:p>
        </p:txBody>
      </p:sp>
    </p:spTree>
    <p:extLst>
      <p:ext uri="{BB962C8B-B14F-4D97-AF65-F5344CB8AC3E}">
        <p14:creationId xmlns:p14="http://schemas.microsoft.com/office/powerpoint/2010/main" val="1226920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کدهای خدمت مربوط به پوشش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مراقبت کامل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سالمندان 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9" y="1044701"/>
            <a:ext cx="6719019" cy="3664920"/>
          </a:xfrm>
        </p:spPr>
        <p:txBody>
          <a:bodyPr>
            <a:normAutofit fontScale="92500"/>
          </a:bodyPr>
          <a:lstStyle/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6423</a:t>
            </a:r>
            <a:r>
              <a:rPr lang="fa-IR" dirty="0">
                <a:cs typeface="B Nazanin" panose="00000400000000000000" pitchFamily="2" charset="-78"/>
              </a:rPr>
              <a:t> : غربالگری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تغذیه</a:t>
            </a:r>
            <a:r>
              <a:rPr lang="fa-IR" dirty="0">
                <a:cs typeface="B Nazanin" panose="00000400000000000000" pitchFamily="2" charset="-78"/>
              </a:rPr>
              <a:t> در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6550</a:t>
            </a:r>
            <a:r>
              <a:rPr lang="fa-IR" dirty="0">
                <a:cs typeface="B Nazanin" panose="00000400000000000000" pitchFamily="2" charset="-78"/>
              </a:rPr>
              <a:t> : مراقبت از نظر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فشار خون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6560 : </a:t>
            </a:r>
            <a:r>
              <a:rPr lang="fa-IR" dirty="0">
                <a:cs typeface="B Nazanin" panose="00000400000000000000" pitchFamily="2" charset="-78"/>
              </a:rPr>
              <a:t>مراقبت از نظر خطر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سقوط و عدم تعادل </a:t>
            </a:r>
            <a:r>
              <a:rPr lang="fa-IR" dirty="0">
                <a:cs typeface="B Nazanin" panose="00000400000000000000" pitchFamily="2" charset="-78"/>
              </a:rPr>
              <a:t>در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6570</a:t>
            </a:r>
            <a:r>
              <a:rPr lang="fa-IR" dirty="0">
                <a:cs typeface="B Nazanin" panose="00000400000000000000" pitchFamily="2" charset="-78"/>
              </a:rPr>
              <a:t> : غربالگری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افسردگی</a:t>
            </a:r>
            <a:r>
              <a:rPr lang="fa-IR" dirty="0">
                <a:cs typeface="B Nazanin" panose="00000400000000000000" pitchFamily="2" charset="-78"/>
              </a:rPr>
              <a:t> سالمندان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7043</a:t>
            </a:r>
            <a:r>
              <a:rPr lang="fa-IR" dirty="0">
                <a:cs typeface="B Nazanin" panose="00000400000000000000" pitchFamily="2" charset="-78"/>
              </a:rPr>
              <a:t> : پیشگیری از سکته قلبی و مغزی از طریق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خطر سنجی</a:t>
            </a:r>
          </a:p>
          <a:p>
            <a:pPr marL="0" indent="0" algn="r" rtl="1">
              <a:buClr>
                <a:srgbClr val="7030A0"/>
              </a:buClr>
              <a:buNone/>
            </a:pPr>
            <a:r>
              <a:rPr lang="fa-IR" dirty="0">
                <a:solidFill>
                  <a:srgbClr val="990099"/>
                </a:solidFill>
                <a:cs typeface="B Nazanin" panose="00000400000000000000" pitchFamily="2" charset="-78"/>
              </a:rPr>
              <a:t>7215</a:t>
            </a:r>
            <a:r>
              <a:rPr lang="fa-IR" dirty="0">
                <a:cs typeface="B Nazanin" panose="00000400000000000000" pitchFamily="2" charset="-78"/>
              </a:rPr>
              <a:t> : برنامه غربالگری و تشخیص زود هنگام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سرطان روده بزرگ</a:t>
            </a:r>
          </a:p>
        </p:txBody>
      </p:sp>
    </p:spTree>
    <p:extLst>
      <p:ext uri="{BB962C8B-B14F-4D97-AF65-F5344CB8AC3E}">
        <p14:creationId xmlns:p14="http://schemas.microsoft.com/office/powerpoint/2010/main" val="24940244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کدهای خدمت مربوط به پوشش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مراقبت کامل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سالمندان 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0" y="1198572"/>
            <a:ext cx="7329840" cy="3511061"/>
          </a:xfrm>
        </p:spPr>
        <p:txBody>
          <a:bodyPr>
            <a:normAutofit/>
          </a:bodyPr>
          <a:lstStyle/>
          <a:p>
            <a:pPr marL="0" indent="0" algn="r" rtl="1">
              <a:buClr>
                <a:srgbClr val="7030A0"/>
              </a:buClr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197713"/>
              </p:ext>
            </p:extLst>
          </p:nvPr>
        </p:nvGraphicFramePr>
        <p:xfrm>
          <a:off x="2281424" y="1197404"/>
          <a:ext cx="6719020" cy="392722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4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0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ردیف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کد خدمت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نام مراقبت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توالی مراقبت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6423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غربالگری تغذیه در سالمندان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مراقبت از نظر فشار خون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مراقبت از نظر خطر سقوط و عدم تعادل در سالمندان</a:t>
                      </a:r>
                      <a:endParaRPr lang="fa-I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>
                          <a:cs typeface="B Nazanin" panose="00000400000000000000" pitchFamily="2" charset="-78"/>
                        </a:rPr>
                        <a:t>سالانه</a:t>
                      </a:r>
                      <a:endParaRPr lang="fa-IR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غربالگری افسردگی سالمندان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>
                          <a:cs typeface="B Nazanin" panose="00000400000000000000" pitchFamily="2" charset="-78"/>
                        </a:rPr>
                        <a:t>سالانه</a:t>
                      </a:r>
                      <a:endParaRPr lang="fa-IR" sz="18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7043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پیشگیری از سکته قلبی و مغزی از طریق خطر سنجی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7215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برنامه غربالگری و تشخیص زود هنگام سرطان روده بزرگ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دو سال</a:t>
                      </a:r>
                      <a:r>
                        <a:rPr lang="fa-IR" sz="1800" baseline="0" dirty="0">
                          <a:cs typeface="B Nazanin" panose="00000400000000000000" pitchFamily="2" charset="-78"/>
                        </a:rPr>
                        <a:t> یکبار</a:t>
                      </a:r>
                      <a:endParaRPr lang="fa-IR" sz="18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61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96260" y="739290"/>
            <a:ext cx="8704185" cy="4404210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endParaRPr lang="en-US" sz="2000" b="1" dirty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Nazanin" panose="00000400000000000000" pitchFamily="2" charset="-78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43556" y="1773349"/>
            <a:ext cx="1221640" cy="1106400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گیرنده خدمت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23341" y="1960930"/>
            <a:ext cx="1985165" cy="7088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فرایند خدمت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13885" y="1696997"/>
            <a:ext cx="763525" cy="1446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برونداد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4712" y="1701463"/>
            <a:ext cx="763525" cy="1446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تغییر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6547" y="1701463"/>
            <a:ext cx="763525" cy="1446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کاهش بار بیماری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31511" y="1701463"/>
            <a:ext cx="763525" cy="14462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افزایش امید به زندگی همراه با توانایی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61180" y="1135759"/>
            <a:ext cx="1068934" cy="3757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 put </a:t>
            </a:r>
            <a:endParaRPr lang="fa-IR" dirty="0">
              <a:solidFill>
                <a:schemeClr val="tx1"/>
              </a:solidFill>
            </a:endParaRPr>
          </a:p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برونداد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82820" y="1130976"/>
            <a:ext cx="1068934" cy="3757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Effect</a:t>
            </a:r>
          </a:p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اثر بخشی</a:t>
            </a:r>
            <a:endParaRPr lang="en-US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57165" y="1108990"/>
            <a:ext cx="1068934" cy="3757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Out come</a:t>
            </a:r>
            <a:endParaRPr lang="fa-IR" sz="1600" dirty="0">
              <a:solidFill>
                <a:schemeClr val="tx1"/>
              </a:solidFill>
            </a:endParaRPr>
          </a:p>
          <a:p>
            <a:pPr algn="ctr"/>
            <a:r>
              <a:rPr lang="fa-IR" dirty="0">
                <a:solidFill>
                  <a:schemeClr val="tx1"/>
                </a:solidFill>
                <a:cs typeface="B Nazanin" panose="00000400000000000000" pitchFamily="2" charset="-78"/>
              </a:rPr>
              <a:t>پیامد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778806" y="1127044"/>
            <a:ext cx="1068934" cy="37577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Impact</a:t>
            </a:r>
            <a:endParaRPr lang="fa-IR" sz="1600" dirty="0">
              <a:solidFill>
                <a:schemeClr val="tx1"/>
              </a:solidFill>
            </a:endParaRPr>
          </a:p>
          <a:p>
            <a:pPr algn="ctr"/>
            <a:r>
              <a:rPr lang="fa-IR" sz="1600" dirty="0">
                <a:solidFill>
                  <a:schemeClr val="tx1"/>
                </a:solidFill>
                <a:cs typeface="B Nazanin" panose="00000400000000000000" pitchFamily="2" charset="-78"/>
              </a:rPr>
              <a:t>تاثیر نهایی</a:t>
            </a:r>
            <a:endParaRPr lang="en-US" sz="1600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64873" y="2975216"/>
            <a:ext cx="721962" cy="13737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600" dirty="0">
                <a:cs typeface="B Nazanin" panose="00000400000000000000" pitchFamily="2" charset="-78"/>
              </a:rPr>
              <a:t>فرایند پشتیبان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39540" y="2975216"/>
            <a:ext cx="721962" cy="13720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600" dirty="0">
                <a:cs typeface="B Nazanin" panose="00000400000000000000" pitchFamily="2" charset="-78"/>
              </a:rPr>
              <a:t>فرایند پشتیبان</a:t>
            </a:r>
            <a:endParaRPr lang="en-US" sz="1600" dirty="0">
              <a:cs typeface="B Nazani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70605" y="4570902"/>
            <a:ext cx="1980634" cy="4951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>
                <a:cs typeface="B Nazanin" panose="00000400000000000000" pitchFamily="2" charset="-78"/>
              </a:rPr>
              <a:t>منابع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365195" y="1108988"/>
            <a:ext cx="2312682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Process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96260" y="961714"/>
            <a:ext cx="458115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13885" y="818533"/>
            <a:ext cx="473385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1736523" y="447069"/>
            <a:ext cx="1470608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سطح پایش </a:t>
            </a:r>
            <a:endParaRPr lang="en-US" sz="20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21024" y="281175"/>
            <a:ext cx="1699666" cy="45811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b="1" dirty="0">
                <a:solidFill>
                  <a:schemeClr val="tx1"/>
                </a:solidFill>
                <a:cs typeface="B Nazanin" panose="00000400000000000000" pitchFamily="2" charset="-78"/>
              </a:rPr>
              <a:t>سطح ارزشیابی </a:t>
            </a:r>
            <a:endParaRPr lang="en-US" sz="2000" b="1" dirty="0"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3044950" y="4349561"/>
            <a:ext cx="0" cy="22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281425" y="4349561"/>
            <a:ext cx="0" cy="22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044950" y="2753875"/>
            <a:ext cx="0" cy="22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281425" y="2753875"/>
            <a:ext cx="0" cy="221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3412540" y="1350110"/>
            <a:ext cx="54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030115" y="1350110"/>
            <a:ext cx="30541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251754" y="1350110"/>
            <a:ext cx="30541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626100" y="1338047"/>
            <a:ext cx="27432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4608677" y="3718967"/>
            <a:ext cx="4275740" cy="1256515"/>
          </a:xfrm>
          <a:prstGeom prst="round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solidFill>
                  <a:srgbClr val="0070C0"/>
                </a:solidFill>
                <a:cs typeface="B Titr" panose="00000700000000000000" pitchFamily="2" charset="-78"/>
              </a:rPr>
              <a:t>مدل زنجیره ای در برنامه های بهداشتی</a:t>
            </a:r>
            <a:endParaRPr lang="en-US" sz="2800" b="1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2130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پوشش حداقل یک خدمت سالمندان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502815"/>
            <a:ext cx="8856890" cy="3359510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صورت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سالمندانی که حداقل یک خدمت، از 5 خدمت </a:t>
            </a:r>
            <a:r>
              <a:rPr lang="fa-IR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سالانه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را دریافت کرده اند. (سامانه سیب – گزارش های دوره ای)</a:t>
            </a:r>
          </a:p>
          <a:p>
            <a:pPr algn="r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 </a:t>
            </a:r>
          </a:p>
          <a:p>
            <a:pPr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مخرج کسر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تعداد سالمندان ثبت نام شده در سامانه سیب (گوشی پزشکی)</a:t>
            </a:r>
          </a:p>
          <a:p>
            <a:pPr lvl="0" algn="r" rtl="1"/>
            <a:r>
              <a:rPr lang="fa-IR" b="1" dirty="0">
                <a:solidFill>
                  <a:srgbClr val="D60093"/>
                </a:solidFill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ضریب : </a:t>
            </a:r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100 %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r" rtl="1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87794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کدهای خدمت مربوط به پوشش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حداقل یک خدمت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سالمندان 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0" y="1198572"/>
            <a:ext cx="7329840" cy="3511061"/>
          </a:xfrm>
        </p:spPr>
        <p:txBody>
          <a:bodyPr>
            <a:normAutofit/>
          </a:bodyPr>
          <a:lstStyle/>
          <a:p>
            <a:pPr marL="0" indent="0" algn="r" rtl="1">
              <a:buClr>
                <a:srgbClr val="7030A0"/>
              </a:buClr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762074"/>
              </p:ext>
            </p:extLst>
          </p:nvPr>
        </p:nvGraphicFramePr>
        <p:xfrm>
          <a:off x="2281424" y="1197404"/>
          <a:ext cx="6719020" cy="328714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4963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0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6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ردیف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کد خدمت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نام مراقبت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200" dirty="0">
                          <a:cs typeface="B Titr" panose="00000700000000000000" pitchFamily="2" charset="-78"/>
                        </a:rPr>
                        <a:t>توالی مراقبت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6423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غربالگری تغذیه در سالمندان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مراقبت از نظر فشار خون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مراقبت از نظر خطر سقوط و عدم تعادل در سالمندان</a:t>
                      </a:r>
                      <a:endParaRPr lang="fa-IR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>
                          <a:cs typeface="B Nazanin" panose="00000400000000000000" pitchFamily="2" charset="-78"/>
                        </a:rPr>
                        <a:t>سالانه</a:t>
                      </a:r>
                      <a:endParaRPr lang="fa-IR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745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6570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غربالگری افسردگی سالمندان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>
                          <a:cs typeface="B Nazanin" panose="00000400000000000000" pitchFamily="2" charset="-78"/>
                        </a:rPr>
                        <a:t>سالانه</a:t>
                      </a:r>
                      <a:endParaRPr lang="fa-IR" sz="1800" dirty="0">
                        <a:cs typeface="B Nazanin" panose="00000400000000000000" pitchFamily="2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dirty="0">
                          <a:cs typeface="B Nazanin" panose="00000400000000000000" pitchFamily="2" charset="-78"/>
                        </a:rPr>
                        <a:t>7043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پیشگیری از سکته قلبی و مغزی از طریق خطر سنجی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800" dirty="0">
                          <a:cs typeface="B Nazanin" panose="00000400000000000000" pitchFamily="2" charset="-78"/>
                        </a:rPr>
                        <a:t>سالانه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659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07080" y="739290"/>
            <a:ext cx="7635250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گزارش شاخص های برنامه سلامت سالمندان</a:t>
            </a:r>
            <a:r>
              <a:rPr lang="fa-IR" b="1" dirty="0">
                <a:solidFill>
                  <a:srgbClr val="FF3399"/>
                </a:solidFill>
                <a:cs typeface="B Nazanin" panose="00000400000000000000" pitchFamily="2" charset="-78"/>
              </a:rPr>
              <a:t> مقایسه دانشگاه  با کشور و دانشگاه های تیپ 1</a:t>
            </a:r>
            <a:br>
              <a:rPr lang="fa-IR" b="1" dirty="0">
                <a:cs typeface="B Nazanin" panose="00000400000000000000" pitchFamily="2" charset="-78"/>
              </a:rPr>
            </a:br>
            <a:endParaRPr lang="fa-IR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2387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380" y="0"/>
            <a:ext cx="7329840" cy="572644"/>
          </a:xfrm>
        </p:spPr>
        <p:txBody>
          <a:bodyPr>
            <a:normAutofit/>
          </a:bodyPr>
          <a:lstStyle/>
          <a:p>
            <a:pPr algn="ctr"/>
            <a:r>
              <a:rPr lang="fa-IR" sz="1800" b="1" dirty="0">
                <a:solidFill>
                  <a:srgbClr val="003296"/>
                </a:solidFill>
                <a:cs typeface="B Nazanin" panose="00000400000000000000" pitchFamily="2" charset="-78"/>
              </a:rPr>
              <a:t>پوشش مراقبت کامل سالمندان دانشگاه های تیپ 1 – سال 1398 و 1399 </a:t>
            </a:r>
            <a:endParaRPr lang="en-US" dirty="0">
              <a:solidFill>
                <a:srgbClr val="003296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619041"/>
              </p:ext>
            </p:extLst>
          </p:nvPr>
        </p:nvGraphicFramePr>
        <p:xfrm>
          <a:off x="2434132" y="590888"/>
          <a:ext cx="6557165" cy="4552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11153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8FB76-E29A-4C4E-B392-A06B015C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27" y="281175"/>
            <a:ext cx="6862575" cy="572644"/>
          </a:xfrm>
        </p:spPr>
        <p:txBody>
          <a:bodyPr>
            <a:noAutofit/>
          </a:bodyPr>
          <a:lstStyle/>
          <a:p>
            <a:pPr algn="ctr" rtl="1"/>
            <a:r>
              <a:rPr lang="fa-IR" sz="2400" dirty="0">
                <a:solidFill>
                  <a:srgbClr val="003296"/>
                </a:solidFill>
                <a:cs typeface="B Titr" panose="00000700000000000000" pitchFamily="2" charset="-78"/>
              </a:rPr>
              <a:t>شاخص های اصلی برنامه – پایان  1399 و شش ماهه اول 1400</a:t>
            </a:r>
            <a:endParaRPr lang="en-US" sz="2400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226861"/>
              </p:ext>
            </p:extLst>
          </p:nvPr>
        </p:nvGraphicFramePr>
        <p:xfrm>
          <a:off x="0" y="891995"/>
          <a:ext cx="9000445" cy="3664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5247">
                  <a:extLst>
                    <a:ext uri="{9D8B030D-6E8A-4147-A177-3AD203B41FA5}">
                      <a16:colId xmlns:a16="http://schemas.microsoft.com/office/drawing/2014/main" val="3869106964"/>
                    </a:ext>
                  </a:extLst>
                </a:gridCol>
                <a:gridCol w="989314">
                  <a:extLst>
                    <a:ext uri="{9D8B030D-6E8A-4147-A177-3AD203B41FA5}">
                      <a16:colId xmlns:a16="http://schemas.microsoft.com/office/drawing/2014/main" val="2036907059"/>
                    </a:ext>
                  </a:extLst>
                </a:gridCol>
                <a:gridCol w="2770079">
                  <a:extLst>
                    <a:ext uri="{9D8B030D-6E8A-4147-A177-3AD203B41FA5}">
                      <a16:colId xmlns:a16="http://schemas.microsoft.com/office/drawing/2014/main" val="3957337981"/>
                    </a:ext>
                  </a:extLst>
                </a:gridCol>
                <a:gridCol w="395727">
                  <a:extLst>
                    <a:ext uri="{9D8B030D-6E8A-4147-A177-3AD203B41FA5}">
                      <a16:colId xmlns:a16="http://schemas.microsoft.com/office/drawing/2014/main" val="1088685326"/>
                    </a:ext>
                  </a:extLst>
                </a:gridCol>
              </a:tblGrid>
              <a:tr h="433245">
                <a:tc gridSpan="2"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cs typeface="B Titr" panose="00000700000000000000" pitchFamily="2" charset="-78"/>
                        </a:rPr>
                        <a:t>شش ماهه اول 1400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en-US" sz="1500" dirty="0"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fa-IR" sz="1500" dirty="0">
                          <a:cs typeface="B Titr" panose="00000700000000000000" pitchFamily="2" charset="-78"/>
                        </a:rPr>
                        <a:t>سال 1399</a:t>
                      </a:r>
                      <a:endParaRPr lang="en-US" sz="1500" dirty="0"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en-US" sz="1500" dirty="0"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1500" dirty="0">
                          <a:cs typeface="B Titr" panose="00000700000000000000" pitchFamily="2" charset="-78"/>
                        </a:rPr>
                        <a:t>شاخص</a:t>
                      </a:r>
                      <a:endParaRPr lang="en-US" sz="1500" dirty="0"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fa-IR" sz="1100" dirty="0">
                          <a:cs typeface="B Titr" panose="00000700000000000000" pitchFamily="2" charset="-78"/>
                        </a:rPr>
                        <a:t>ردیف</a:t>
                      </a:r>
                      <a:endParaRPr lang="en-US" sz="1200" dirty="0"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245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a-I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cs typeface="B Titr" panose="00000700000000000000" pitchFamily="2" charset="-78"/>
                        </a:rPr>
                        <a:t>کشور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kumimoji="0" lang="fa-IR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cs typeface="B Titr" panose="00000700000000000000" pitchFamily="2" charset="-78"/>
                        </a:rPr>
                        <a:t>دانشگاه</a:t>
                      </a:r>
                      <a:endParaRPr lang="en-US" sz="1500" dirty="0"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500" dirty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کشور</a:t>
                      </a:r>
                      <a:endParaRPr lang="en-US" sz="1500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500" dirty="0">
                          <a:solidFill>
                            <a:schemeClr val="bg1"/>
                          </a:solidFill>
                          <a:cs typeface="B Titr" panose="00000700000000000000" pitchFamily="2" charset="-78"/>
                        </a:rPr>
                        <a:t>دانشگاه</a:t>
                      </a:r>
                      <a:endParaRPr lang="en-US" sz="1500" dirty="0">
                        <a:solidFill>
                          <a:schemeClr val="bg1"/>
                        </a:solidFill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en-US" sz="1200" dirty="0">
                        <a:cs typeface="B Titr" panose="000007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27939"/>
                  </a:ext>
                </a:extLst>
              </a:tr>
              <a:tr h="79085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-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-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10.6</a:t>
                      </a:r>
                      <a:r>
                        <a:rPr lang="fa-IR" sz="1600" b="1" baseline="0" dirty="0">
                          <a:cs typeface="B Nazanin" panose="00000400000000000000" pitchFamily="2" charset="-78"/>
                        </a:rPr>
                        <a:t> % </a:t>
                      </a:r>
                    </a:p>
                    <a:p>
                      <a:pPr algn="ctr" rtl="1"/>
                      <a:r>
                        <a:rPr lang="fa-IR" sz="1600" b="1" baseline="0" dirty="0">
                          <a:cs typeface="B Nazanin" panose="00000400000000000000" pitchFamily="2" charset="-78"/>
                        </a:rPr>
                        <a:t>(رتبه 6 سالمندی کشور)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9.2 %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درصد سالمندی </a:t>
                      </a:r>
                      <a:r>
                        <a:rPr lang="fa-IR" sz="1100" b="1" dirty="0">
                          <a:cs typeface="B Nazanin" panose="00000400000000000000" pitchFamily="2" charset="-78"/>
                        </a:rPr>
                        <a:t>(منبع : </a:t>
                      </a:r>
                      <a:r>
                        <a:rPr lang="fa-IR" sz="1100" b="1" baseline="0" dirty="0">
                          <a:cs typeface="B Nazanin" panose="00000400000000000000" pitchFamily="2" charset="-78"/>
                        </a:rPr>
                        <a:t>سرشماری 1395)</a:t>
                      </a:r>
                      <a:endParaRPr lang="en-US" sz="11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1</a:t>
                      </a:r>
                      <a:endParaRPr lang="en-US" sz="14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236351"/>
                  </a:ext>
                </a:extLst>
              </a:tr>
              <a:tr h="722085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5/6 %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6/2</a:t>
                      </a:r>
                      <a:r>
                        <a:rPr lang="fa-IR" sz="1600" b="1" baseline="0" dirty="0">
                          <a:cs typeface="B Nazanin" panose="00000400000000000000" pitchFamily="2" charset="-78"/>
                        </a:rPr>
                        <a:t> % 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11/7%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10/7%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پوشش مراقبت کامل سالمندان</a:t>
                      </a:r>
                    </a:p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100" b="1" dirty="0">
                          <a:cs typeface="B Nazanin" panose="00000400000000000000" pitchFamily="2" charset="-78"/>
                        </a:rPr>
                        <a:t>(منبع : سامانه سیب)</a:t>
                      </a:r>
                      <a:endParaRPr lang="en-US" sz="11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2</a:t>
                      </a:r>
                      <a:endParaRPr lang="en-US" sz="14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9799396"/>
                  </a:ext>
                </a:extLst>
              </a:tr>
              <a:tr h="609251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20/1 %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23 %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34/7%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28/7</a:t>
                      </a:r>
                      <a:r>
                        <a:rPr lang="fa-IR" sz="1600" b="1" baseline="0" dirty="0">
                          <a:cs typeface="B Nazanin" panose="00000400000000000000" pitchFamily="2" charset="-78"/>
                        </a:rPr>
                        <a:t>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پوشش حداقل یک خدمت</a:t>
                      </a:r>
                    </a:p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 </a:t>
                      </a:r>
                      <a:r>
                        <a:rPr lang="fa-IR" sz="1100" b="1" dirty="0">
                          <a:cs typeface="B Nazanin" panose="00000400000000000000" pitchFamily="2" charset="-78"/>
                        </a:rPr>
                        <a:t>(منبع : سامانه سیب)</a:t>
                      </a:r>
                      <a:endParaRPr lang="en-US" sz="11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3</a:t>
                      </a:r>
                      <a:endParaRPr lang="en-US" sz="14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782236"/>
                  </a:ext>
                </a:extLst>
              </a:tr>
              <a:tr h="676238"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70/8%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75%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-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b="1" dirty="0">
                          <a:cs typeface="B Nazanin" panose="00000400000000000000" pitchFamily="2" charset="-78"/>
                        </a:rPr>
                        <a:t>-</a:t>
                      </a:r>
                      <a:endParaRPr lang="en-US" sz="16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پوشش مراقبت خطر پذیری سالمندان</a:t>
                      </a:r>
                    </a:p>
                    <a:p>
                      <a:pPr algn="ctr" rtl="1"/>
                      <a:r>
                        <a:rPr lang="fa-IR" sz="1100" b="1" dirty="0">
                          <a:cs typeface="B Nazanin" panose="00000400000000000000" pitchFamily="2" charset="-78"/>
                        </a:rPr>
                        <a:t> (سامانه</a:t>
                      </a:r>
                      <a:r>
                        <a:rPr lang="fa-IR" sz="1100" b="1" baseline="0" dirty="0">
                          <a:cs typeface="B Nazanin" panose="00000400000000000000" pitchFamily="2" charset="-78"/>
                        </a:rPr>
                        <a:t> سیب</a:t>
                      </a:r>
                      <a:r>
                        <a:rPr lang="fa-IR" sz="1100" b="1" dirty="0">
                          <a:cs typeface="B Nazanin" panose="00000400000000000000" pitchFamily="2" charset="-78"/>
                        </a:rPr>
                        <a:t>)</a:t>
                      </a:r>
                      <a:endParaRPr lang="en-US" sz="11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400" b="1" dirty="0">
                          <a:cs typeface="B Nazanin" panose="00000400000000000000" pitchFamily="2" charset="-78"/>
                        </a:rPr>
                        <a:t>4</a:t>
                      </a:r>
                      <a:endParaRPr lang="en-US" sz="1400" b="1" dirty="0">
                        <a:cs typeface="B Nazanin" panose="00000400000000000000" pitchFamily="2" charset="-78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2945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49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07080" y="739290"/>
            <a:ext cx="7635250" cy="763525"/>
          </a:xfrm>
        </p:spPr>
        <p:txBody>
          <a:bodyPr>
            <a:noAutofit/>
          </a:bodyPr>
          <a:lstStyle/>
          <a:p>
            <a:pPr algn="ctr" rtl="1"/>
            <a:r>
              <a:rPr lang="fa-IR" b="1" dirty="0">
                <a:cs typeface="B Nazanin" panose="00000400000000000000" pitchFamily="2" charset="-78"/>
              </a:rPr>
              <a:t>گزارش شاخص های برنامه سلامت سالمندان</a:t>
            </a:r>
            <a:r>
              <a:rPr lang="fa-IR" b="1" dirty="0">
                <a:solidFill>
                  <a:srgbClr val="FF3399"/>
                </a:solidFill>
                <a:cs typeface="B Nazanin" panose="00000400000000000000" pitchFamily="2" charset="-78"/>
              </a:rPr>
              <a:t> واحد های تابعه دانشگاه علوم پزشکی اصفهان</a:t>
            </a:r>
            <a:endParaRPr lang="fa-IR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52042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084" y="121860"/>
            <a:ext cx="6719020" cy="458115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ابلاغ وزارتی بازگشت به ارائه خدمات حضوری </a:t>
            </a:r>
            <a:endParaRPr lang="fa-IR" sz="18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501" t="10001" r="25003" b="5520"/>
          <a:stretch/>
        </p:blipFill>
        <p:spPr>
          <a:xfrm>
            <a:off x="1976015" y="586587"/>
            <a:ext cx="4733858" cy="455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278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8B79-1BD4-4538-AC08-31F4B294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24" y="281175"/>
            <a:ext cx="6566315" cy="572644"/>
          </a:xfrm>
        </p:spPr>
        <p:txBody>
          <a:bodyPr>
            <a:normAutofit fontScale="90000"/>
          </a:bodyPr>
          <a:lstStyle/>
          <a:p>
            <a:r>
              <a:rPr lang="fa-IR" dirty="0">
                <a:solidFill>
                  <a:srgbClr val="003296"/>
                </a:solidFill>
                <a:cs typeface="B Titr" panose="00000700000000000000" pitchFamily="2" charset="-78"/>
              </a:rPr>
              <a:t>اهداف برنامه سلامت سالمندان در سال 1401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E58E0-7F78-44D9-9147-C5F52CBCD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b="1" dirty="0">
                <a:cs typeface="B Nazanin" panose="00000400000000000000" pitchFamily="2" charset="-78"/>
              </a:rPr>
              <a:t>پس از ابلاغ اهداف اختصاصی وزارت تعیین و </a:t>
            </a:r>
            <a:r>
              <a:rPr lang="fa-IR" b="1" dirty="0">
                <a:cs typeface="B Nazanin" panose="00000400000000000000" pitchFamily="2" charset="-78"/>
              </a:rPr>
              <a:t>اعلام می</a:t>
            </a:r>
            <a:r>
              <a:rPr lang="ar-SA" b="1" dirty="0">
                <a:cs typeface="B Nazanin" panose="00000400000000000000" pitchFamily="2" charset="-78"/>
              </a:rPr>
              <a:t> گردد.</a:t>
            </a:r>
            <a:endParaRPr lang="en-US" dirty="0">
              <a:cs typeface="B Nazanin" panose="000004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8FB76-E29A-4C4E-B392-A06B015C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24" y="281175"/>
            <a:ext cx="6719025" cy="572644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dirty="0">
                <a:solidFill>
                  <a:srgbClr val="003296"/>
                </a:solidFill>
                <a:cs typeface="B Titr" panose="00000700000000000000" pitchFamily="2" charset="-78"/>
              </a:rPr>
              <a:t>اهداف برنامه سلامت سالمندان در سال 1400</a:t>
            </a:r>
            <a:endParaRPr lang="en-US" dirty="0">
              <a:solidFill>
                <a:srgbClr val="003296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46414-7C22-4CCE-A61D-1D870B7D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016" y="891998"/>
            <a:ext cx="7024434" cy="4251505"/>
          </a:xfrm>
        </p:spPr>
        <p:txBody>
          <a:bodyPr>
            <a:normAutofit/>
          </a:bodyPr>
          <a:lstStyle/>
          <a:p>
            <a:pPr marL="0" indent="0" algn="r" rtl="1" hangingPunct="0">
              <a:buNone/>
            </a:pPr>
            <a:endParaRPr lang="en-US" sz="1600" b="1" dirty="0">
              <a:cs typeface="B Nazanin" panose="00000400000000000000" pitchFamily="2" charset="-78"/>
            </a:endParaRPr>
          </a:p>
          <a:p>
            <a:pPr marL="0" lvl="0" indent="0" algn="r" rtl="1" hangingPunct="0">
              <a:buNone/>
            </a:pPr>
            <a:r>
              <a:rPr lang="fa-IR" b="1" dirty="0">
                <a:solidFill>
                  <a:srgbClr val="D60093"/>
                </a:solidFill>
                <a:cs typeface="B Nazanin" panose="00000400000000000000" pitchFamily="2" charset="-78"/>
              </a:rPr>
              <a:t>اهداف کمی :</a:t>
            </a:r>
          </a:p>
          <a:p>
            <a:pPr marL="0" lv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1) افزایش پوشش مراقبت کامل سالمندان به میزان 20 % ، در شهرستان های با پوشش بالاتر از 15% در سال 1399</a:t>
            </a:r>
          </a:p>
          <a:p>
            <a:pPr marL="0" lvl="0" indent="0" algn="r" rtl="1" hangingPunct="0">
              <a:buNone/>
            </a:pPr>
            <a:r>
              <a:rPr lang="fa-IR" sz="2000" dirty="0">
                <a:cs typeface="B Nazanin" panose="00000400000000000000" pitchFamily="2" charset="-78"/>
              </a:rPr>
              <a:t>2) افزایش پوشش مراقبت کامل سالمندان به میزان  10 % ، در شهرستان های با پوشش کمتر از 15% در سال 1399</a:t>
            </a:r>
          </a:p>
          <a:p>
            <a:pPr marL="0" lvl="0" indent="0" algn="r" rtl="1" hangingPunct="0">
              <a:buNone/>
              <a:tabLst>
                <a:tab pos="8787765" algn="l"/>
                <a:tab pos="9540875" algn="r"/>
              </a:tabLst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3)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پوشش شناسایی و طبقه بندی خطر پذیری سلامت سالمندان به میزان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95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% </a:t>
            </a:r>
            <a:endParaRPr lang="fa-IR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marL="0" lvl="0" indent="0" algn="r" rtl="1" hangingPunct="0">
              <a:buNone/>
              <a:tabLst>
                <a:tab pos="8787765" algn="l"/>
                <a:tab pos="9540875" algn="r"/>
              </a:tabLst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4) 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پوشش واکسیناسیون بالای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75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%</a:t>
            </a:r>
            <a:r>
              <a:rPr lang="ar-SA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سالمندان</a:t>
            </a:r>
            <a:r>
              <a:rPr lang="fa-IR" sz="2000" dirty="0">
                <a:cs typeface="B Nazanin" panose="000004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3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1830B-F49B-406E-9916-A79045D5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BD1C867-B1DF-4965-B16C-DEF250CBC6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159042"/>
              </p:ext>
            </p:extLst>
          </p:nvPr>
        </p:nvGraphicFramePr>
        <p:xfrm>
          <a:off x="2739540" y="1044575"/>
          <a:ext cx="5650398" cy="305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7327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86" y="128470"/>
            <a:ext cx="8246070" cy="610821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انواع شاخص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5" y="739291"/>
            <a:ext cx="9000445" cy="3817624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شاخصهاي پايش :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به شاخص هايی گفته مي شود که ورودی ها و فرايند ها را در يک پروژه بررسی مي کند يا به عبارتی پايش به </a:t>
            </a:r>
            <a:r>
              <a:rPr lang="fa-IR" sz="20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معنی اندازه گيری منظم متغيرها در طول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زمان است.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شاخصهاي پايش (عملکردی)، خود به دو دسته زير تقسيم ميشوند: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1- شاخص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هاي فرآيندي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Process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: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فعاليتهاي در حال اجرا را اندازه گيری مي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نمايد 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 : درجه انطباق فرایند خدمت با استانداردها مثل شاخص ارزیابی تست تعادل در سالمندان</a:t>
            </a:r>
          </a:p>
          <a:p>
            <a:pPr marL="0" indent="0" algn="just" rtl="1">
              <a:buNone/>
            </a:pPr>
            <a:endParaRPr lang="fa-IR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2-شاخصهاي ورودي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Input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: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که به اطلاعات مورد نياز براي انجام فعاليتها برمي گردد. 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 : درصد سالمندان واجد شرایط مراقبت، تعداد مراقب سلامت/ بهورز، تعداد مکمل مورد نیاز سالمندان و ...</a:t>
            </a:r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43434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0C52-A0CE-4310-8553-29E1E46A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4DE4080-A926-4DDD-9F8C-72BEC92F9C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2018558"/>
              </p:ext>
            </p:extLst>
          </p:nvPr>
        </p:nvGraphicFramePr>
        <p:xfrm>
          <a:off x="1670608" y="891995"/>
          <a:ext cx="7177131" cy="3512215"/>
        </p:xfrm>
        <a:graphic>
          <a:graphicData uri="http://schemas.openxmlformats.org/drawingml/2006/table">
            <a:tbl>
              <a:tblPr rtl="1" firstRow="1" firstCol="1" bandRow="1"/>
              <a:tblGrid>
                <a:gridCol w="949798">
                  <a:extLst>
                    <a:ext uri="{9D8B030D-6E8A-4147-A177-3AD203B41FA5}">
                      <a16:colId xmlns:a16="http://schemas.microsoft.com/office/drawing/2014/main" val="2638479691"/>
                    </a:ext>
                  </a:extLst>
                </a:gridCol>
                <a:gridCol w="316600">
                  <a:extLst>
                    <a:ext uri="{9D8B030D-6E8A-4147-A177-3AD203B41FA5}">
                      <a16:colId xmlns:a16="http://schemas.microsoft.com/office/drawing/2014/main" val="208290759"/>
                    </a:ext>
                  </a:extLst>
                </a:gridCol>
                <a:gridCol w="316600">
                  <a:extLst>
                    <a:ext uri="{9D8B030D-6E8A-4147-A177-3AD203B41FA5}">
                      <a16:colId xmlns:a16="http://schemas.microsoft.com/office/drawing/2014/main" val="1292781274"/>
                    </a:ext>
                  </a:extLst>
                </a:gridCol>
                <a:gridCol w="316600">
                  <a:extLst>
                    <a:ext uri="{9D8B030D-6E8A-4147-A177-3AD203B41FA5}">
                      <a16:colId xmlns:a16="http://schemas.microsoft.com/office/drawing/2014/main" val="1159474120"/>
                    </a:ext>
                  </a:extLst>
                </a:gridCol>
                <a:gridCol w="316600">
                  <a:extLst>
                    <a:ext uri="{9D8B030D-6E8A-4147-A177-3AD203B41FA5}">
                      <a16:colId xmlns:a16="http://schemas.microsoft.com/office/drawing/2014/main" val="668616452"/>
                    </a:ext>
                  </a:extLst>
                </a:gridCol>
                <a:gridCol w="323635">
                  <a:extLst>
                    <a:ext uri="{9D8B030D-6E8A-4147-A177-3AD203B41FA5}">
                      <a16:colId xmlns:a16="http://schemas.microsoft.com/office/drawing/2014/main" val="2039719663"/>
                    </a:ext>
                  </a:extLst>
                </a:gridCol>
                <a:gridCol w="329791">
                  <a:extLst>
                    <a:ext uri="{9D8B030D-6E8A-4147-A177-3AD203B41FA5}">
                      <a16:colId xmlns:a16="http://schemas.microsoft.com/office/drawing/2014/main" val="1286784348"/>
                    </a:ext>
                  </a:extLst>
                </a:gridCol>
                <a:gridCol w="329791">
                  <a:extLst>
                    <a:ext uri="{9D8B030D-6E8A-4147-A177-3AD203B41FA5}">
                      <a16:colId xmlns:a16="http://schemas.microsoft.com/office/drawing/2014/main" val="4130408083"/>
                    </a:ext>
                  </a:extLst>
                </a:gridCol>
                <a:gridCol w="364529">
                  <a:extLst>
                    <a:ext uri="{9D8B030D-6E8A-4147-A177-3AD203B41FA5}">
                      <a16:colId xmlns:a16="http://schemas.microsoft.com/office/drawing/2014/main" val="2479169349"/>
                    </a:ext>
                  </a:extLst>
                </a:gridCol>
                <a:gridCol w="364529">
                  <a:extLst>
                    <a:ext uri="{9D8B030D-6E8A-4147-A177-3AD203B41FA5}">
                      <a16:colId xmlns:a16="http://schemas.microsoft.com/office/drawing/2014/main" val="2232397766"/>
                    </a:ext>
                  </a:extLst>
                </a:gridCol>
                <a:gridCol w="356174">
                  <a:extLst>
                    <a:ext uri="{9D8B030D-6E8A-4147-A177-3AD203B41FA5}">
                      <a16:colId xmlns:a16="http://schemas.microsoft.com/office/drawing/2014/main" val="4051992948"/>
                    </a:ext>
                  </a:extLst>
                </a:gridCol>
                <a:gridCol w="356174">
                  <a:extLst>
                    <a:ext uri="{9D8B030D-6E8A-4147-A177-3AD203B41FA5}">
                      <a16:colId xmlns:a16="http://schemas.microsoft.com/office/drawing/2014/main" val="3938311925"/>
                    </a:ext>
                  </a:extLst>
                </a:gridCol>
                <a:gridCol w="356174">
                  <a:extLst>
                    <a:ext uri="{9D8B030D-6E8A-4147-A177-3AD203B41FA5}">
                      <a16:colId xmlns:a16="http://schemas.microsoft.com/office/drawing/2014/main" val="2939496585"/>
                    </a:ext>
                  </a:extLst>
                </a:gridCol>
                <a:gridCol w="377720">
                  <a:extLst>
                    <a:ext uri="{9D8B030D-6E8A-4147-A177-3AD203B41FA5}">
                      <a16:colId xmlns:a16="http://schemas.microsoft.com/office/drawing/2014/main" val="881869367"/>
                    </a:ext>
                  </a:extLst>
                </a:gridCol>
                <a:gridCol w="377720">
                  <a:extLst>
                    <a:ext uri="{9D8B030D-6E8A-4147-A177-3AD203B41FA5}">
                      <a16:colId xmlns:a16="http://schemas.microsoft.com/office/drawing/2014/main" val="3658908386"/>
                    </a:ext>
                  </a:extLst>
                </a:gridCol>
                <a:gridCol w="356174">
                  <a:extLst>
                    <a:ext uri="{9D8B030D-6E8A-4147-A177-3AD203B41FA5}">
                      <a16:colId xmlns:a16="http://schemas.microsoft.com/office/drawing/2014/main" val="3216571861"/>
                    </a:ext>
                  </a:extLst>
                </a:gridCol>
                <a:gridCol w="356174">
                  <a:extLst>
                    <a:ext uri="{9D8B030D-6E8A-4147-A177-3AD203B41FA5}">
                      <a16:colId xmlns:a16="http://schemas.microsoft.com/office/drawing/2014/main" val="2069003324"/>
                    </a:ext>
                  </a:extLst>
                </a:gridCol>
                <a:gridCol w="356174">
                  <a:extLst>
                    <a:ext uri="{9D8B030D-6E8A-4147-A177-3AD203B41FA5}">
                      <a16:colId xmlns:a16="http://schemas.microsoft.com/office/drawing/2014/main" val="2723553697"/>
                    </a:ext>
                  </a:extLst>
                </a:gridCol>
                <a:gridCol w="356174">
                  <a:extLst>
                    <a:ext uri="{9D8B030D-6E8A-4147-A177-3AD203B41FA5}">
                      <a16:colId xmlns:a16="http://schemas.microsoft.com/office/drawing/2014/main" val="3919786629"/>
                    </a:ext>
                  </a:extLst>
                </a:gridCol>
              </a:tblGrid>
              <a:tr h="1068548">
                <a:tc row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شهرستان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مرکز / پایگاه خدمات جامع سلامت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پوشش کلی سالمندان بالای 60 سال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پوشش واکسیناسیون کووید سالمندان به تفکیک رده های سنی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28602"/>
                  </a:ext>
                </a:extLst>
              </a:tr>
              <a:tr h="9037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پوشش 64 </a:t>
                      </a: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Sakkal Majalla" panose="02000000000000000000" pitchFamily="2" charset="-78"/>
                        </a:rPr>
                        <a:t>–</a:t>
                      </a: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 60 سال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پوشش 69 </a:t>
                      </a: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Sakkal Majalla" panose="02000000000000000000" pitchFamily="2" charset="-78"/>
                        </a:rPr>
                        <a:t>–</a:t>
                      </a: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 65 سال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پوشش 74-70  سال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پوشش 79-75  سال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پوشش بالای 80 سال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924893"/>
                  </a:ext>
                </a:extLst>
              </a:tr>
              <a:tr h="5847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اول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دوم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سوم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اول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دوم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سوم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اول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دوم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سوم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اول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دوم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سوم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اول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دوم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سوم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اول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دوم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Titr" panose="00000700000000000000" pitchFamily="2" charset="-78"/>
                        </a:rPr>
                        <a:t>نوبت سوم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511295"/>
                  </a:ext>
                </a:extLst>
              </a:tr>
              <a:tr h="955138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7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B Nazanin" panose="00000400000000000000" pitchFamily="2" charset="-78"/>
                        </a:rPr>
                        <a:t>شهرستان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94.81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90.37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65.14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96.45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92.51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70.65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95.5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91.60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67.51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96.17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92.46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61.31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94.27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88.35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63.77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89.85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84.06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B Nazanin" panose="00000400000000000000" pitchFamily="2" charset="-78"/>
                        </a:rPr>
                        <a:t>56.43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1182" marR="41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0480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54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3779-9E58-45A1-84D0-F0CDB3F20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A0C4B-F247-4CD8-BD4C-63D030BF4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0380" marR="0" algn="ctr" rtl="1">
              <a:spcBef>
                <a:spcPts val="0"/>
              </a:spcBef>
              <a:spcAft>
                <a:spcPts val="0"/>
              </a:spcAft>
              <a:tabLst>
                <a:tab pos="770255" algn="l"/>
              </a:tabLst>
            </a:pPr>
            <a:r>
              <a:rPr lang="ar-S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نمودارهای مقایسه ای گزارش پوشش مراقبت های سالمندان به تفکیک مراقبت ها در سال 1400 به تفکیک مراکز شهری، روستایی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208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C3DA7-0CA8-4F32-AF64-99CBB323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CB7D77-AF7E-4104-9500-ACA43A5109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1288293"/>
              </p:ext>
            </p:extLst>
          </p:nvPr>
        </p:nvGraphicFramePr>
        <p:xfrm>
          <a:off x="2586834" y="1044575"/>
          <a:ext cx="5803103" cy="3206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4407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81041-5B88-493C-8C53-DDC6F33B5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296F9C-06DD-4211-B59F-3F65603783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2412135"/>
              </p:ext>
            </p:extLst>
          </p:nvPr>
        </p:nvGraphicFramePr>
        <p:xfrm>
          <a:off x="2739540" y="1197405"/>
          <a:ext cx="5344675" cy="305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23697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D0F0-670D-4BED-9A7C-3D6E64CB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53EAC83-D508-4A4F-A394-8F770847D9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5287750"/>
              </p:ext>
            </p:extLst>
          </p:nvPr>
        </p:nvGraphicFramePr>
        <p:xfrm>
          <a:off x="2281238" y="1044575"/>
          <a:ext cx="5955682" cy="3206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24803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5E5B8-7792-42FA-9EDE-1EC922EEA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DAE9CF-4380-41F3-A596-C13D79D4C4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7876432"/>
              </p:ext>
            </p:extLst>
          </p:nvPr>
        </p:nvGraphicFramePr>
        <p:xfrm>
          <a:off x="2281238" y="1044575"/>
          <a:ext cx="5802977" cy="3206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8495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3267-8940-45FB-B6FB-29F7CF01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DAE9CF-4380-41F3-A596-C13D79D4C4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4225"/>
              </p:ext>
            </p:extLst>
          </p:nvPr>
        </p:nvGraphicFramePr>
        <p:xfrm>
          <a:off x="2281238" y="1044575"/>
          <a:ext cx="5802977" cy="305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91241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386FB-75BA-4982-AA85-30C2E702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DAE9CF-4380-41F3-A596-C13D79D4C4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2314976"/>
              </p:ext>
            </p:extLst>
          </p:nvPr>
        </p:nvGraphicFramePr>
        <p:xfrm>
          <a:off x="2281238" y="1044575"/>
          <a:ext cx="5955682" cy="305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6378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E4BBB-8586-4991-96E1-72F9679E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DAE9CF-4380-41F3-A596-C13D79D4C4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033742"/>
              </p:ext>
            </p:extLst>
          </p:nvPr>
        </p:nvGraphicFramePr>
        <p:xfrm>
          <a:off x="2281238" y="1044575"/>
          <a:ext cx="5802977" cy="305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41062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4423-F5F0-4E8C-AC03-C0DAF7F7D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2AA820-678B-4E9B-B045-1986FEE7A3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288362"/>
              </p:ext>
            </p:extLst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17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12925" y="128588"/>
            <a:ext cx="7331075" cy="573087"/>
          </a:xfrm>
        </p:spPr>
        <p:txBody>
          <a:bodyPr/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انواع شاخص ها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739775"/>
            <a:ext cx="9144000" cy="4275138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 هاي ارزيابي (پیامدی) :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 هايی که خروجی ها و هدف نهايی را مي سنجد يا به عبارتی به اندازه گيری آنچه که در پايان يک برنامه حاصل ميشود مي پردازد. شاخصهاي ارزيابي، نيز به سه دسته زير تقسيم ميشوند: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1- شاخص ها خروجی/ برونداد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Output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: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خروجي فعاليتها را اندازه گيري مي کند. 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مانند: ميزان پوشش مراقبت سالمندان، شاخص های هزینه بری، رضایت، استمرار و ثبات خدمت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2- شاخص های اثر بخشی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Index Effect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B Titr" panose="00000700000000000000" pitchFamily="2" charset="-78"/>
              </a:rPr>
              <a:t>) : </a:t>
            </a: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 های مربوط به تغییر ونتایج ناشی از خدمت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3-شاخص هاي نتیجه/پیامد 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Outcome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: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که پيامد فعاليتها را نشان مي دهد. 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 : شاخص های فراوانی و شدت بیماری (بروز، شیوع، مرگ و ناتوانی)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4- شاخص هاي تاثیر نهایی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(</a:t>
            </a:r>
            <a:r>
              <a:rPr lang="en-US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Index Impact</a:t>
            </a:r>
            <a:r>
              <a:rPr lang="fa-IR" sz="2000" dirty="0"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B Titr" panose="00000700000000000000" pitchFamily="2" charset="-78"/>
              </a:rPr>
              <a:t>) :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اثرات بلندمدت فعاليتها را نشان مي دهد.</a:t>
            </a:r>
          </a:p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srgbClr val="99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مانند : شاخص امید به زندگی همراه توانایی </a:t>
            </a:r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92959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A4842-3404-4EA0-A9E4-5DEDDF9F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4DF3B0D-78C7-4887-B278-899A977D06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644169"/>
              </p:ext>
            </p:extLst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16001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30E0-F8BB-408C-8D27-63233B51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6E062F1-F68F-430A-B215-F06B35981F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5638658"/>
              </p:ext>
            </p:extLst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84853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EE9A8-1EF4-4721-AB88-413FBA800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F461864-85ED-4508-A830-1936B58769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3653"/>
              </p:ext>
            </p:extLst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67713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C9D1-38E5-44EB-85A2-8F6A2335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ED60EF-8626-416D-865E-4F55694B36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655120"/>
              </p:ext>
            </p:extLst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7602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8D31E-8CBF-42A9-917F-6744864A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B6BDEF-20DB-4826-A35E-A99C1FE618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389721"/>
              </p:ext>
            </p:extLst>
          </p:nvPr>
        </p:nvGraphicFramePr>
        <p:xfrm>
          <a:off x="2281238" y="1044575"/>
          <a:ext cx="6108700" cy="366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57707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742385"/>
              </p:ext>
            </p:extLst>
          </p:nvPr>
        </p:nvGraphicFramePr>
        <p:xfrm>
          <a:off x="1" y="0"/>
          <a:ext cx="9000444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51153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517428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65037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247" y="281176"/>
            <a:ext cx="5344675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نتایج پراکندگی در ارائه خدمات: </a:t>
            </a:r>
            <a:endParaRPr lang="fa-IR" sz="1800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586835" y="1197406"/>
            <a:ext cx="6413610" cy="3816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6BB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B Nazanin" panose="00000400000000000000" pitchFamily="2" charset="-78"/>
              </a:rPr>
              <a:t>مراجعات متعدد گیرنده خدمات و نارضایتی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6BB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B Nazanin" panose="00000400000000000000" pitchFamily="2" charset="-78"/>
              </a:rPr>
              <a:t>تحت تاثیر قرار کیفیت ارائه خدمت به دلیل عدم بررسی همزمان عوامل خطر مرتبط با بیماریها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6BB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B Nazanin" panose="00000400000000000000" pitchFamily="2" charset="-78"/>
              </a:rPr>
              <a:t>افزایش بار مراجعه به پزشک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6BB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fa-I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B Nazanin" panose="00000400000000000000" pitchFamily="2" charset="-78"/>
              </a:rPr>
              <a:t>در معرض خطر بیشتر از نظر ابتلا به کووید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6BB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fa-I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B Nazanin" panose="000004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C6BB"/>
              </a:buClr>
              <a:buSzTx/>
              <a:buFont typeface="Arial" pitchFamily="34" charset="0"/>
              <a:buNone/>
              <a:tabLst/>
              <a:defRPr/>
            </a:pPr>
            <a:endParaRPr kumimoji="0" lang="fa-I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67041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fa-IR" sz="2000" b="1" dirty="0">
                <a:solidFill>
                  <a:prstClr val="black">
                    <a:lumMod val="65000"/>
                    <a:lumOff val="35000"/>
                  </a:prstClr>
                </a:solidFill>
                <a:cs typeface="B Titr" panose="00000700000000000000" pitchFamily="2" charset="-78"/>
              </a:rPr>
              <a:t>مقایسه پوشش پایان 6ماهه اول 1400با حد انتظار 6ماهه1400در</a:t>
            </a:r>
            <a:r>
              <a:rPr lang="fa-IR" sz="2000" dirty="0">
                <a:solidFill>
                  <a:prstClr val="black">
                    <a:lumMod val="65000"/>
                    <a:lumOff val="35000"/>
                  </a:prstClr>
                </a:solidFill>
                <a:cs typeface="B Titr" panose="00000700000000000000" pitchFamily="2" charset="-78"/>
              </a:rPr>
              <a:t>شهرستانهای با حد انتظار بیش از 20 درصد ارتقاء نسبت به سال 1399 </a:t>
            </a:r>
            <a:endParaRPr lang="fa-IR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3578765"/>
              </p:ext>
            </p:extLst>
          </p:nvPr>
        </p:nvGraphicFramePr>
        <p:xfrm>
          <a:off x="628650" y="1197405"/>
          <a:ext cx="7886700" cy="343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23819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3327799"/>
              </p:ext>
            </p:extLst>
          </p:nvPr>
        </p:nvGraphicFramePr>
        <p:xfrm>
          <a:off x="1" y="128471"/>
          <a:ext cx="9000444" cy="488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6107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139483"/>
            <a:ext cx="5846596" cy="610820"/>
          </a:xfrm>
        </p:spPr>
        <p:txBody>
          <a:bodyPr>
            <a:normAutofit/>
          </a:bodyPr>
          <a:lstStyle/>
          <a:p>
            <a:pPr algn="ctr" rtl="1"/>
            <a:r>
              <a:rPr lang="fa-IR" sz="3100" dirty="0">
                <a:cs typeface="B Titr" panose="00000700000000000000" pitchFamily="2" charset="-78"/>
              </a:rPr>
              <a:t>نمونه شاخص های درون داد </a:t>
            </a:r>
            <a:r>
              <a:rPr lang="fa-IR" sz="1800" dirty="0">
                <a:cs typeface="B Titr" panose="00000700000000000000" pitchFamily="2" charset="-78"/>
              </a:rPr>
              <a:t>(پتانسیل ها)</a:t>
            </a:r>
            <a:endParaRPr lang="fa-IR" sz="2400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1855" y="739290"/>
            <a:ext cx="9162300" cy="4404210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>
                <a:cs typeface="B Nazanin" panose="00000400000000000000" pitchFamily="2" charset="-78"/>
              </a:rPr>
              <a:t>اطلاعات مربوط به مراکز بهداشتی درمانی شهری، روستایی، شهری روستایی، پایگاهها، مناطق حاشیه شهر، خانه های بهداشت</a:t>
            </a: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اطلاعات مربوط به کارکنان بهداشتی شهری و روستایی</a:t>
            </a:r>
          </a:p>
          <a:p>
            <a:pPr algn="r" rtl="1"/>
            <a:endParaRPr lang="fa-IR" sz="800" dirty="0">
              <a:cs typeface="B Nazanin" panose="00000400000000000000" pitchFamily="2" charset="-78"/>
            </a:endParaRP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اطلاعات مربوط به تجهیزات و امکانات موجود (وضعیت ماموگرافی، آزمایشگاهها، پاتولوژیست و...) </a:t>
            </a:r>
          </a:p>
          <a:p>
            <a:pPr algn="r" rtl="1"/>
            <a:endParaRPr lang="fa-IR" sz="800" dirty="0">
              <a:cs typeface="B Nazanin" panose="00000400000000000000" pitchFamily="2" charset="-78"/>
            </a:endParaRP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اطلاعات مربوط به نیروی انسانی متخصص موجود در شهرستان</a:t>
            </a:r>
          </a:p>
          <a:p>
            <a:pPr algn="r" rtl="1"/>
            <a:endParaRPr lang="fa-IR" sz="800" dirty="0">
              <a:cs typeface="B Nazanin" panose="00000400000000000000" pitchFamily="2" charset="-78"/>
            </a:endParaRPr>
          </a:p>
          <a:p>
            <a:pPr algn="r" rtl="1"/>
            <a:r>
              <a:rPr lang="fa-IR" sz="2400" dirty="0">
                <a:cs typeface="B Nazanin" panose="00000400000000000000" pitchFamily="2" charset="-78"/>
              </a:rPr>
              <a:t>میزان باسوادی در جمعیت هدف بر حسب نقاط شهری و روستایی</a:t>
            </a:r>
          </a:p>
        </p:txBody>
      </p:sp>
    </p:spTree>
    <p:extLst>
      <p:ext uri="{BB962C8B-B14F-4D97-AF65-F5344CB8AC3E}">
        <p14:creationId xmlns:p14="http://schemas.microsoft.com/office/powerpoint/2010/main" val="343783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4373001"/>
              </p:ext>
            </p:extLst>
          </p:nvPr>
        </p:nvGraphicFramePr>
        <p:xfrm>
          <a:off x="296260" y="128470"/>
          <a:ext cx="8551480" cy="4886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4444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305534"/>
              </p:ext>
            </p:extLst>
          </p:nvPr>
        </p:nvGraphicFramePr>
        <p:xfrm>
          <a:off x="-1" y="1"/>
          <a:ext cx="9144001" cy="507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60375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351053"/>
              </p:ext>
            </p:extLst>
          </p:nvPr>
        </p:nvGraphicFramePr>
        <p:xfrm>
          <a:off x="2" y="0"/>
          <a:ext cx="9143999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41881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687644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949035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313122"/>
              </p:ext>
            </p:extLst>
          </p:nvPr>
        </p:nvGraphicFramePr>
        <p:xfrm>
          <a:off x="0" y="1"/>
          <a:ext cx="9144000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39916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65446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نکات مهم در تحلیل مراقبت ها</a:t>
            </a:r>
            <a:endParaRPr lang="fa-IR" sz="24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891994"/>
            <a:ext cx="8856890" cy="4251505"/>
          </a:xfrm>
        </p:spPr>
        <p:txBody>
          <a:bodyPr>
            <a:normAutofit/>
          </a:bodyPr>
          <a:lstStyle/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هر چه اطلاعات با جزییات بیشتری استخراج و تحلیل شوند، مداخلات طراحی شده، ما را بهتر و سریعتر به هدف تعیین شده، سوق می دهند.</a:t>
            </a:r>
          </a:p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مقایسه شاخص ها، تناسب دوره زمانی را در نظر بگیرید (مقایسه 6 ماهه اول 1400 با 6 ماهه اول 1399 و ...)</a:t>
            </a:r>
          </a:p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هنگام تحلیل، مبنا را بر تحلیل شاخص ها در کنار هم گذاشته و بر اساس نتایج یک شاخص(مثلا پوشش مراقبت ها به تفکیک یا ... )، تحلیل را انجام ندهید.</a:t>
            </a:r>
          </a:p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لازمه تحلیل یک واحد بهداشتی، آگاهی از اطلاعات زمینه ای مانند، تناسب نیرو به جمعیت، سهم سالمندی واحد مربوطه، درصد سالمندی، دسترسی سالمندان و .... را مد نظر قرار دهید.</a:t>
            </a:r>
          </a:p>
          <a:p>
            <a:pPr algn="just" rtl="1"/>
            <a:r>
              <a:rPr lang="fa-IR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 مرکز بهداشت شماره 1 و 2 اصفهان و سایر شهر های بالای 20 هزار حد انتظار، بهتر است حد انتظار متناسب با وضعیت واحد های محیطی (شهری، حاشیه و شرکتی، روستایی) تعیین و در هنگام تحلیل نیز به صورت جداگانه هم مورد تحلیل قرار بگیرند. </a:t>
            </a:r>
          </a:p>
        </p:txBody>
      </p:sp>
    </p:spTree>
    <p:extLst>
      <p:ext uri="{BB962C8B-B14F-4D97-AF65-F5344CB8AC3E}">
        <p14:creationId xmlns:p14="http://schemas.microsoft.com/office/powerpoint/2010/main" val="8757290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1670" y="281175"/>
            <a:ext cx="7886700" cy="465137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0"/>
              </a:spcAft>
            </a:pPr>
            <a:r>
              <a:rPr lang="fa-IR" sz="2400" dirty="0">
                <a:solidFill>
                  <a:srgbClr val="003296"/>
                </a:solidFill>
                <a:effectLst/>
                <a:latin typeface="Calibri" panose="020F0502020204030204" pitchFamily="34" charset="0"/>
                <a:cs typeface="B Titr" panose="00000700000000000000" pitchFamily="2" charset="-78"/>
              </a:rPr>
              <a:t>چالش های گزارش گیری مراقبت های سالمندان ؟</a:t>
            </a:r>
            <a:endParaRPr lang="fa-IR" sz="2400" dirty="0">
              <a:solidFill>
                <a:srgbClr val="0032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7725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739810"/>
              </p:ext>
            </p:extLst>
          </p:nvPr>
        </p:nvGraphicFramePr>
        <p:xfrm>
          <a:off x="2" y="701115"/>
          <a:ext cx="9143999" cy="444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28470"/>
            <a:ext cx="9144000" cy="572644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مقایسه پوشش مراقبت کامل سالمندان - شهرستان های تابعه دانشگاه علوم پزشکی اصفهان در شش ماهه اول و دوم سال 1399</a:t>
            </a:r>
          </a:p>
        </p:txBody>
      </p:sp>
    </p:spTree>
    <p:extLst>
      <p:ext uri="{BB962C8B-B14F-4D97-AF65-F5344CB8AC3E}">
        <p14:creationId xmlns:p14="http://schemas.microsoft.com/office/powerpoint/2010/main" val="6722517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117659"/>
              </p:ext>
            </p:extLst>
          </p:nvPr>
        </p:nvGraphicFramePr>
        <p:xfrm>
          <a:off x="2281425" y="1197405"/>
          <a:ext cx="6719020" cy="3946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23310" y="281175"/>
            <a:ext cx="7320690" cy="572644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اختلاف پوشش مراقبت کامل سالمندان شش ماهه دوم نسبت به 6 ماهه اول سال 1399 - شهرستان های تابعه دانشگاه علوم پزشکی اصفهان </a:t>
            </a:r>
          </a:p>
        </p:txBody>
      </p:sp>
    </p:spTree>
    <p:extLst>
      <p:ext uri="{BB962C8B-B14F-4D97-AF65-F5344CB8AC3E}">
        <p14:creationId xmlns:p14="http://schemas.microsoft.com/office/powerpoint/2010/main" val="38326643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586587"/>
            <a:ext cx="6709870" cy="4556914"/>
          </a:xfrm>
        </p:spPr>
        <p:txBody>
          <a:bodyPr>
            <a:noAutofit/>
          </a:bodyPr>
          <a:lstStyle/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رنگ بندی قرمز اکثر شهرستان های استان در طول سال گذشته و عدم تمایل گروه هدف جهت دریافت مراقبت های سالمندان و عدم انجام فراخوان فعال به دلیل شرایط اپیدمی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fa-IR" sz="1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عدم تعیین و ابلاغ حد انتظار مراقبت به دلیل شرایط خاص سالمندان در کووید 19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fa-IR" sz="1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تغییرات سامانه در نحوه ارائه خدمات گروه هدف (مبتنی بر درخواست، حضوری، غیر حضوری و نا مشخص) و بلاتکلیفی مراقبین سلامت در خصوص نحوه ارائه خدمات 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fa-IR" sz="1800" dirty="0"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درگیری تیم سلامت در فرایندهای مراقبت و غربالگری کووید (پیگیری افراد مشکوک و مثبت ابتلا به کووید، پیگیری خانوارها، رهگیری تماس و سامانه های ثبت نتایج پیگیری و رهگیری تماس علاوه بر سامانه سیب)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4130" y="128471"/>
            <a:ext cx="5191970" cy="458115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تحلیل </a:t>
            </a:r>
            <a:endParaRPr lang="fa-I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5770" y="128470"/>
            <a:ext cx="4130268" cy="572644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Titr" panose="00000700000000000000" pitchFamily="2" charset="-78"/>
              </a:rPr>
              <a:t>شاخص </a:t>
            </a:r>
            <a:r>
              <a:rPr lang="en-US" sz="2800" dirty="0">
                <a:cs typeface="B Titr" panose="00000700000000000000" pitchFamily="2" charset="-78"/>
              </a:rPr>
              <a:t>Index </a:t>
            </a:r>
            <a:r>
              <a:rPr lang="fa-IR" sz="2800" dirty="0">
                <a:cs typeface="B Titr" panose="00000700000000000000" pitchFamily="2" charset="-78"/>
              </a:rPr>
              <a:t> یا خروجی: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1044700"/>
            <a:ext cx="6566315" cy="4098800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شاخص کمیتی است که نماینده </a:t>
            </a:r>
            <a:r>
              <a:rPr lang="fa-I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چند متغیر همگن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می‌باشد و وسیله‌ای برای </a:t>
            </a:r>
            <a:r>
              <a:rPr lang="fa-I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اندازه‌گیری و مقایسه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پدیده‌هایی است که دارای ماهیت و خاصیت مشخصی هستند که بر مبنای آن می‌توان تغییرات ایجاد شده در متغیرهای معینی را در </a:t>
            </a:r>
            <a:r>
              <a:rPr lang="fa-IR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طول یک دوره </a:t>
            </a:r>
            <a:r>
              <a:rPr lang="fa-IR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بررسی نمود.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en-US" sz="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0" indent="0" algn="just" rtl="1">
              <a:buNone/>
            </a:pPr>
            <a:endParaRPr lang="fa-IR" sz="2000" dirty="0">
              <a:cs typeface="B Nazanin" panose="00000400000000000000" pitchFamily="2" charset="-78"/>
            </a:endParaRPr>
          </a:p>
          <a:p>
            <a:pPr marL="0" indent="0" algn="r" rtl="1">
              <a:buNone/>
            </a:pPr>
            <a:endParaRPr lang="fa-IR" sz="2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14660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130" y="586587"/>
            <a:ext cx="6566315" cy="4556914"/>
          </a:xfrm>
        </p:spPr>
        <p:txBody>
          <a:bodyPr>
            <a:noAutofit/>
          </a:bodyPr>
          <a:lstStyle/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افت پوشش مراقبت کامل و به تفکیک سلامت سالمندان در سال 1399 نسبت به سال 1398 به علت ارائه خدمات به صورت حضوری و غیرحضوری و تمایل بیشتر تیم سلامت جهت ارائه خدمات غیرحضوری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کاهش نظارت حضوری ستاد استان بر اساس چک لیست فنی برنامه سلامت سالمندان از ستاد شهرستان ها و واحد های محیطی و همچنین ستاد شهرستانها از واحدهای محیطی تابعه، به علت وضعیت اپیدمی کووید-19 در استان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 rtl="1">
              <a:lnSpc>
                <a:spcPct val="107000"/>
              </a:lnSpc>
              <a:spcAft>
                <a:spcPts val="0"/>
              </a:spcAft>
              <a:buNone/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</a:p>
          <a:p>
            <a:pPr algn="just" rtl="1">
              <a:lnSpc>
                <a:spcPct val="107000"/>
              </a:lnSpc>
              <a:spcAft>
                <a:spcPts val="0"/>
              </a:spcAft>
            </a:pPr>
            <a:r>
              <a:rPr lang="fa-IR" sz="1800" dirty="0">
                <a:latin typeface="Calibri" panose="020F0502020204030204" pitchFamily="34" charset="0"/>
                <a:ea typeface="Calibri" panose="020F0502020204030204" pitchFamily="34" charset="0"/>
                <a:cs typeface="B Nazanin" panose="00000400000000000000" pitchFamily="2" charset="-78"/>
              </a:rPr>
              <a:t>ضعف در ارائه تمام خدمات سالمندان و تفاوت بین پوشش مراقبت کامل، حداقل یک خدمت و مراقبت های به تفکیک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3555" y="128471"/>
            <a:ext cx="7329840" cy="458115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تحلیل </a:t>
            </a:r>
            <a:endParaRPr lang="fa-I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2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3" y="128471"/>
            <a:ext cx="8093365" cy="458115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تحلیل ارتقاء پوشش کلیه خدمات در شش ماهه اول نسبت به 6 ماهه دوم</a:t>
            </a:r>
            <a:endParaRPr lang="fa-IR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B Nazanin" panose="00000400000000000000" pitchFamily="2" charset="-78"/>
              </a:rPr>
              <a:t>ارائه غیر حضوری خدمات 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کاهش ترس مردم از مراجعه به واحدهای ارائه خدمات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ابلاغ آغاز مراقبت ها</a:t>
            </a:r>
          </a:p>
          <a:p>
            <a:pPr algn="r" rtl="1"/>
            <a:r>
              <a:rPr lang="fa-IR" dirty="0">
                <a:cs typeface="B Nazanin" panose="00000400000000000000" pitchFamily="2" charset="-78"/>
              </a:rPr>
              <a:t>تعیین تکلیف نحوه ارائه مراقبت ها </a:t>
            </a:r>
          </a:p>
          <a:p>
            <a:pPr marL="0" indent="0" algn="r" rtl="1">
              <a:buNone/>
            </a:pP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96065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28720" y="128470"/>
            <a:ext cx="6950435" cy="572644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مقایسه پوشش حداقل یک خدمت سالمندان - شهرستان های تابعه دانشگاه علوم پزشکی اصفهان - سال 1399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54212"/>
              </p:ext>
            </p:extLst>
          </p:nvPr>
        </p:nvGraphicFramePr>
        <p:xfrm>
          <a:off x="2281425" y="701114"/>
          <a:ext cx="6566314" cy="4442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51445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2800" dirty="0">
                <a:cs typeface="B Titr" panose="00000700000000000000" pitchFamily="2" charset="-78"/>
              </a:rPr>
              <a:t>افزایش پوشش</a:t>
            </a:r>
            <a:r>
              <a:rPr lang="fa-IR" sz="2100" b="1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خدمات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4" y="1044702"/>
            <a:ext cx="6566315" cy="3663766"/>
          </a:xfrm>
        </p:spPr>
        <p:txBody>
          <a:bodyPr>
            <a:normAutofit/>
          </a:bodyPr>
          <a:lstStyle/>
          <a:p>
            <a:pPr marL="0" indent="0" algn="r" rtl="1">
              <a:buClr>
                <a:srgbClr val="00C6BB"/>
              </a:buClr>
              <a:buNone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برای افزایش پوشش خدمات از طرق زیر می توان اقدام نمود:</a:t>
            </a:r>
          </a:p>
          <a:p>
            <a:pPr lvl="0"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بازاریابی فعال (استفاده از فضای مجازی، تهیه کلیپ معرفی خدمات، ارتباط با کانون های بازنشستگان و ... )</a:t>
            </a:r>
          </a:p>
          <a:p>
            <a:pPr lvl="0"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ارائه خدمات کیفی</a:t>
            </a:r>
          </a:p>
          <a:p>
            <a:pPr lvl="0"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استمرار خدمت</a:t>
            </a:r>
          </a:p>
          <a:p>
            <a:pPr lvl="0"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4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افزایش دسترسی به خدمت از طریق اصلاح زمان و مکان ارائه خدمت</a:t>
            </a:r>
            <a:endParaRPr lang="en-US" sz="2400" dirty="0">
              <a:solidFill>
                <a:prstClr val="black"/>
              </a:solidFill>
              <a:latin typeface="Century Gothic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82113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0360" y="128470"/>
            <a:ext cx="4275740" cy="572644"/>
          </a:xfrm>
        </p:spPr>
        <p:txBody>
          <a:bodyPr/>
          <a:lstStyle/>
          <a:p>
            <a:pPr algn="ctr"/>
            <a:r>
              <a:rPr lang="fa-IR" sz="2800" dirty="0">
                <a:cs typeface="B Titr" panose="00000700000000000000" pitchFamily="2" charset="-78"/>
              </a:rPr>
              <a:t>ارائه خدمات</a:t>
            </a:r>
            <a:r>
              <a:rPr lang="fa-IR" sz="2100" b="1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fa-IR" sz="2800" dirty="0">
                <a:cs typeface="B Titr" panose="00000700000000000000" pitchFamily="2" charset="-78"/>
              </a:rPr>
              <a:t>کیفی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7" y="1198572"/>
            <a:ext cx="6719018" cy="3511061"/>
          </a:xfrm>
        </p:spPr>
        <p:txBody>
          <a:bodyPr>
            <a:noAutofit/>
          </a:bodyPr>
          <a:lstStyle/>
          <a:p>
            <a:pPr marL="0" indent="0" algn="r" rtl="1">
              <a:buClr>
                <a:srgbClr val="00C6BB"/>
              </a:buClr>
              <a:buNone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برای ارائه خدمات کیفی موارد زیر لازم الاجرا می باشد: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تکریم مشتری (گیرنده خدمت)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نوبت دهی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توضیح اولیه ارائه خدمت و آگاهی مراجعه کننده از آنچه برایش می خواهیم انجام دهیم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تبحر ارائه دهنده خدمت از نظر علمی و عملی (گذراندن دوره های آموزشی علمی و عملی)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تاکید بر تاریخ مراجعه بعدی پس از پایان ارائه خدمت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مناسب بودن مکان ارائه خدمت</a:t>
            </a:r>
            <a:r>
              <a:rPr lang="en-US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 </a:t>
            </a: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(اصل محرمانگی)</a:t>
            </a:r>
          </a:p>
          <a:p>
            <a:pPr algn="r" rtl="1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v"/>
            </a:pPr>
            <a:r>
              <a:rPr lang="fa-IR" sz="2000" dirty="0">
                <a:solidFill>
                  <a:prstClr val="black"/>
                </a:solidFill>
                <a:latin typeface="Century Gothic"/>
                <a:cs typeface="B Nazanin" panose="00000400000000000000" pitchFamily="2" charset="-78"/>
              </a:rPr>
              <a:t>توجه به حضور «مراجعه کننده» با توجه به ثبت الکترونیک خدمات</a:t>
            </a:r>
            <a:endParaRPr lang="en-US" sz="2000" dirty="0">
              <a:solidFill>
                <a:prstClr val="black"/>
              </a:solidFill>
              <a:latin typeface="Century Gothic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36133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نکات مهم در </a:t>
            </a:r>
            <a:r>
              <a:rPr lang="fa-IR" sz="1800" dirty="0">
                <a:solidFill>
                  <a:srgbClr val="D6009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فراخوان سالمندان </a:t>
            </a: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جهت ارائه خدمات به صورت حضوری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720" y="1044701"/>
            <a:ext cx="7015279" cy="4098799"/>
          </a:xfrm>
        </p:spPr>
        <p:txBody>
          <a:bodyPr>
            <a:normAutofit fontScale="85000" lnSpcReduction="20000"/>
          </a:bodyPr>
          <a:lstStyle/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اولویت با فراخوان سالمندان که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دو دوز واکسن </a:t>
            </a:r>
            <a:r>
              <a:rPr lang="fa-IR" dirty="0">
                <a:cs typeface="B Nazanin" panose="00000400000000000000" pitchFamily="2" charset="-78"/>
              </a:rPr>
              <a:t>کووید خود را دریافت نموده اند.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زمان بندی و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نوبت دهی </a:t>
            </a:r>
            <a:r>
              <a:rPr lang="fa-IR" dirty="0">
                <a:cs typeface="B Nazanin" panose="00000400000000000000" pitchFamily="2" charset="-78"/>
              </a:rPr>
              <a:t>جهت مراجعه (ترجیحاً ابتدای وقت)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تعیین تعداد سالمندی که توسط هر مراقب در ماه یا فصل می بایست مراقبت شود.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اولویت با سالمندانی که در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سال گذشته </a:t>
            </a:r>
            <a:r>
              <a:rPr lang="fa-IR" dirty="0">
                <a:cs typeface="B Nazanin" panose="00000400000000000000" pitchFamily="2" charset="-78"/>
              </a:rPr>
              <a:t>جهت دریافت مراقبت مراجعه ننموده اند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سالمندان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مبتلا به دیابت و فشارخون</a:t>
            </a:r>
            <a:r>
              <a:rPr lang="fa-IR" dirty="0">
                <a:cs typeface="B Nazanin" panose="00000400000000000000" pitchFamily="2" charset="-78"/>
              </a:rPr>
              <a:t>، خصوصاً کنترل نشده ها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تاکید بر داشتن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ماسک</a:t>
            </a:r>
            <a:r>
              <a:rPr lang="fa-IR" dirty="0">
                <a:cs typeface="B Nazanin" panose="00000400000000000000" pitchFamily="2" charset="-78"/>
              </a:rPr>
              <a:t> و حفظ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فاصله فیزیکی </a:t>
            </a:r>
          </a:p>
          <a:p>
            <a:pPr algn="r" rtl="1">
              <a:buClr>
                <a:srgbClr val="7030A0"/>
              </a:buClr>
            </a:pPr>
            <a:r>
              <a:rPr lang="fa-IR" dirty="0">
                <a:cs typeface="B Nazanin" panose="00000400000000000000" pitchFamily="2" charset="-78"/>
              </a:rPr>
              <a:t>بررسی وضعیت واکسیناسیون </a:t>
            </a:r>
            <a:r>
              <a:rPr lang="fa-IR" dirty="0">
                <a:solidFill>
                  <a:srgbClr val="D60093"/>
                </a:solidFill>
                <a:cs typeface="B Nazanin" panose="00000400000000000000" pitchFamily="2" charset="-78"/>
              </a:rPr>
              <a:t>سالمندانی که بدون فراخوان </a:t>
            </a:r>
            <a:r>
              <a:rPr lang="fa-IR" dirty="0">
                <a:cs typeface="B Nazanin" panose="00000400000000000000" pitchFamily="2" charset="-78"/>
              </a:rPr>
              <a:t>مراجعه نموده اند و تشویق به واکسیناسیون کووید در افراد واکسینه نشده یا کسانی که دو دوز را واکسن را دریافت ننموده اند.</a:t>
            </a:r>
          </a:p>
        </p:txBody>
      </p:sp>
    </p:spTree>
    <p:extLst>
      <p:ext uri="{BB962C8B-B14F-4D97-AF65-F5344CB8AC3E}">
        <p14:creationId xmlns:p14="http://schemas.microsoft.com/office/powerpoint/2010/main" val="22480973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6"/>
            <a:ext cx="6719020" cy="610820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fa-IR" sz="1800" dirty="0">
                <a:solidFill>
                  <a:srgbClr val="0032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تدوین فرمت استخراج، گزارش و تحلیل مراقبت های سالمندان</a:t>
            </a:r>
            <a:endParaRPr lang="fa-IR" sz="1800" dirty="0">
              <a:solidFill>
                <a:srgbClr val="00329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720" y="1044701"/>
            <a:ext cx="7015279" cy="4098799"/>
          </a:xfrm>
        </p:spPr>
        <p:txBody>
          <a:bodyPr>
            <a:normAutofit/>
          </a:bodyPr>
          <a:lstStyle/>
          <a:p>
            <a:pPr algn="r" rtl="1">
              <a:buClr>
                <a:srgbClr val="7030A0"/>
              </a:buClr>
            </a:pPr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251887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9" y="128470"/>
            <a:ext cx="9325856" cy="4886560"/>
          </a:xfrm>
        </p:spPr>
      </p:pic>
    </p:spTree>
    <p:extLst>
      <p:ext uri="{BB962C8B-B14F-4D97-AF65-F5344CB8AC3E}">
        <p14:creationId xmlns:p14="http://schemas.microsoft.com/office/powerpoint/2010/main" val="6238154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B7B863-1B32-4A68-9772-8D1A8363E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860800"/>
              </p:ext>
            </p:extLst>
          </p:nvPr>
        </p:nvGraphicFramePr>
        <p:xfrm>
          <a:off x="1" y="5640"/>
          <a:ext cx="9143998" cy="515998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809190">
                  <a:extLst>
                    <a:ext uri="{9D8B030D-6E8A-4147-A177-3AD203B41FA5}">
                      <a16:colId xmlns:a16="http://schemas.microsoft.com/office/drawing/2014/main" val="1577647377"/>
                    </a:ext>
                  </a:extLst>
                </a:gridCol>
                <a:gridCol w="590731">
                  <a:extLst>
                    <a:ext uri="{9D8B030D-6E8A-4147-A177-3AD203B41FA5}">
                      <a16:colId xmlns:a16="http://schemas.microsoft.com/office/drawing/2014/main" val="3645490218"/>
                    </a:ext>
                  </a:extLst>
                </a:gridCol>
                <a:gridCol w="644378">
                  <a:extLst>
                    <a:ext uri="{9D8B030D-6E8A-4147-A177-3AD203B41FA5}">
                      <a16:colId xmlns:a16="http://schemas.microsoft.com/office/drawing/2014/main" val="39886110"/>
                    </a:ext>
                  </a:extLst>
                </a:gridCol>
                <a:gridCol w="644378">
                  <a:extLst>
                    <a:ext uri="{9D8B030D-6E8A-4147-A177-3AD203B41FA5}">
                      <a16:colId xmlns:a16="http://schemas.microsoft.com/office/drawing/2014/main" val="988769933"/>
                    </a:ext>
                  </a:extLst>
                </a:gridCol>
                <a:gridCol w="572849">
                  <a:extLst>
                    <a:ext uri="{9D8B030D-6E8A-4147-A177-3AD203B41FA5}">
                      <a16:colId xmlns:a16="http://schemas.microsoft.com/office/drawing/2014/main" val="1531973511"/>
                    </a:ext>
                  </a:extLst>
                </a:gridCol>
                <a:gridCol w="616630">
                  <a:extLst>
                    <a:ext uri="{9D8B030D-6E8A-4147-A177-3AD203B41FA5}">
                      <a16:colId xmlns:a16="http://schemas.microsoft.com/office/drawing/2014/main" val="2447625179"/>
                    </a:ext>
                  </a:extLst>
                </a:gridCol>
                <a:gridCol w="616630">
                  <a:extLst>
                    <a:ext uri="{9D8B030D-6E8A-4147-A177-3AD203B41FA5}">
                      <a16:colId xmlns:a16="http://schemas.microsoft.com/office/drawing/2014/main" val="447945855"/>
                    </a:ext>
                  </a:extLst>
                </a:gridCol>
                <a:gridCol w="576548">
                  <a:extLst>
                    <a:ext uri="{9D8B030D-6E8A-4147-A177-3AD203B41FA5}">
                      <a16:colId xmlns:a16="http://schemas.microsoft.com/office/drawing/2014/main" val="2113772037"/>
                    </a:ext>
                  </a:extLst>
                </a:gridCol>
                <a:gridCol w="576548">
                  <a:extLst>
                    <a:ext uri="{9D8B030D-6E8A-4147-A177-3AD203B41FA5}">
                      <a16:colId xmlns:a16="http://schemas.microsoft.com/office/drawing/2014/main" val="2559750016"/>
                    </a:ext>
                  </a:extLst>
                </a:gridCol>
                <a:gridCol w="576548">
                  <a:extLst>
                    <a:ext uri="{9D8B030D-6E8A-4147-A177-3AD203B41FA5}">
                      <a16:colId xmlns:a16="http://schemas.microsoft.com/office/drawing/2014/main" val="1803413055"/>
                    </a:ext>
                  </a:extLst>
                </a:gridCol>
                <a:gridCol w="639444">
                  <a:extLst>
                    <a:ext uri="{9D8B030D-6E8A-4147-A177-3AD203B41FA5}">
                      <a16:colId xmlns:a16="http://schemas.microsoft.com/office/drawing/2014/main" val="4044904394"/>
                    </a:ext>
                  </a:extLst>
                </a:gridCol>
                <a:gridCol w="640062">
                  <a:extLst>
                    <a:ext uri="{9D8B030D-6E8A-4147-A177-3AD203B41FA5}">
                      <a16:colId xmlns:a16="http://schemas.microsoft.com/office/drawing/2014/main" val="2147975653"/>
                    </a:ext>
                  </a:extLst>
                </a:gridCol>
                <a:gridCol w="640062">
                  <a:extLst>
                    <a:ext uri="{9D8B030D-6E8A-4147-A177-3AD203B41FA5}">
                      <a16:colId xmlns:a16="http://schemas.microsoft.com/office/drawing/2014/main" val="1264723142"/>
                    </a:ext>
                  </a:extLst>
                </a:gridCol>
              </a:tblGrid>
              <a:tr h="802983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Titr" panose="00000700000000000000" pitchFamily="2" charset="-78"/>
                        </a:rPr>
                        <a:t>نام 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 dirty="0">
                          <a:effectLst/>
                          <a:cs typeface="B Titr" panose="00000700000000000000" pitchFamily="2" charset="-78"/>
                        </a:rPr>
                        <a:t>1</a:t>
                      </a:r>
                      <a:r>
                        <a:rPr lang="ar-SA" sz="1100" b="1" dirty="0">
                          <a:effectLst/>
                          <a:cs typeface="B Titr" panose="00000700000000000000" pitchFamily="2" charset="-78"/>
                        </a:rPr>
                        <a:t> جمعیت سالمند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effectLst/>
                          <a:cs typeface="B Titr" panose="00000700000000000000" pitchFamily="2" charset="-78"/>
                        </a:rPr>
                        <a:t>2</a:t>
                      </a:r>
                      <a:r>
                        <a:rPr lang="ar-SA" sz="1100" b="1">
                          <a:effectLst/>
                          <a:cs typeface="B Titr" panose="00000700000000000000" pitchFamily="2" charset="-78"/>
                        </a:rPr>
                        <a:t>پیشگیری از سکته های قلبی و مغزیای  از طریق خطر سنجی - کد 7043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400" b="1">
                          <a:effectLst/>
                          <a:cs typeface="B Titr" panose="00000700000000000000" pitchFamily="2" charset="-78"/>
                        </a:rPr>
                        <a:t>3</a:t>
                      </a:r>
                      <a:r>
                        <a:rPr lang="ar-SA" sz="1100" b="1">
                          <a:effectLst/>
                          <a:cs typeface="B Titr" panose="00000700000000000000" pitchFamily="2" charset="-78"/>
                        </a:rPr>
                        <a:t> مراقبت از نظر خطر سقوط و عدم تعادل در سالمندان - کد 6560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Titr" panose="00000700000000000000" pitchFamily="2" charset="-78"/>
                        </a:rPr>
                        <a:t> 4 غربالگری افسردگی  - کد 6570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Titr" panose="00000700000000000000" pitchFamily="2" charset="-78"/>
                        </a:rPr>
                        <a:t>5غربالگری تغذیه  -کد 6423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Titr" panose="00000700000000000000" pitchFamily="2" charset="-78"/>
                        </a:rPr>
                        <a:t>6غربالگری فشارخون  -کد 6550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530400"/>
                  </a:ext>
                </a:extLst>
              </a:tr>
              <a:tr h="4061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تعداد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درصد سالمندی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Titr" panose="00000700000000000000" pitchFamily="2" charset="-78"/>
                        </a:rPr>
                        <a:t>پوشش سال 98 </a:t>
                      </a:r>
                      <a:endParaRPr lang="en-US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 dirty="0">
                          <a:effectLst/>
                          <a:cs typeface="B Titr" panose="00000700000000000000" pitchFamily="2" charset="-78"/>
                        </a:rPr>
                        <a:t>پوشش سال 99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44813" marR="44813" marT="0" marB="0"/>
                </a:tc>
                <a:extLst>
                  <a:ext uri="{0D108BD9-81ED-4DB2-BD59-A6C34878D82A}">
                    <a16:rowId xmlns:a16="http://schemas.microsoft.com/office/drawing/2014/main" val="1897452558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شهرستان.....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258973291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مرکز ............ 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409984699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مرکز ............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207389829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مرکز ............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2226114946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1398438793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580184854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1225401621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2727452787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7027632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1626685439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4226475729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2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100" b="1" dirty="0">
                          <a:effectLst/>
                          <a:cs typeface="B Nazanin" panose="00000400000000000000" pitchFamily="2" charset="-78"/>
                        </a:rPr>
                        <a:t> </a:t>
                      </a:r>
                      <a:endParaRPr lang="en-US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B Nazanin" panose="00000400000000000000" pitchFamily="2" charset="-78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1070996636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490296027"/>
                  </a:ext>
                </a:extLst>
              </a:tr>
              <a:tr h="28062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7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600" dirty="0">
                          <a:effectLst/>
                        </a:rPr>
                        <a:t> 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813" marR="44813" marT="0" marB="0" anchor="ctr"/>
                </a:tc>
                <a:extLst>
                  <a:ext uri="{0D108BD9-81ED-4DB2-BD59-A6C34878D82A}">
                    <a16:rowId xmlns:a16="http://schemas.microsoft.com/office/drawing/2014/main" val="3652616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98216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" y="1"/>
          <a:ext cx="9143999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7063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satMod val="105000"/>
              <a:lumMod val="110000"/>
              <a:tint val="67000"/>
            </a:schemeClr>
          </a:gs>
          <a:gs pos="50000">
            <a:schemeClr val="phClr">
              <a:satMod val="103000"/>
              <a:lumMod val="105000"/>
              <a:tint val="73000"/>
            </a:schemeClr>
          </a:gs>
          <a:gs pos="100000">
            <a:schemeClr val="phClr">
              <a:satMod val="109000"/>
              <a:lumMod val="105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satMod val="120000"/>
              <a:lumMod val="99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satMod val="150000"/>
              <a:lumMod val="102000"/>
              <a:tint val="93000"/>
              <a:shade val="98000"/>
            </a:schemeClr>
          </a:gs>
          <a:gs pos="50000">
            <a:schemeClr val="phClr">
              <a:satMod val="130000"/>
              <a:lumMod val="103000"/>
              <a:tint val="98000"/>
              <a:shade val="90000"/>
            </a:schemeClr>
          </a:gs>
          <a:gs pos="100000">
            <a:schemeClr val="phClr">
              <a:satMod val="120000"/>
              <a:shade val="63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satMod val="105000"/>
              <a:lumMod val="110000"/>
              <a:tint val="67000"/>
            </a:schemeClr>
          </a:gs>
          <a:gs pos="50000">
            <a:schemeClr val="phClr">
              <a:satMod val="103000"/>
              <a:lumMod val="105000"/>
              <a:tint val="73000"/>
            </a:schemeClr>
          </a:gs>
          <a:gs pos="100000">
            <a:schemeClr val="phClr">
              <a:satMod val="109000"/>
              <a:lumMod val="105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satMod val="120000"/>
              <a:lumMod val="99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satMod val="150000"/>
              <a:lumMod val="102000"/>
              <a:tint val="93000"/>
              <a:shade val="98000"/>
            </a:schemeClr>
          </a:gs>
          <a:gs pos="50000">
            <a:schemeClr val="phClr">
              <a:satMod val="130000"/>
              <a:lumMod val="103000"/>
              <a:tint val="98000"/>
              <a:shade val="90000"/>
            </a:schemeClr>
          </a:gs>
          <a:gs pos="100000">
            <a:schemeClr val="phClr">
              <a:satMod val="120000"/>
              <a:shade val="63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6047</Words>
  <Application>Microsoft Office PowerPoint</Application>
  <PresentationFormat>On-screen Show (16:9)</PresentationFormat>
  <Paragraphs>929</Paragraphs>
  <Slides>121</Slides>
  <Notes>5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121</vt:i4>
      </vt:variant>
    </vt:vector>
  </HeadingPairs>
  <TitlesOfParts>
    <vt:vector size="138" baseType="lpstr">
      <vt:lpstr>Arial</vt:lpstr>
      <vt:lpstr>Times New Roman</vt:lpstr>
      <vt:lpstr>Century Gothic</vt:lpstr>
      <vt:lpstr>Calibri Light</vt:lpstr>
      <vt:lpstr>B Nazanin</vt:lpstr>
      <vt:lpstr>IranNastaliq</vt:lpstr>
      <vt:lpstr>Calibri</vt:lpstr>
      <vt:lpstr>Wingdings</vt:lpstr>
      <vt:lpstr>B Titr</vt:lpstr>
      <vt:lpstr>Office Theme</vt:lpstr>
      <vt:lpstr>1_Office Theme</vt:lpstr>
      <vt:lpstr>4_Office Theme</vt:lpstr>
      <vt:lpstr>2_Office Theme</vt:lpstr>
      <vt:lpstr>5_Office Theme</vt:lpstr>
      <vt:lpstr>6_Office Theme</vt:lpstr>
      <vt:lpstr>8_Office Theme</vt:lpstr>
      <vt:lpstr>9_Office Theme</vt:lpstr>
      <vt:lpstr>بسم الله الرحمن الرحیم</vt:lpstr>
      <vt:lpstr>PowerPoint Presentation</vt:lpstr>
      <vt:lpstr>تعاریف و مفاهیم</vt:lpstr>
      <vt:lpstr>مقدمه</vt:lpstr>
      <vt:lpstr>PowerPoint Presentation</vt:lpstr>
      <vt:lpstr>انواع شاخص ها</vt:lpstr>
      <vt:lpstr>انواع شاخص ها</vt:lpstr>
      <vt:lpstr>نمونه شاخص های درون داد (پتانسیل ها)</vt:lpstr>
      <vt:lpstr>شاخص Index  یا خروجی: </vt:lpstr>
      <vt:lpstr>اهداف بررسی و تحلیل شاخص</vt:lpstr>
      <vt:lpstr>اهداف برنامه سلامت سالمندان </vt:lpstr>
      <vt:lpstr>اطلاعات جمعیتی و وضعیت موجود</vt:lpstr>
      <vt:lpstr>تفاوت درصد سالمندی و سهم سالمندی</vt:lpstr>
      <vt:lpstr>سهم گروه های سنی کشور و دانشگاه اصفهان  گزارش گوشی پزشکی سامانه سیب معاون بهداشتی  1400/8/1 </vt:lpstr>
      <vt:lpstr>درصد و سهم سالمندی شهرستانهای تابعه دانشگاه علوم پزشکی اصفهان- ابتدای 1400 - سامانه سیب</vt:lpstr>
      <vt:lpstr>PowerPoint Presentation</vt:lpstr>
      <vt:lpstr>PowerPoint Presentation</vt:lpstr>
      <vt:lpstr>PowerPoint Presentation</vt:lpstr>
      <vt:lpstr>PowerPoint Presentation</vt:lpstr>
      <vt:lpstr>وضعیت مراکز بر اساس درصد سالمندی</vt:lpstr>
      <vt:lpstr>وضعیت شهرستانها بر اساس سهم سالمندی </vt:lpstr>
      <vt:lpstr>PowerPoint Presentation</vt:lpstr>
      <vt:lpstr>سطوح ارائه دهنده خدمت در برنامه سلامت سالمندان</vt:lpstr>
      <vt:lpstr>مراقبت های ادغام یافته و جامع سالمندان</vt:lpstr>
      <vt:lpstr>PowerPoint Presentation</vt:lpstr>
      <vt:lpstr>PowerPoint Presentation</vt:lpstr>
      <vt:lpstr>گزارش شاخص های برنامه سلامت سالمندان بهورز/ مراقب سلامت </vt:lpstr>
      <vt:lpstr>PowerPoint Presentation</vt:lpstr>
      <vt:lpstr>PowerPoint Presentation</vt:lpstr>
      <vt:lpstr>مسیرهای گزارش گیری جمعیت سالمندان از سامانه سیب</vt:lpstr>
      <vt:lpstr>گزارش جمعیت سالمند از گوشی پزشکی (فهرست خدمت گیرندگان)</vt:lpstr>
      <vt:lpstr>گزارش جمعیت سالمند از : سربرگ جمعیت - گزارش جمعیت ثبت نام شده -گزارش جمعیت به تفکیک سن</vt:lpstr>
      <vt:lpstr>گزارش جمعیت سالمند از : سربرگ جمعیت - گزارش جمعیت ثبت نام شده -گزارش جمعیت به تفکیک گروه های سنی</vt:lpstr>
      <vt:lpstr>گزارش جمعیت سالمند از : گزارشهای دوره ای - دفتر سلامت خانواده و جمعیت - اداره سلامت سالمندان</vt:lpstr>
      <vt:lpstr>PowerPoint Presentation</vt:lpstr>
      <vt:lpstr>گزارش جمعیت از مسیر گوشی پزشکی</vt:lpstr>
      <vt:lpstr>گزارش جمعیت از مسیر گوشی پزشکی</vt:lpstr>
      <vt:lpstr>مسیرهای گزارش گیری مراقبت های سالمندان از سامانه سیب</vt:lpstr>
      <vt:lpstr>مسیر 1 :گزارش مراقبت سالمندان : شبکه خدمت/ گزارش فعالیت کاربران سامانه</vt:lpstr>
      <vt:lpstr>مسیر 2: سربرگ خدمات/  گزارش مراقبت ها/ گزارش تشخیص ها</vt:lpstr>
      <vt:lpstr>مسیر 3 : سربرگ گزارشهای دوره ای/ دفتر سلامت خانواده / اداره سلامت سالمندان </vt:lpstr>
      <vt:lpstr>مسیر 4 : داشبورد مدیریتی</vt:lpstr>
      <vt:lpstr>بهترین مسیر گزارش گیری مراقبت های سالمندان به تفکیک</vt:lpstr>
      <vt:lpstr>درصد سالمندی جمعیت:</vt:lpstr>
      <vt:lpstr>پوشش مراقبت سالمندان به تفکیک </vt:lpstr>
      <vt:lpstr>پوشش مراقبت کامل سالمندان</vt:lpstr>
      <vt:lpstr>کدهای خدمت مربوط به پوشش مراقبت کامل سالمندان </vt:lpstr>
      <vt:lpstr>کدهای خدمت مربوط به پوشش مراقبت کامل سالمندان </vt:lpstr>
      <vt:lpstr>کدهای خدمت مربوط به پوشش مراقبت کامل سالمندان </vt:lpstr>
      <vt:lpstr>پوشش حداقل یک خدمت سالمندان</vt:lpstr>
      <vt:lpstr>کدهای خدمت مربوط به پوشش حداقل یک خدمت سالمندان </vt:lpstr>
      <vt:lpstr>گزارش شاخص های برنامه سلامت سالمندان مقایسه دانشگاه  با کشور و دانشگاه های تیپ 1 </vt:lpstr>
      <vt:lpstr>پوشش مراقبت کامل سالمندان دانشگاه های تیپ 1 – سال 1398 و 1399 </vt:lpstr>
      <vt:lpstr>شاخص های اصلی برنامه – پایان  1399 و شش ماهه اول 1400</vt:lpstr>
      <vt:lpstr>گزارش شاخص های برنامه سلامت سالمندان واحد های تابعه دانشگاه علوم پزشکی اصفهان</vt:lpstr>
      <vt:lpstr>ابلاغ وزارتی بازگشت به ارائه خدمات حضوری </vt:lpstr>
      <vt:lpstr>اهداف برنامه سلامت سالمندان در سال 1401</vt:lpstr>
      <vt:lpstr>اهداف برنامه سلامت سالمندان در سال 1400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نتایج پراکندگی در ارائه خدمات: </vt:lpstr>
      <vt:lpstr>مقایسه پوشش پایان 6ماهه اول 1400با حد انتظار 6ماهه1400درشهرستانهای با حد انتظار بیش از 20 درصد ارتقاء نسبت به سال 1399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نکات مهم در تحلیل مراقبت ها</vt:lpstr>
      <vt:lpstr>چالش های گزارش گیری مراقبت های سالمندان ؟</vt:lpstr>
      <vt:lpstr>مقایسه پوشش مراقبت کامل سالمندان - شهرستان های تابعه دانشگاه علوم پزشکی اصفهان در شش ماهه اول و دوم سال 1399</vt:lpstr>
      <vt:lpstr>اختلاف پوشش مراقبت کامل سالمندان شش ماهه دوم نسبت به 6 ماهه اول سال 1399 - شهرستان های تابعه دانشگاه علوم پزشکی اصفهان </vt:lpstr>
      <vt:lpstr>تحلیل </vt:lpstr>
      <vt:lpstr>تحلیل </vt:lpstr>
      <vt:lpstr>تحلیل ارتقاء پوشش کلیه خدمات در شش ماهه اول نسبت به 6 ماهه دوم</vt:lpstr>
      <vt:lpstr>مقایسه پوشش حداقل یک خدمت سالمندان - شهرستان های تابعه دانشگاه علوم پزشکی اصفهان - سال 1399</vt:lpstr>
      <vt:lpstr>افزایش پوشش خدمات</vt:lpstr>
      <vt:lpstr>ارائه خدمات کیفی</vt:lpstr>
      <vt:lpstr>نکات مهم در فراخوان سالمندان جهت ارائه خدمات به صورت حضوری</vt:lpstr>
      <vt:lpstr>تدوین فرمت استخراج، گزارش و تحلیل مراقبت های سالمندان</vt:lpstr>
      <vt:lpstr>PowerPoint Presentation</vt:lpstr>
      <vt:lpstr>PowerPoint Presentation</vt:lpstr>
      <vt:lpstr>PowerPoint Presentation</vt:lpstr>
      <vt:lpstr>طبقه بندی مراقبت شناسایی و طبقه بندی خطر پذیری سالمندان داشبورد مدیریتی </vt:lpstr>
      <vt:lpstr>درصد سالمندان دچار هم ابتلایی در مراقبت شناسایی خطر پذیری سالمندان  داشبورد مدیریتی - 1400/4/27</vt:lpstr>
      <vt:lpstr>درصد سالمندان ناتوان در مراقبت شناسایی خطر پذیری سالمندان   داشبورد مدیریتی - 1400/4/27</vt:lpstr>
      <vt:lpstr>درصد سالمندان تنها در مراقبت شناسایی خطر پذیری سالمندان  داشبورد مدیریتی - 1400/4/27</vt:lpstr>
      <vt:lpstr>نتایج بررسی عوامل خطر در مراقبت شناسایی خطر پذیری سالمندان  داشبورد مدیریتی </vt:lpstr>
      <vt:lpstr>درصد ناتوانی سالمندان در مراقبت خطر پذیری - شهرستانهای تابعه دانشگاه علوم پزشکی اصفهان 1400/8/7</vt:lpstr>
      <vt:lpstr>درصد هم ابتلایی سالمندان در مراقبت خطر پذیری - شهرستانهای تابعه دانشگاه علوم پزشکی اصفهان 1400/8/7</vt:lpstr>
      <vt:lpstr>درصد حاشیه نشینی سالمندان در مراقبت خطر پذیری - شهرستانهای تابعه دانشگاه علوم پزشکی اصفهان 1400/8/7</vt:lpstr>
      <vt:lpstr>درصد تنهایی سالمندان در مراقبت خطر پذیری - شهرستانهای تابعه دانشگاه علوم پزشکی اصفهان 1400/8/7</vt:lpstr>
      <vt:lpstr>PowerPoint Presentation</vt:lpstr>
      <vt:lpstr>PowerPoint Presentation</vt:lpstr>
      <vt:lpstr>مداخلات پیشنهادی در تحلیل شاخص های مراکز تابعه </vt:lpstr>
      <vt:lpstr>فعالیتهای شاخص برخی شهرستانها در هفته سالمند </vt:lpstr>
      <vt:lpstr>اهم فعالیتهای شاخص شبکه بهداشت ودرمان شهرستان تیران </vt:lpstr>
      <vt:lpstr>اهم فعالیتهای شاخص شبکه بهداشت ودرمان شهرستان شاهین شهر </vt:lpstr>
      <vt:lpstr>اهم فعالیتهای شاخص شبکه بهداشت ودرمان شهرستان فریدونشهر </vt:lpstr>
      <vt:lpstr>اهم فعالیتهای شاخص شبکه بهداشت ودرمان شهرستان فلاورجان </vt:lpstr>
      <vt:lpstr>PowerPoint Presentation</vt:lpstr>
      <vt:lpstr>چک لیست پایش مراقب سلامت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2017-07-17T19:56:08Z</dcterms:created>
  <dcterms:modified xsi:type="dcterms:W3CDTF">2022-06-13T03:19:28Z</dcterms:modified>
</cp:coreProperties>
</file>