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1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18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3"/>
  </p:notesMasterIdLst>
  <p:sldIdLst>
    <p:sldId id="313" r:id="rId2"/>
    <p:sldId id="272" r:id="rId3"/>
    <p:sldId id="257" r:id="rId4"/>
    <p:sldId id="260" r:id="rId5"/>
    <p:sldId id="316" r:id="rId6"/>
    <p:sldId id="317" r:id="rId7"/>
    <p:sldId id="309" r:id="rId8"/>
    <p:sldId id="275" r:id="rId9"/>
    <p:sldId id="262" r:id="rId10"/>
    <p:sldId id="264" r:id="rId11"/>
    <p:sldId id="268" r:id="rId12"/>
    <p:sldId id="314" r:id="rId13"/>
    <p:sldId id="321" r:id="rId14"/>
    <p:sldId id="308" r:id="rId15"/>
    <p:sldId id="277" r:id="rId16"/>
    <p:sldId id="318" r:id="rId17"/>
    <p:sldId id="279" r:id="rId18"/>
    <p:sldId id="281" r:id="rId19"/>
    <p:sldId id="285" r:id="rId20"/>
    <p:sldId id="320" r:id="rId21"/>
    <p:sldId id="283" r:id="rId22"/>
    <p:sldId id="287" r:id="rId23"/>
    <p:sldId id="289" r:id="rId24"/>
    <p:sldId id="291" r:id="rId25"/>
    <p:sldId id="293" r:id="rId26"/>
    <p:sldId id="295" r:id="rId27"/>
    <p:sldId id="297" r:id="rId28"/>
    <p:sldId id="299" r:id="rId29"/>
    <p:sldId id="328" r:id="rId30"/>
    <p:sldId id="310" r:id="rId31"/>
    <p:sldId id="311" r:id="rId3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0" autoAdjust="0"/>
    <p:restoredTop sz="90189" autoAdjust="0"/>
  </p:normalViewPr>
  <p:slideViewPr>
    <p:cSldViewPr snapToGrid="0">
      <p:cViewPr varScale="1">
        <p:scale>
          <a:sx n="51" d="100"/>
          <a:sy n="51" d="100"/>
        </p:scale>
        <p:origin x="77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96\nemodarha9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96\nemodarha9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720771697767951E-2"/>
          <c:y val="0"/>
          <c:w val="0.92637758157423711"/>
          <c:h val="0.8942048949217774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'نیمه اول 95'!$D$165:$D$185</c:f>
              <c:numCache>
                <c:formatCode>General</c:formatCode>
                <c:ptCount val="2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</c:numCache>
            </c:numRef>
          </c:cat>
          <c:val>
            <c:numRef>
              <c:f>'نیمه اول 95'!$E$165:$E$185</c:f>
              <c:numCache>
                <c:formatCode>0.0</c:formatCode>
                <c:ptCount val="21"/>
                <c:pt idx="0">
                  <c:v>27</c:v>
                </c:pt>
                <c:pt idx="1">
                  <c:v>25.5</c:v>
                </c:pt>
                <c:pt idx="2" formatCode="General">
                  <c:v>24.1</c:v>
                </c:pt>
                <c:pt idx="3" formatCode="General">
                  <c:v>22.8</c:v>
                </c:pt>
                <c:pt idx="4" formatCode="General">
                  <c:v>21.5</c:v>
                </c:pt>
                <c:pt idx="5" formatCode="General">
                  <c:v>20.3</c:v>
                </c:pt>
                <c:pt idx="6" formatCode="General">
                  <c:v>19.2</c:v>
                </c:pt>
                <c:pt idx="7" formatCode="General">
                  <c:v>18.2</c:v>
                </c:pt>
                <c:pt idx="8" formatCode="General">
                  <c:v>17.2</c:v>
                </c:pt>
                <c:pt idx="9" formatCode="General">
                  <c:v>16.2</c:v>
                </c:pt>
                <c:pt idx="10" formatCode="General">
                  <c:v>15.3</c:v>
                </c:pt>
                <c:pt idx="11" formatCode="General">
                  <c:v>14.5</c:v>
                </c:pt>
                <c:pt idx="12" formatCode="General">
                  <c:v>13.7</c:v>
                </c:pt>
                <c:pt idx="13" formatCode="General">
                  <c:v>12.39</c:v>
                </c:pt>
                <c:pt idx="14" formatCode="General">
                  <c:v>12.2</c:v>
                </c:pt>
                <c:pt idx="15" formatCode="General">
                  <c:v>11.6</c:v>
                </c:pt>
                <c:pt idx="16" formatCode="General">
                  <c:v>10.9</c:v>
                </c:pt>
                <c:pt idx="17" formatCode="General">
                  <c:v>10.3</c:v>
                </c:pt>
                <c:pt idx="18" formatCode="General">
                  <c:v>9.8000000000000007</c:v>
                </c:pt>
                <c:pt idx="19" formatCode="General">
                  <c:v>9.1999999999999993</c:v>
                </c:pt>
                <c:pt idx="20" formatCode="General">
                  <c:v>8.6999999999999993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31-449F-BC2A-FD51C3D1A9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662288"/>
        <c:axId val="158707200"/>
      </c:barChart>
      <c:catAx>
        <c:axId val="15866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8707200"/>
        <c:crosses val="autoZero"/>
        <c:auto val="1"/>
        <c:lblAlgn val="ctr"/>
        <c:lblOffset val="100"/>
        <c:noMultiLvlLbl val="0"/>
      </c:catAx>
      <c:valAx>
        <c:axId val="158707200"/>
        <c:scaling>
          <c:orientation val="minMax"/>
          <c:max val="3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58662288"/>
        <c:crosses val="autoZero"/>
        <c:crossBetween val="between"/>
        <c:majorUnit val="5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316297268397006"/>
          <c:y val="3.0803168298105841E-2"/>
          <c:w val="0.81139022552736462"/>
          <c:h val="0.652836092561958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975308641975308E-2"/>
                  <c:y val="-4.2090489913417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3D9-46F5-BE1D-F41D1BE7D53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1728395061728392E-3"/>
                  <c:y val="-4.4896522574311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3D9-46F5-BE1D-F41D1BE7D53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شاغل</c:v>
                </c:pt>
                <c:pt idx="1">
                  <c:v>خانه دار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3D9-46F5-BE1D-F41D1BE7D5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0802469135802469E-2"/>
                  <c:y val="-4.7702555235206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3D9-46F5-BE1D-F41D1BE7D53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616E-2"/>
                  <c:y val="-5.3314620556995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3D9-46F5-BE1D-F41D1BE7D53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شاغل</c:v>
                </c:pt>
                <c:pt idx="1">
                  <c:v>خانه دار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3D9-46F5-BE1D-F41D1BE7D5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101375936761275E-2"/>
                  <c:y val="-6.2196198062612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3D9-46F5-BE1D-F41D1BE7D53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148148148148147E-2"/>
                  <c:y val="-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3D9-46F5-BE1D-F41D1BE7D53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شاغل</c:v>
                </c:pt>
                <c:pt idx="1">
                  <c:v>خانه دار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3D9-46F5-BE1D-F41D1BE7D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105024"/>
        <c:axId val="161105416"/>
        <c:axId val="0"/>
      </c:bar3DChart>
      <c:catAx>
        <c:axId val="161105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105416"/>
        <c:crosses val="autoZero"/>
        <c:auto val="1"/>
        <c:lblAlgn val="ctr"/>
        <c:lblOffset val="100"/>
        <c:noMultiLvlLbl val="0"/>
      </c:catAx>
      <c:valAx>
        <c:axId val="161105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10502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0"/>
            </a:pPr>
            <a:endParaRPr lang="fa-IR"/>
          </a:p>
        </c:txPr>
      </c:dTable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9548702245552642E-2"/>
          <c:y val="4.4861391929187228E-2"/>
          <c:w val="0.90935950714494018"/>
          <c:h val="0.72472642838662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888888888888888E-2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B4F-45E8-90F0-D1458EE8A9F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727E-2"/>
                  <c:y val="-4.7702555235206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4F-45E8-90F0-D1458EE8A9F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خواسته</c:v>
                </c:pt>
                <c:pt idx="1">
                  <c:v>ناخواسته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66.7</c:v>
                </c:pt>
                <c:pt idx="1">
                  <c:v>33.299999999999997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4F-45E8-90F0-D1458EE8A9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1604938271604937E-2"/>
                  <c:y val="-3.9284457252522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B4F-45E8-90F0-D1458EE8A9F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727E-2"/>
                  <c:y val="-4.77025552352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B4F-45E8-90F0-D1458EE8A9F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خواسته</c:v>
                </c:pt>
                <c:pt idx="1">
                  <c:v>ناخواسته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77.7</c:v>
                </c:pt>
                <c:pt idx="1">
                  <c:v>22.3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B4F-45E8-90F0-D1458EE8A9F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خواسته</c:v>
                </c:pt>
                <c:pt idx="1">
                  <c:v>ناخواسته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71.400000000000006</c:v>
                </c:pt>
                <c:pt idx="1">
                  <c:v>28.6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B4F-45E8-90F0-D1458EE8A9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106592"/>
        <c:axId val="161106984"/>
        <c:axId val="0"/>
      </c:bar3DChart>
      <c:catAx>
        <c:axId val="161106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106984"/>
        <c:crosses val="autoZero"/>
        <c:auto val="1"/>
        <c:lblAlgn val="ctr"/>
        <c:lblOffset val="100"/>
        <c:noMultiLvlLbl val="0"/>
      </c:catAx>
      <c:valAx>
        <c:axId val="1611069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1065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9548702245552642E-2"/>
          <c:y val="4.4861391929187228E-2"/>
          <c:w val="0.90935950714494018"/>
          <c:h val="0.72472642838662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8AE-470B-B006-5D243F67A5E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8AE-470B-B006-5D243F67A5E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8AE-470B-B006-5D243F67A5ED}"/>
              </c:ext>
            </c:extLst>
          </c:dPt>
          <c:dLbls>
            <c:dLbl>
              <c:idx val="0"/>
              <c:layout>
                <c:manualLayout>
                  <c:x val="1.3888888888888888E-2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8AE-470B-B006-5D243F67A5E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727E-2"/>
                  <c:y val="-4.7702555235206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8AE-470B-B006-5D243F67A5E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975308641975308E-2"/>
                  <c:y val="-5.3314620556995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8AE-470B-B006-5D243F67A5E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95</c:v>
                </c:pt>
                <c:pt idx="1">
                  <c:v>96</c:v>
                </c:pt>
                <c:pt idx="2">
                  <c:v>97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37.5</c:v>
                </c:pt>
                <c:pt idx="1">
                  <c:v>28.57</c:v>
                </c:pt>
                <c:pt idx="2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8AE-470B-B006-5D243F67A5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604938271604937E-2"/>
                  <c:y val="-3.9284457252522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8AE-470B-B006-5D243F67A5E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727E-2"/>
                  <c:y val="-4.77025552352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8AE-470B-B006-5D243F67A5E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95</c:v>
                </c:pt>
                <c:pt idx="1">
                  <c:v>96</c:v>
                </c:pt>
                <c:pt idx="2">
                  <c:v>97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8AE-470B-B006-5D243F67A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108160"/>
        <c:axId val="161108552"/>
        <c:axId val="0"/>
      </c:bar3DChart>
      <c:catAx>
        <c:axId val="161108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fa-IR"/>
          </a:p>
        </c:txPr>
        <c:crossAx val="161108552"/>
        <c:crosses val="autoZero"/>
        <c:auto val="1"/>
        <c:lblAlgn val="ctr"/>
        <c:lblOffset val="100"/>
        <c:noMultiLvlLbl val="0"/>
      </c:catAx>
      <c:valAx>
        <c:axId val="161108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10816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8348157869155244E-2"/>
          <c:y val="3.2851572140558817E-2"/>
          <c:w val="0.91045129775444733"/>
          <c:h val="0.6788480153284505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345679012345651E-2"/>
                  <c:y val="-5.0508587896100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047-4252-9D31-D8949727702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432098765432098E-2"/>
                  <c:y val="-4.77025552352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047-4252-9D31-D8949727702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5432098765432098E-3"/>
                  <c:y val="-3.6478424591628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047-4252-9D31-D8949727702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سه ماهه اول</c:v>
                </c:pt>
                <c:pt idx="1">
                  <c:v>سه ماهه دوم</c:v>
                </c:pt>
                <c:pt idx="2">
                  <c:v>سه ماهه سوم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16.600000000000001</c:v>
                </c:pt>
                <c:pt idx="1">
                  <c:v>25</c:v>
                </c:pt>
                <c:pt idx="2">
                  <c:v>58.3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047-4252-9D31-D894972770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5432098765432098E-2"/>
                  <c:y val="-3.0866359269839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047-4252-9D31-D8949727702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234567901234566E-2"/>
                  <c:y val="-5.612065321788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047-4252-9D31-D8949727702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1728395061728392E-3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047-4252-9D31-D8949727702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سه ماهه اول</c:v>
                </c:pt>
                <c:pt idx="1">
                  <c:v>سه ماهه دوم</c:v>
                </c:pt>
                <c:pt idx="2">
                  <c:v>سه ماهه سوم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</c:v>
                </c:pt>
                <c:pt idx="1">
                  <c:v>33.299999999999997</c:v>
                </c:pt>
                <c:pt idx="2">
                  <c:v>66.599999999999994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047-4252-9D31-D8949727702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2"/>
              <c:layout>
                <c:manualLayout>
                  <c:x val="1.5432098765432098E-2"/>
                  <c:y val="-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047-4252-9D31-D8949727702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سه ماهه اول</c:v>
                </c:pt>
                <c:pt idx="1">
                  <c:v>سه ماهه دوم</c:v>
                </c:pt>
                <c:pt idx="2">
                  <c:v>سه ماهه سوم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14</c:v>
                </c:pt>
                <c:pt idx="1">
                  <c:v>0</c:v>
                </c:pt>
                <c:pt idx="2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047-4252-9D31-D894972770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109336"/>
        <c:axId val="161109728"/>
        <c:axId val="0"/>
      </c:bar3DChart>
      <c:catAx>
        <c:axId val="161109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109728"/>
        <c:crosses val="autoZero"/>
        <c:auto val="1"/>
        <c:lblAlgn val="ctr"/>
        <c:lblOffset val="100"/>
        <c:noMultiLvlLbl val="0"/>
      </c:catAx>
      <c:valAx>
        <c:axId val="161109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1093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chemeClr val="tx1"/>
            </a:solidFill>
          </a:ln>
        </c:spPr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3375862739379802E-2"/>
          <c:y val="4.4861391929187228E-2"/>
          <c:w val="0.9166241372606202"/>
          <c:h val="0.72472642838662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2345679012345651E-2"/>
                  <c:y val="-5.0508587896100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E4A-4B7E-A947-57405221FAD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432098765432098E-2"/>
                  <c:y val="-4.77025552352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E4A-4B7E-A947-57405221FAD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دوران بارداری</c:v>
                </c:pt>
                <c:pt idx="1">
                  <c:v>پس از سقط یا زایمان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41.6</c:v>
                </c:pt>
                <c:pt idx="1">
                  <c:v>58.3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E4A-4B7E-A947-57405221FA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5432098765432098E-2"/>
                  <c:y val="-3.0866359269839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E4A-4B7E-A947-57405221FAD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234567901234566E-2"/>
                  <c:y val="-5.612065321788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E4A-4B7E-A947-57405221FAD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دوران بارداری</c:v>
                </c:pt>
                <c:pt idx="1">
                  <c:v>پس از سقط یا زایمان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11.2</c:v>
                </c:pt>
                <c:pt idx="1">
                  <c:v>88.8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E4A-4B7E-A947-57405221FA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0061728395061672E-2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0E4A-4B7E-A947-57405221FAD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320987654320875E-2"/>
                  <c:y val="-5.0508587896100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0E4A-4B7E-A947-57405221FAD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دوران بارداری</c:v>
                </c:pt>
                <c:pt idx="1">
                  <c:v>پس از سقط یا زایمان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14.2</c:v>
                </c:pt>
                <c:pt idx="1">
                  <c:v>85.8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E4A-4B7E-A947-57405221F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1110904"/>
        <c:axId val="161111296"/>
        <c:axId val="0"/>
      </c:bar3DChart>
      <c:catAx>
        <c:axId val="161110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111296"/>
        <c:crosses val="autoZero"/>
        <c:auto val="1"/>
        <c:lblAlgn val="ctr"/>
        <c:lblOffset val="100"/>
        <c:noMultiLvlLbl val="0"/>
      </c:catAx>
      <c:valAx>
        <c:axId val="161111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1109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noFill/>
        <a:ln>
          <a:solidFill>
            <a:schemeClr val="tx1"/>
          </a:solidFill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767570720326624E-2"/>
          <c:y val="3.733437502692797E-2"/>
          <c:w val="0.87819067755419467"/>
          <c:h val="0.884919518785283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lang="fa-IR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NVD</c:v>
                </c:pt>
                <c:pt idx="1">
                  <c:v>C/S</c:v>
                </c:pt>
                <c:pt idx="2">
                  <c:v>Abortion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33.299999999999997</c:v>
                </c:pt>
                <c:pt idx="1">
                  <c:v>66.7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E1-4299-8495-043751F6B8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lang="fa-IR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NVD</c:v>
                </c:pt>
                <c:pt idx="1">
                  <c:v>C/S</c:v>
                </c:pt>
                <c:pt idx="2">
                  <c:v>Abortion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75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1E1-4299-8495-043751F6B8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  <a:effectLst>
              <a:outerShdw blurRad="25400" dist="127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fa-IR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NVD</c:v>
                </c:pt>
                <c:pt idx="1">
                  <c:v>C/S</c:v>
                </c:pt>
                <c:pt idx="2">
                  <c:v>Abortion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</c:v>
                </c:pt>
                <c:pt idx="1">
                  <c:v>85.8</c:v>
                </c:pt>
                <c:pt idx="2">
                  <c:v>14.2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1E1-4299-8495-043751F6B8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1717128"/>
        <c:axId val="161717520"/>
      </c:barChart>
      <c:catAx>
        <c:axId val="161717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a-IR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17520"/>
        <c:crosses val="autoZero"/>
        <c:auto val="1"/>
        <c:lblAlgn val="ctr"/>
        <c:lblOffset val="100"/>
        <c:noMultiLvlLbl val="0"/>
      </c:catAx>
      <c:valAx>
        <c:axId val="161717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a-IR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171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algn="ctr" rtl="0">
              <a:defRPr lang="fa-IR" sz="1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j-cs"/>
              </a:defRPr>
            </a:pPr>
            <a:endParaRPr lang="fa-I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 rtl="0">
        <a:defRPr lang="fa-IR" sz="18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fa-I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875206571400811E-2"/>
          <c:y val="1.9386905365178841E-2"/>
          <c:w val="0.91314948478662394"/>
          <c:h val="0.716430072450879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بیمارستان فوق تخصصی مرکز استان</c:v>
                </c:pt>
                <c:pt idx="1">
                  <c:v>بیمارستان شهرستان</c:v>
                </c:pt>
                <c:pt idx="2">
                  <c:v>بیمارستان استان دیگر</c:v>
                </c:pt>
                <c:pt idx="3">
                  <c:v>بین راه انتقال به بیمارستان</c:v>
                </c:pt>
                <c:pt idx="4">
                  <c:v>منزل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50</c:v>
                </c:pt>
                <c:pt idx="2">
                  <c:v>8</c:v>
                </c:pt>
                <c:pt idx="3">
                  <c:v>8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81-4859-8CD1-25E0595C68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بیمارستان فوق تخصصی مرکز استان</c:v>
                </c:pt>
                <c:pt idx="1">
                  <c:v>بیمارستان شهرستان</c:v>
                </c:pt>
                <c:pt idx="2">
                  <c:v>بیمارستان استان دیگر</c:v>
                </c:pt>
                <c:pt idx="3">
                  <c:v>بین راه انتقال به بیمارستان</c:v>
                </c:pt>
                <c:pt idx="4">
                  <c:v>منزل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33</c:v>
                </c:pt>
                <c:pt idx="1">
                  <c:v>56</c:v>
                </c:pt>
                <c:pt idx="2">
                  <c:v>0</c:v>
                </c:pt>
                <c:pt idx="3">
                  <c:v>11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081-4859-8CD1-25E0595C686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بیمارستان فوق تخصصی مرکز استان</c:v>
                </c:pt>
                <c:pt idx="1">
                  <c:v>بیمارستان شهرستان</c:v>
                </c:pt>
                <c:pt idx="2">
                  <c:v>بیمارستان استان دیگر</c:v>
                </c:pt>
                <c:pt idx="3">
                  <c:v>بین راه انتقال به بیمارستان</c:v>
                </c:pt>
                <c:pt idx="4">
                  <c:v>منزل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43.1</c:v>
                </c:pt>
                <c:pt idx="1">
                  <c:v>28.5</c:v>
                </c:pt>
                <c:pt idx="2">
                  <c:v>14.2</c:v>
                </c:pt>
                <c:pt idx="3">
                  <c:v>14.2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081-4859-8CD1-25E0595C68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1718696"/>
        <c:axId val="161719088"/>
      </c:barChart>
      <c:catAx>
        <c:axId val="161718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19088"/>
        <c:crosses val="autoZero"/>
        <c:auto val="1"/>
        <c:lblAlgn val="ctr"/>
        <c:lblOffset val="100"/>
        <c:noMultiLvlLbl val="0"/>
      </c:catAx>
      <c:valAx>
        <c:axId val="161719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186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/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fa-I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6833854615766"/>
          <c:y val="0.15117367911501897"/>
          <c:w val="0.85237129666308287"/>
          <c:h val="0.595767136984779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rgbClr val="C00000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خونریزی</c:v>
                </c:pt>
                <c:pt idx="1">
                  <c:v>فشارخون بارداری</c:v>
                </c:pt>
                <c:pt idx="2">
                  <c:v>عفونت</c:v>
                </c:pt>
                <c:pt idx="3">
                  <c:v>بیماری زمینه ای</c:v>
                </c:pt>
                <c:pt idx="4">
                  <c:v>آمبولی</c:v>
                </c:pt>
                <c:pt idx="5">
                  <c:v>علل ناشناخته</c:v>
                </c:pt>
                <c:pt idx="6">
                  <c:v>خودکشی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25</c:v>
                </c:pt>
                <c:pt idx="1">
                  <c:v>16.600000000000001</c:v>
                </c:pt>
                <c:pt idx="2">
                  <c:v>16.600000000000001</c:v>
                </c:pt>
                <c:pt idx="3">
                  <c:v>16.600000000000001</c:v>
                </c:pt>
                <c:pt idx="4">
                  <c:v>8.3000000000000007</c:v>
                </c:pt>
                <c:pt idx="5">
                  <c:v>8.3000000000000007</c:v>
                </c:pt>
                <c:pt idx="6">
                  <c:v>8.3000000000000007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54-473F-AB8A-CB692F8CFB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9.2592592592592587E-3"/>
                  <c:y val="-1.6033572027350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A54-473F-AB8A-CB692F8CFB6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خونریزی</c:v>
                </c:pt>
                <c:pt idx="1">
                  <c:v>فشارخون بارداری</c:v>
                </c:pt>
                <c:pt idx="2">
                  <c:v>عفونت</c:v>
                </c:pt>
                <c:pt idx="3">
                  <c:v>بیماری زمینه ای</c:v>
                </c:pt>
                <c:pt idx="4">
                  <c:v>آمبولی</c:v>
                </c:pt>
                <c:pt idx="5">
                  <c:v>علل ناشناخته</c:v>
                </c:pt>
                <c:pt idx="6">
                  <c:v>خودکشی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22.2</c:v>
                </c:pt>
                <c:pt idx="1">
                  <c:v>22.2</c:v>
                </c:pt>
                <c:pt idx="2">
                  <c:v>0</c:v>
                </c:pt>
                <c:pt idx="3">
                  <c:v>44.4</c:v>
                </c:pt>
                <c:pt idx="4">
                  <c:v>11.2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A54-473F-AB8A-CB692F8CFB6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9.2592592592592032E-3"/>
                  <c:y val="-1.3743061737728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A54-473F-AB8A-CB692F8CFB6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1728395061728392E-3"/>
                  <c:y val="-2.0614592606593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A54-473F-AB8A-CB692F8CFB6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خونریزی</c:v>
                </c:pt>
                <c:pt idx="1">
                  <c:v>فشارخون بارداری</c:v>
                </c:pt>
                <c:pt idx="2">
                  <c:v>عفونت</c:v>
                </c:pt>
                <c:pt idx="3">
                  <c:v>بیماری زمینه ای</c:v>
                </c:pt>
                <c:pt idx="4">
                  <c:v>آمبولی</c:v>
                </c:pt>
                <c:pt idx="5">
                  <c:v>علل ناشناخته</c:v>
                </c:pt>
                <c:pt idx="6">
                  <c:v>خودکشی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14.2</c:v>
                </c:pt>
                <c:pt idx="1">
                  <c:v>43</c:v>
                </c:pt>
                <c:pt idx="2">
                  <c:v>14.2</c:v>
                </c:pt>
                <c:pt idx="3">
                  <c:v>28.5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A54-473F-AB8A-CB692F8CF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1720656"/>
        <c:axId val="161720264"/>
      </c:barChart>
      <c:valAx>
        <c:axId val="161720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20656"/>
        <c:crosses val="autoZero"/>
        <c:crossBetween val="between"/>
      </c:valAx>
      <c:catAx>
        <c:axId val="161720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720264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fa-I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99635462233889"/>
          <c:y val="2.6890144922169141E-2"/>
          <c:w val="0.89000364537766108"/>
          <c:h val="0.72143315094619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1395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rgbClr val="C00000"/>
              </a:solidFill>
            </a:ln>
          </c:spPr>
          <c:invertIfNegative val="0"/>
          <c:dLbls>
            <c:dLbl>
              <c:idx val="0"/>
              <c:layout>
                <c:manualLayout>
                  <c:x val="-3.0864197530864196E-3"/>
                  <c:y val="1.4697441025071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5432098765432098E-3"/>
                  <c:y val="1.9596588033428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 دولتی </c:v>
                </c:pt>
                <c:pt idx="1">
                  <c:v>خصوصی</c:v>
                </c:pt>
                <c:pt idx="2">
                  <c:v>دولتی - خصوصی </c:v>
                </c:pt>
                <c:pt idx="3">
                  <c:v>هیچکدام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33</c:v>
                </c:pt>
                <c:pt idx="2">
                  <c:v>50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1396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1.7147014529249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1316741696017772E-16"/>
                  <c:y val="1.7147014529249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 دولتی </c:v>
                </c:pt>
                <c:pt idx="1">
                  <c:v>خصوصی</c:v>
                </c:pt>
                <c:pt idx="2">
                  <c:v>دولتی - خصوصی </c:v>
                </c:pt>
                <c:pt idx="3">
                  <c:v>هیچکدام 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33</c:v>
                </c:pt>
                <c:pt idx="1">
                  <c:v>22</c:v>
                </c:pt>
                <c:pt idx="2">
                  <c:v>44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1397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9979996089047433E-17"/>
                  <c:y val="1.4697441025071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 دولتی </c:v>
                </c:pt>
                <c:pt idx="1">
                  <c:v>خصوصی</c:v>
                </c:pt>
                <c:pt idx="2">
                  <c:v>دولتی - خصوصی </c:v>
                </c:pt>
                <c:pt idx="3">
                  <c:v>هیچکدام 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14</c:v>
                </c:pt>
                <c:pt idx="2">
                  <c:v>57</c:v>
                </c:pt>
                <c:pt idx="3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1721832"/>
        <c:axId val="161722224"/>
      </c:barChart>
      <c:catAx>
        <c:axId val="161721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1722224"/>
        <c:crosses val="autoZero"/>
        <c:auto val="1"/>
        <c:lblAlgn val="ctr"/>
        <c:lblOffset val="100"/>
        <c:noMultiLvlLbl val="0"/>
      </c:catAx>
      <c:valAx>
        <c:axId val="161722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chemeClr val="bg1">
              <a:lumMod val="85000"/>
            </a:schemeClr>
          </a:solidFill>
        </c:spPr>
        <c:txPr>
          <a:bodyPr/>
          <a:lstStyle/>
          <a:p>
            <a:pPr>
              <a:defRPr b="0"/>
            </a:pPr>
            <a:endParaRPr lang="fa-IR"/>
          </a:p>
        </c:txPr>
        <c:crossAx val="1617218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</c:spPr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800" b="1"/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563137941090702E-2"/>
          <c:y val="4.0518212662441586E-2"/>
          <c:w val="0.9314368620589093"/>
          <c:h val="0.8257694769861084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MMR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7474101559890817E-2"/>
                  <c:y val="3.6478424591628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b="1">
                      <a:solidFill>
                        <a:schemeClr val="tx1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455-4E95-B476-8D1F9533D89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15051504876514E-2"/>
                  <c:y val="-5.5596657196264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b="1">
                      <a:solidFill>
                        <a:schemeClr val="tx1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F96-4C5F-96C9-1F857C111E2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5.55966571962649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b="1">
                      <a:solidFill>
                        <a:schemeClr val="tx1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F96-4C5F-96C9-1F857C111E2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4183691086419497E-3"/>
                  <c:y val="-6.2546239345798074E-2"/>
                </c:manualLayout>
              </c:layout>
              <c:tx>
                <c:rich>
                  <a:bodyPr/>
                  <a:lstStyle/>
                  <a:p>
                    <a:pPr>
                      <a:defRPr lang="en-US" b="1"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15.5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F96-4C5F-96C9-1F857C111E2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1045922771604673E-3"/>
                  <c:y val="-8.68697768691639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b="1">
                      <a:solidFill>
                        <a:schemeClr val="tx1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F96-4C5F-96C9-1F857C111E2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b="1">
                      <a:solidFill>
                        <a:schemeClr val="tx1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numRef>
              <c:f>Sheet1!$A$2:$A$7</c:f>
              <c:numCache>
                <c:formatCode>General</c:formatCode>
                <c:ptCount val="6"/>
                <c:pt idx="0">
                  <c:v>1392</c:v>
                </c:pt>
                <c:pt idx="1">
                  <c:v>1393</c:v>
                </c:pt>
                <c:pt idx="2">
                  <c:v>1394</c:v>
                </c:pt>
                <c:pt idx="3">
                  <c:v>1395</c:v>
                </c:pt>
                <c:pt idx="4">
                  <c:v>1396</c:v>
                </c:pt>
                <c:pt idx="5">
                  <c:v>1397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9.6</c:v>
                </c:pt>
                <c:pt idx="1">
                  <c:v>19.8</c:v>
                </c:pt>
                <c:pt idx="2">
                  <c:v>16.100000000000001</c:v>
                </c:pt>
                <c:pt idx="3">
                  <c:v>15.56</c:v>
                </c:pt>
                <c:pt idx="4">
                  <c:v>11.8</c:v>
                </c:pt>
                <c:pt idx="5">
                  <c:v>9.6999999999999993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455-4E95-B476-8D1F9533D8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480317185517145E-2"/>
                  <c:y val="-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forward val="2"/>
            <c:dispRSqr val="0"/>
            <c:dispEq val="0"/>
          </c:trendline>
          <c:cat>
            <c:numRef>
              <c:f>Sheet1!$A$2:$A$7</c:f>
              <c:numCache>
                <c:formatCode>General</c:formatCode>
                <c:ptCount val="6"/>
                <c:pt idx="0">
                  <c:v>1392</c:v>
                </c:pt>
                <c:pt idx="1">
                  <c:v>1393</c:v>
                </c:pt>
                <c:pt idx="2">
                  <c:v>1394</c:v>
                </c:pt>
                <c:pt idx="3">
                  <c:v>1395</c:v>
                </c:pt>
                <c:pt idx="4">
                  <c:v>1396</c:v>
                </c:pt>
                <c:pt idx="5">
                  <c:v>1397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F455-4E95-B476-8D1F9533D8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9486532811143063E-2"/>
                  <c:y val="-1.403016330447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455-4E95-B476-8D1F9533D89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449395426072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455-4E95-B476-8D1F9533D89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4592926274433665E-3"/>
                  <c:y val="-3.18405731637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1392</c:v>
                </c:pt>
                <c:pt idx="1">
                  <c:v>1393</c:v>
                </c:pt>
                <c:pt idx="2">
                  <c:v>1394</c:v>
                </c:pt>
                <c:pt idx="3">
                  <c:v>1395</c:v>
                </c:pt>
                <c:pt idx="4">
                  <c:v>1396</c:v>
                </c:pt>
                <c:pt idx="5">
                  <c:v>1397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F455-4E95-B476-8D1F9533D8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Column3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9486532811143063E-2"/>
                  <c:y val="-3.3672391930733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1392</c:v>
                </c:pt>
                <c:pt idx="1">
                  <c:v>1393</c:v>
                </c:pt>
                <c:pt idx="2">
                  <c:v>1394</c:v>
                </c:pt>
                <c:pt idx="3">
                  <c:v>1395</c:v>
                </c:pt>
                <c:pt idx="4">
                  <c:v>1396</c:v>
                </c:pt>
                <c:pt idx="5">
                  <c:v>1397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F455-4E95-B476-8D1F9533D8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0160624"/>
        <c:axId val="160169200"/>
      </c:lineChart>
      <c:catAx>
        <c:axId val="160160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b="1"/>
            </a:pPr>
            <a:endParaRPr lang="fa-IR"/>
          </a:p>
        </c:txPr>
        <c:crossAx val="160169200"/>
        <c:crosses val="autoZero"/>
        <c:auto val="1"/>
        <c:lblAlgn val="ctr"/>
        <c:lblOffset val="100"/>
        <c:noMultiLvlLbl val="0"/>
      </c:catAx>
      <c:valAx>
        <c:axId val="1601692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b="1"/>
            </a:pPr>
            <a:endParaRPr lang="fa-IR"/>
          </a:p>
        </c:txPr>
        <c:crossAx val="16016062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 algn="ctr">
        <a:defRPr lang="en-US" sz="1800" b="0" i="0" u="none" strike="noStrike" kern="1200" baseline="0">
          <a:solidFill>
            <a:srgbClr val="C32D2E">
              <a:lumMod val="75000"/>
            </a:srgb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ea typeface="+mn-ea"/>
          <a:cs typeface="Times New Roman" pitchFamily="18" charset="0"/>
        </a:defRPr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135948284242247E-2"/>
          <c:y val="4.2055359268292666E-2"/>
          <c:w val="0.94112058909303009"/>
          <c:h val="0.824232443505537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MMR</c:v>
                </c:pt>
              </c:strCache>
            </c:strRef>
          </c:tx>
          <c:spPr>
            <a:ln w="66675" cap="rnd" cmpd="sng" algn="ctr">
              <a:solidFill>
                <a:schemeClr val="tx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7474101559890817E-2"/>
                  <c:y val="3.647842459162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455-4E95-B476-8D1F9533D89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9629629629629631E-2"/>
                  <c:y val="-4.878048780487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025-45C9-804E-BB9942AADA7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dirty="0" smtClean="0"/>
                      <a:t>11.8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025-45C9-804E-BB9942AADA7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1316741696017772E-16"/>
                  <c:y val="-1.9642228626261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025-45C9-804E-BB9942AADA7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1.0702485410307676E-16"/>
                  <c:y val="4.2090489913417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2C9-4F68-9D4B-6BDE520B20B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600" b="1" i="0" u="none" strike="noStrike" kern="1200" baseline="0">
                    <a:solidFill>
                      <a:srgbClr val="C32D2E">
                        <a:lumMod val="75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spPr>
              <a:ln w="9525" cap="rnd" cmpd="sng" algn="ctr">
                <a:solidFill>
                  <a:schemeClr val="tx1">
                    <a:shade val="60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trendline>
            <c:spPr>
              <a:ln w="9525" cap="rnd" cmpd="sng" algn="ctr">
                <a:solidFill>
                  <a:schemeClr val="tx1">
                    <a:shade val="60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trendline>
            <c:spPr>
              <a:ln w="9525" cap="rnd" cmpd="sng" algn="ctr">
                <a:solidFill>
                  <a:schemeClr val="tx1">
                    <a:shade val="60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Sheet1!$A$2:$A$13</c:f>
              <c:numCache>
                <c:formatCode>General</c:formatCode>
                <c:ptCount val="12"/>
                <c:pt idx="0">
                  <c:v>1386</c:v>
                </c:pt>
                <c:pt idx="1">
                  <c:v>1387</c:v>
                </c:pt>
                <c:pt idx="2">
                  <c:v>1388</c:v>
                </c:pt>
                <c:pt idx="3">
                  <c:v>1389</c:v>
                </c:pt>
                <c:pt idx="4">
                  <c:v>1390</c:v>
                </c:pt>
                <c:pt idx="5">
                  <c:v>1391</c:v>
                </c:pt>
                <c:pt idx="6">
                  <c:v>1392</c:v>
                </c:pt>
                <c:pt idx="7">
                  <c:v>1393</c:v>
                </c:pt>
                <c:pt idx="8">
                  <c:v>1394</c:v>
                </c:pt>
                <c:pt idx="9">
                  <c:v>1395</c:v>
                </c:pt>
                <c:pt idx="10">
                  <c:v>1396</c:v>
                </c:pt>
                <c:pt idx="11">
                  <c:v>1397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13</c:v>
                </c:pt>
                <c:pt idx="1">
                  <c:v>17.3</c:v>
                </c:pt>
                <c:pt idx="2">
                  <c:v>21.3</c:v>
                </c:pt>
                <c:pt idx="3">
                  <c:v>21.1</c:v>
                </c:pt>
                <c:pt idx="4">
                  <c:v>16.2</c:v>
                </c:pt>
                <c:pt idx="5">
                  <c:v>20.2</c:v>
                </c:pt>
                <c:pt idx="6">
                  <c:v>9.6</c:v>
                </c:pt>
                <c:pt idx="7">
                  <c:v>19.8</c:v>
                </c:pt>
                <c:pt idx="8">
                  <c:v>16.100000000000001</c:v>
                </c:pt>
                <c:pt idx="9">
                  <c:v>15.56</c:v>
                </c:pt>
                <c:pt idx="10">
                  <c:v>11.8</c:v>
                </c:pt>
                <c:pt idx="11">
                  <c:v>9.73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455-4E95-B476-8D1F9533D8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66675" cap="rnd" cmpd="sng" algn="ctr">
              <a:solidFill>
                <a:schemeClr val="accent4">
                  <a:shade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480317185517145E-2"/>
                  <c:y val="-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rgbClr val="C32D2E">
                        <a:lumMod val="75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9525" cap="rnd" cmpd="sng" algn="ctr">
                <a:solidFill>
                  <a:schemeClr val="tx1">
                    <a:shade val="60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Sheet1!$A$2:$A$13</c:f>
              <c:numCache>
                <c:formatCode>General</c:formatCode>
                <c:ptCount val="12"/>
                <c:pt idx="0">
                  <c:v>1386</c:v>
                </c:pt>
                <c:pt idx="1">
                  <c:v>1387</c:v>
                </c:pt>
                <c:pt idx="2">
                  <c:v>1388</c:v>
                </c:pt>
                <c:pt idx="3">
                  <c:v>1389</c:v>
                </c:pt>
                <c:pt idx="4">
                  <c:v>1390</c:v>
                </c:pt>
                <c:pt idx="5">
                  <c:v>1391</c:v>
                </c:pt>
                <c:pt idx="6">
                  <c:v>1392</c:v>
                </c:pt>
                <c:pt idx="7">
                  <c:v>1393</c:v>
                </c:pt>
                <c:pt idx="8">
                  <c:v>1394</c:v>
                </c:pt>
                <c:pt idx="9">
                  <c:v>1395</c:v>
                </c:pt>
                <c:pt idx="10">
                  <c:v>1396</c:v>
                </c:pt>
                <c:pt idx="11">
                  <c:v>1397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F455-4E95-B476-8D1F9533D8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 w="66675" cap="rnd" cmpd="sng" algn="ctr">
              <a:solidFill>
                <a:schemeClr val="accent6">
                  <a:shade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9486532811143063E-2"/>
                  <c:y val="-1.403016330447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455-4E95-B476-8D1F9533D89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449395426072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455-4E95-B476-8D1F9533D89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4592926274433665E-3"/>
                  <c:y val="-3.18405731637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rgbClr val="C32D2E">
                        <a:lumMod val="75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9525" cap="rnd" cmpd="sng" algn="ctr">
                <a:solidFill>
                  <a:schemeClr val="tx1">
                    <a:shade val="60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Sheet1!$A$2:$A$13</c:f>
              <c:numCache>
                <c:formatCode>General</c:formatCode>
                <c:ptCount val="12"/>
                <c:pt idx="0">
                  <c:v>1386</c:v>
                </c:pt>
                <c:pt idx="1">
                  <c:v>1387</c:v>
                </c:pt>
                <c:pt idx="2">
                  <c:v>1388</c:v>
                </c:pt>
                <c:pt idx="3">
                  <c:v>1389</c:v>
                </c:pt>
                <c:pt idx="4">
                  <c:v>1390</c:v>
                </c:pt>
                <c:pt idx="5">
                  <c:v>1391</c:v>
                </c:pt>
                <c:pt idx="6">
                  <c:v>1392</c:v>
                </c:pt>
                <c:pt idx="7">
                  <c:v>1393</c:v>
                </c:pt>
                <c:pt idx="8">
                  <c:v>1394</c:v>
                </c:pt>
                <c:pt idx="9">
                  <c:v>1395</c:v>
                </c:pt>
                <c:pt idx="10">
                  <c:v>1396</c:v>
                </c:pt>
                <c:pt idx="11">
                  <c:v>1397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F455-4E95-B476-8D1F9533D8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Column3</c:v>
                </c:pt>
              </c:strCache>
            </c:strRef>
          </c:tx>
          <c:spPr>
            <a:ln w="66675" cap="rnd" cmpd="sng" algn="ctr">
              <a:solidFill>
                <a:schemeClr val="accent2">
                  <a:lumMod val="60000"/>
                  <a:shade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9486532811143063E-2"/>
                  <c:y val="-3.3672391930733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F455-4E95-B476-8D1F9533D8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rgbClr val="C32D2E">
                        <a:lumMod val="75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1386</c:v>
                </c:pt>
                <c:pt idx="1">
                  <c:v>1387</c:v>
                </c:pt>
                <c:pt idx="2">
                  <c:v>1388</c:v>
                </c:pt>
                <c:pt idx="3">
                  <c:v>1389</c:v>
                </c:pt>
                <c:pt idx="4">
                  <c:v>1390</c:v>
                </c:pt>
                <c:pt idx="5">
                  <c:v>1391</c:v>
                </c:pt>
                <c:pt idx="6">
                  <c:v>1392</c:v>
                </c:pt>
                <c:pt idx="7">
                  <c:v>1393</c:v>
                </c:pt>
                <c:pt idx="8">
                  <c:v>1394</c:v>
                </c:pt>
                <c:pt idx="9">
                  <c:v>1395</c:v>
                </c:pt>
                <c:pt idx="10">
                  <c:v>1396</c:v>
                </c:pt>
                <c:pt idx="11">
                  <c:v>1397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F455-4E95-B476-8D1F9533D8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0277568"/>
        <c:axId val="158592896"/>
      </c:lineChart>
      <c:catAx>
        <c:axId val="160277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6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20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fa-IR"/>
          </a:p>
        </c:txPr>
        <c:crossAx val="158592896"/>
        <c:crosses val="autoZero"/>
        <c:auto val="1"/>
        <c:lblAlgn val="ctr"/>
        <c:lblOffset val="100"/>
        <c:noMultiLvlLbl val="0"/>
      </c:catAx>
      <c:valAx>
        <c:axId val="158592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6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1" i="0" u="none" strike="noStrike" kern="1200" baseline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fa-IR"/>
          </a:p>
        </c:txPr>
        <c:crossAx val="160277568"/>
        <c:crosses val="autoZero"/>
        <c:crossBetween val="between"/>
      </c:valAx>
      <c:spPr>
        <a:noFill/>
        <a:ln>
          <a:noFill/>
        </a:ln>
        <a:effectLst>
          <a:glow rad="203200">
            <a:schemeClr val="accent3">
              <a:lumMod val="50000"/>
            </a:schemeClr>
          </a:glow>
        </a:effectLst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 algn="ctr">
        <a:defRPr lang="en-US" sz="1800" b="0" i="0" u="none" strike="noStrike" kern="1200" baseline="0">
          <a:solidFill>
            <a:srgbClr val="C32D2E">
              <a:lumMod val="75000"/>
            </a:srgb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ea typeface="+mn-ea"/>
          <a:cs typeface="Times New Roman" pitchFamily="18" charset="0"/>
        </a:defRPr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99635462233889"/>
          <c:y val="2.6890144922169141E-2"/>
          <c:w val="0.89000364537766108"/>
          <c:h val="0.72143315094619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1395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rgbClr val="C00000"/>
              </a:solidFill>
            </a:ln>
          </c:spPr>
          <c:invertIfNegative val="0"/>
          <c:dLbls>
            <c:dLbl>
              <c:idx val="0"/>
              <c:layout>
                <c:manualLayout>
                  <c:x val="-3.0864197530864196E-3"/>
                  <c:y val="1.4697441025071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D8B-49B8-A3D7-028C068AC3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432098765432098E-3"/>
                  <c:y val="1.9596588033428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D8B-49B8-A3D7-028C068AC3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سن زیر 18 سال</c:v>
                </c:pt>
                <c:pt idx="1">
                  <c:v>بین18 تا 35 سال</c:v>
                </c:pt>
                <c:pt idx="2">
                  <c:v>سن بالای 35 سال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</c:v>
                </c:pt>
                <c:pt idx="1">
                  <c:v>75</c:v>
                </c:pt>
                <c:pt idx="2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D8B-49B8-A3D7-028C068AC3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1.7147014529249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D8B-49B8-A3D7-028C068AC3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316741696017772E-16"/>
                  <c:y val="1.7147014529249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D8B-49B8-A3D7-028C068AC3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سن زیر 18 سال</c:v>
                </c:pt>
                <c:pt idx="1">
                  <c:v>بین18 تا 35 سال</c:v>
                </c:pt>
                <c:pt idx="2">
                  <c:v>سن بالای 35 سال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</c:v>
                </c:pt>
                <c:pt idx="1">
                  <c:v>45</c:v>
                </c:pt>
                <c:pt idx="2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D8B-49B8-A3D7-028C068AC3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1397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9979996089047433E-17"/>
                  <c:y val="1.4697441025071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D8B-49B8-A3D7-028C068AC3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سن زیر 18 سال</c:v>
                </c:pt>
                <c:pt idx="1">
                  <c:v>بین18 تا 35 سال</c:v>
                </c:pt>
                <c:pt idx="2">
                  <c:v>سن بالای 35 سال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</c:v>
                </c:pt>
                <c:pt idx="1">
                  <c:v>14</c:v>
                </c:pt>
                <c:pt idx="2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D8B-49B8-A3D7-028C068AC3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883408"/>
        <c:axId val="160883792"/>
      </c:barChart>
      <c:catAx>
        <c:axId val="160883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0883792"/>
        <c:crosses val="autoZero"/>
        <c:auto val="1"/>
        <c:lblAlgn val="ctr"/>
        <c:lblOffset val="100"/>
        <c:noMultiLvlLbl val="0"/>
      </c:catAx>
      <c:valAx>
        <c:axId val="160883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solidFill>
            <a:schemeClr val="bg1">
              <a:lumMod val="85000"/>
            </a:schemeClr>
          </a:solidFill>
        </c:spPr>
        <c:txPr>
          <a:bodyPr/>
          <a:lstStyle/>
          <a:p>
            <a:pPr>
              <a:defRPr b="0"/>
            </a:pPr>
            <a:endParaRPr lang="fa-IR"/>
          </a:p>
        </c:txPr>
        <c:crossAx val="1608834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</c:spPr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800" b="1"/>
      </a:pPr>
      <a:endParaRPr lang="fa-I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026455932138921E-2"/>
          <c:y val="3.3941481474286751E-2"/>
          <c:w val="0.93197354406786104"/>
          <c:h val="0.795256792545682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'سال 97'!$Y$161</c:f>
              <c:strCache>
                <c:ptCount val="1"/>
                <c:pt idx="0">
                  <c:v>سن مادر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3333333333333332E-3"/>
                  <c:y val="-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65-4A62-9492-C9C0C8CA1F9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6.018518518518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65-4A62-9492-C9C0C8CA1F9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888888888888888E-2"/>
                  <c:y val="-4.0239436473602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65-4A62-9492-C9C0C8CA1F9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'سال 97'!$W$162:$X$164</c:f>
              <c:strCache>
                <c:ptCount val="3"/>
                <c:pt idx="0">
                  <c:v>زیر 18 سال</c:v>
                </c:pt>
                <c:pt idx="1">
                  <c:v>بین 18-35 سال</c:v>
                </c:pt>
                <c:pt idx="2">
                  <c:v>بالای 35 سال</c:v>
                </c:pt>
              </c:strCache>
            </c:strRef>
          </c:cat>
          <c:val>
            <c:numRef>
              <c:f>'سال 97'!$Y$162:$Y$164</c:f>
              <c:numCache>
                <c:formatCode>General</c:formatCode>
                <c:ptCount val="3"/>
                <c:pt idx="0">
                  <c:v>13</c:v>
                </c:pt>
                <c:pt idx="1">
                  <c:v>16</c:v>
                </c:pt>
                <c:pt idx="2">
                  <c:v>30.7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F65-4A62-9492-C9C0C8CA1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2560840"/>
        <c:axId val="82560448"/>
        <c:axId val="0"/>
      </c:bar3DChart>
      <c:catAx>
        <c:axId val="8256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B Yagut" panose="00000400000000000000" pitchFamily="2" charset="-78"/>
              </a:defRPr>
            </a:pPr>
            <a:endParaRPr lang="fa-IR"/>
          </a:p>
        </c:txPr>
        <c:crossAx val="82560448"/>
        <c:crosses val="autoZero"/>
        <c:auto val="1"/>
        <c:lblAlgn val="ctr"/>
        <c:lblOffset val="100"/>
        <c:noMultiLvlLbl val="0"/>
      </c:catAx>
      <c:valAx>
        <c:axId val="82560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82560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9.8807961504811886E-2"/>
          <c:y val="3.0803175103988941E-2"/>
          <c:w val="0.90119203849518814"/>
          <c:h val="0.72472642838662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9.2592592592592587E-3"/>
                  <c:y val="-4.77025552352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864197530864196E-3"/>
                  <c:y val="-3.9284457252522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fa-IR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شهری</c:v>
                </c:pt>
                <c:pt idx="1">
                  <c:v>روستایی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83.3</c:v>
                </c:pt>
                <c:pt idx="1">
                  <c:v>16.600000000000001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6AE-459A-B5D7-B169D99CD7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7777777777777721E-2"/>
                  <c:y val="-4.4896522574311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888888888888888E-2"/>
                  <c:y val="-4.2090489913417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fa-IR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شهری</c:v>
                </c:pt>
                <c:pt idx="1">
                  <c:v>روستایی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88.8</c:v>
                </c:pt>
                <c:pt idx="1">
                  <c:v>11.2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6AE-459A-B5D7-B169D99CD7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4.4896522574311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6AE-459A-B5D7-B169D99CD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شهری</c:v>
                </c:pt>
                <c:pt idx="1">
                  <c:v>روستایی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6AE-459A-B5D7-B169D99CD7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2562800"/>
        <c:axId val="82563192"/>
        <c:axId val="0"/>
      </c:bar3DChart>
      <c:catAx>
        <c:axId val="82562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2563192"/>
        <c:crosses val="autoZero"/>
        <c:auto val="1"/>
        <c:lblAlgn val="ctr"/>
        <c:lblOffset val="100"/>
        <c:noMultiLvlLbl val="0"/>
      </c:catAx>
      <c:valAx>
        <c:axId val="82563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i="0">
                <a:effectLst/>
              </a:defRPr>
            </a:pPr>
            <a:endParaRPr lang="fa-IR"/>
          </a:p>
        </c:txPr>
        <c:crossAx val="8256280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solidFill>
          <a:schemeClr val="accent2">
            <a:lumMod val="20000"/>
            <a:lumOff val="80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1832652862836586E-2"/>
          <c:y val="3.0831228624714786E-2"/>
          <c:w val="0.91553234665111305"/>
          <c:h val="0.752786754995566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9.2592592592592587E-3"/>
                  <c:y val="-3.3672391930733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296296296296294E-3"/>
                  <c:y val="-3.9284457252522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32098765432098E-3"/>
                  <c:y val="-3.6478424591628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بیسواد</c:v>
                </c:pt>
                <c:pt idx="1">
                  <c:v>ابتدایی تا دیپلم</c:v>
                </c:pt>
                <c:pt idx="2">
                  <c:v>تحصیلات دانشگاهی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8.3000000000000007</c:v>
                </c:pt>
                <c:pt idx="1">
                  <c:v>58.3</c:v>
                </c:pt>
                <c:pt idx="2">
                  <c:v>33.4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6B9-49E3-BC27-FA157827EF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6.1728395061728392E-3"/>
                  <c:y val="-2.8060326608944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45679012345566E-2"/>
                  <c:y val="-3.0866359269839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518518518518517E-2"/>
                  <c:y val="-3.6478424591628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بیسواد</c:v>
                </c:pt>
                <c:pt idx="1">
                  <c:v>ابتدایی تا دیپلم</c:v>
                </c:pt>
                <c:pt idx="2">
                  <c:v>تحصیلات دانشگاهی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</c:v>
                </c:pt>
                <c:pt idx="1">
                  <c:v>66.599999999999994</c:v>
                </c:pt>
                <c:pt idx="2">
                  <c:v>33.4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6B9-49E3-BC27-FA157827EF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7.716049382716049E-3"/>
                  <c:y val="-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45679012345678E-2"/>
                  <c:y val="-3.6478424591628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975308641975308E-2"/>
                  <c:y val="-1.9642228626261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6B9-49E3-BC27-FA157827EF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بیسواد</c:v>
                </c:pt>
                <c:pt idx="1">
                  <c:v>ابتدایی تا دیپلم</c:v>
                </c:pt>
                <c:pt idx="2">
                  <c:v>تحصیلات دانشگاهی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28.5</c:v>
                </c:pt>
                <c:pt idx="1">
                  <c:v>43</c:v>
                </c:pt>
                <c:pt idx="2">
                  <c:v>28.5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6B9-49E3-BC27-FA157827EF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564368"/>
        <c:axId val="82564760"/>
        <c:axId val="0"/>
      </c:bar3DChart>
      <c:catAx>
        <c:axId val="82564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2564760"/>
        <c:crosses val="autoZero"/>
        <c:auto val="1"/>
        <c:lblAlgn val="ctr"/>
        <c:lblOffset val="100"/>
        <c:noMultiLvlLbl val="0"/>
      </c:catAx>
      <c:valAx>
        <c:axId val="82564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fa-IR"/>
          </a:p>
        </c:txPr>
        <c:crossAx val="8256436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c:spPr>
        <c:txPr>
          <a:bodyPr/>
          <a:lstStyle/>
          <a:p>
            <a:pPr rtl="0">
              <a:defRPr b="0">
                <a:cs typeface="+mj-cs"/>
              </a:defRPr>
            </a:pPr>
            <a:endParaRPr lang="fa-IR"/>
          </a:p>
        </c:txPr>
      </c:dTable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8.9548702245552642E-2"/>
          <c:y val="4.4861391929187228E-2"/>
          <c:w val="0.90935950714494018"/>
          <c:h val="0.72472642838662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95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7422400155367334E-3"/>
                  <c:y val="-7.856891450504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3181028638014573E-3"/>
                  <c:y val="-4.7702555235206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716049382716049E-3"/>
                  <c:y val="-1.6836195965366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81C-4E49-A571-C7EF080A67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بارداری اول</c:v>
                </c:pt>
                <c:pt idx="1">
                  <c:v>بارداری دوم تا چهارم</c:v>
                </c:pt>
                <c:pt idx="2">
                  <c:v>بارداری پنجم و بالاتر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16.600000000000001</c:v>
                </c:pt>
                <c:pt idx="1">
                  <c:v>75</c:v>
                </c:pt>
                <c:pt idx="2">
                  <c:v>8.3000000000000007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1C-4E49-A571-C7EF080A67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96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3181028638014165E-3"/>
                  <c:y val="-5.0508587896100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61728395061727E-2"/>
                  <c:y val="-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975308641975308E-2"/>
                  <c:y val="-1.9642228626261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81C-4E49-A571-C7EF080A67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بارداری اول</c:v>
                </c:pt>
                <c:pt idx="1">
                  <c:v>بارداری دوم تا چهارم</c:v>
                </c:pt>
                <c:pt idx="2">
                  <c:v>بارداری پنجم و بالاتر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11.2</c:v>
                </c:pt>
                <c:pt idx="1">
                  <c:v>77.599999999999994</c:v>
                </c:pt>
                <c:pt idx="2">
                  <c:v>11.2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81C-4E49-A571-C7EF080A67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97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590514319007287E-2"/>
                  <c:y val="-4.4896522574311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1206857586763E-2"/>
                  <c:y val="-6.7344783861467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481C-4E49-A571-C7EF080A67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2120685758676383E-2"/>
                  <c:y val="-4.4896522574311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481C-4E49-A571-C7EF080A67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بارداری اول</c:v>
                </c:pt>
                <c:pt idx="1">
                  <c:v>بارداری دوم تا چهارم</c:v>
                </c:pt>
                <c:pt idx="2">
                  <c:v>بارداری پنجم و بالاتر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57</c:v>
                </c:pt>
                <c:pt idx="1">
                  <c:v>29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81C-4E49-A571-C7EF080A6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565936"/>
        <c:axId val="82566328"/>
        <c:axId val="0"/>
      </c:bar3DChart>
      <c:catAx>
        <c:axId val="82565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2566328"/>
        <c:crosses val="autoZero"/>
        <c:auto val="1"/>
        <c:lblAlgn val="ctr"/>
        <c:lblOffset val="100"/>
        <c:noMultiLvlLbl val="0"/>
      </c:catAx>
      <c:valAx>
        <c:axId val="82566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25659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chemeClr val="tx2">
                <a:lumMod val="50000"/>
              </a:schemeClr>
            </a:solidFill>
          </a:ln>
        </c:spPr>
        <c:txPr>
          <a:bodyPr/>
          <a:lstStyle/>
          <a:p>
            <a:pPr rtl="0">
              <a:defRPr b="0"/>
            </a:pPr>
            <a:endParaRPr lang="fa-IR"/>
          </a:p>
        </c:txPr>
      </c:dTable>
      <c:spPr>
        <a:solidFill>
          <a:schemeClr val="accent2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gradFill>
      <a:gsLst>
        <a:gs pos="0">
          <a:schemeClr val="bg2">
            <a:lumMod val="9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c:spPr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720015976263835E-2"/>
          <c:y val="2.3349139965684117E-2"/>
          <c:w val="0.94999495986914684"/>
          <c:h val="0.8982512964977669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531400966183597E-2"/>
                  <c:y val="-2.8410922403202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75C-46D7-97B5-1E0C32983E5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531400966183576E-2"/>
                  <c:y val="-2.58281112756382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75C-46D7-97B5-1E0C32983E50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2946859903381644E-2"/>
                  <c:y val="-3.3576544658329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75C-46D7-97B5-1E0C32983E50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531400966183486E-2"/>
                  <c:y val="-5.1656222551276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75C-46D7-97B5-1E0C32983E50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4154589371980676E-2"/>
                  <c:y val="-2.3245300148074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75C-46D7-97B5-1E0C32983E5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'سال 97'!$V$48:$V$52</c:f>
              <c:strCache>
                <c:ptCount val="5"/>
                <c:pt idx="0">
                  <c:v>بارداری اول</c:v>
                </c:pt>
                <c:pt idx="1">
                  <c:v>بارداری دوم</c:v>
                </c:pt>
                <c:pt idx="2">
                  <c:v>بارداری سوم</c:v>
                </c:pt>
                <c:pt idx="3">
                  <c:v>بارداری چهارم </c:v>
                </c:pt>
                <c:pt idx="4">
                  <c:v>بارداری پنجم و بیشتر</c:v>
                </c:pt>
              </c:strCache>
            </c:strRef>
          </c:cat>
          <c:val>
            <c:numRef>
              <c:f>'سال 97'!$W$48:$W$52</c:f>
              <c:numCache>
                <c:formatCode>0%</c:formatCode>
                <c:ptCount val="5"/>
                <c:pt idx="0">
                  <c:v>0.17</c:v>
                </c:pt>
                <c:pt idx="1">
                  <c:v>0.14000000000000001</c:v>
                </c:pt>
                <c:pt idx="2">
                  <c:v>0.15</c:v>
                </c:pt>
                <c:pt idx="3">
                  <c:v>0.22</c:v>
                </c:pt>
                <c:pt idx="4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75C-46D7-97B5-1E0C32983E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1103848"/>
        <c:axId val="161104240"/>
        <c:axId val="0"/>
      </c:bar3DChart>
      <c:catAx>
        <c:axId val="161103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104240"/>
        <c:crosses val="autoZero"/>
        <c:auto val="1"/>
        <c:lblAlgn val="ctr"/>
        <c:lblOffset val="100"/>
        <c:noMultiLvlLbl val="0"/>
      </c:catAx>
      <c:valAx>
        <c:axId val="1611042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1103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045E54C-C90A-4FEC-A66B-F2F475239FD7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BC5B0FD-9EEA-4C96-B073-3297F10AED2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2052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2944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1475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8369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D17B7-8325-41FE-AF0C-E76CAF6CDFB2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9448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D17B7-8325-41FE-AF0C-E76CAF6CDFB2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246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3527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D17B7-8325-41FE-AF0C-E76CAF6CDFB2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9004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6915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5B0FD-9EEA-4C96-B073-3297F10AED28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2970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D17B7-8325-41FE-AF0C-E76CAF6CDFB2}" type="slidenum">
              <a:rPr lang="fa-IR" smtClean="0">
                <a:solidFill>
                  <a:prstClr val="black"/>
                </a:solidFill>
              </a:rPr>
              <a:pPr/>
              <a:t>29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0551290"/>
      </p:ext>
    </p:extLst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2647959"/>
      </p:ext>
    </p:extLst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9102203"/>
      </p:ext>
    </p:extLst>
  </p:cSld>
  <p:clrMapOvr>
    <a:masterClrMapping/>
  </p:clrMapOvr>
  <p:transition spd="med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0295191"/>
      </p:ext>
    </p:extLst>
  </p:cSld>
  <p:clrMapOvr>
    <a:masterClrMapping/>
  </p:clrMapOvr>
  <p:transition spd="med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512145"/>
      </p:ext>
    </p:extLst>
  </p:cSld>
  <p:clrMapOvr>
    <a:masterClrMapping/>
  </p:clrMapOvr>
  <p:transition spd="med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816663"/>
      </p:ext>
    </p:extLst>
  </p:cSld>
  <p:clrMapOvr>
    <a:masterClrMapping/>
  </p:clrMapOvr>
  <p:transition spd="med"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4804005"/>
      </p:ext>
    </p:extLst>
  </p:cSld>
  <p:clrMapOvr>
    <a:masterClrMapping/>
  </p:clrMapOvr>
  <p:transition spd="med"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795588"/>
      </p:ext>
    </p:extLst>
  </p:cSld>
  <p:clrMapOvr>
    <a:masterClrMapping/>
  </p:clrMapOvr>
  <p:transition spd="med">
    <p:pull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2984962"/>
      </p:ext>
    </p:extLst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4366544"/>
      </p:ext>
    </p:extLst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08051048"/>
      </p:ext>
    </p:extLst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952409"/>
      </p:ext>
    </p:extLst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6630878"/>
      </p:ext>
    </p:extLst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17005"/>
      </p:ext>
    </p:extLst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2144133"/>
      </p:ext>
    </p:extLst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9421287"/>
      </p:ext>
    </p:extLst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2212877"/>
      </p:ext>
    </p:extLst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1D2A0F9-EB22-44B8-A134-72B3A835310D}" type="datetimeFigureOut">
              <a:rPr lang="fa-IR" smtClean="0"/>
              <a:t>04/27/1441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89274B3-1F15-4B40-9C67-F11F8F75628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303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med">
    <p:pull dir="r"/>
  </p:transition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59273" t="24872" r="5438" b="44562"/>
          <a:stretch/>
        </p:blipFill>
        <p:spPr bwMode="auto">
          <a:xfrm>
            <a:off x="1" y="1"/>
            <a:ext cx="11677338" cy="57712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52558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1497456" cy="1329267"/>
          </a:xfrm>
          <a:noFill/>
        </p:spPr>
        <p:txBody>
          <a:bodyPr>
            <a:normAutofit/>
          </a:bodyPr>
          <a:lstStyle/>
          <a:p>
            <a:pPr algn="ctr" rtl="1"/>
            <a:r>
              <a:rPr lang="en-US" sz="3000" dirty="0">
                <a:solidFill>
                  <a:srgbClr val="C00000"/>
                </a:solidFill>
                <a:cs typeface="B Titr" panose="00000700000000000000" pitchFamily="2" charset="-78"/>
              </a:rPr>
              <a:t>MMR</a:t>
            </a:r>
            <a:r>
              <a:rPr lang="en-US" sz="3000" b="1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cs typeface="B Titr" pitchFamily="2" charset="-78"/>
              </a:rPr>
              <a:t> </a:t>
            </a:r>
            <a:r>
              <a:rPr lang="fa-IR" sz="3600" dirty="0">
                <a:cs typeface="B Titr" pitchFamily="2" charset="-78"/>
              </a:rPr>
              <a:t>در ده قطب آمایشی کشور در سال </a:t>
            </a:r>
            <a:r>
              <a:rPr lang="fa-IR" sz="3600" dirty="0" smtClean="0">
                <a:cs typeface="B Titr" pitchFamily="2" charset="-78"/>
              </a:rPr>
              <a:t>97</a:t>
            </a:r>
            <a:endParaRPr lang="en-US" sz="3600" dirty="0">
              <a:cs typeface="B Titr" pitchFamily="2" charset="-78"/>
            </a:endParaRPr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3"/>
          </p:nvPr>
        </p:nvPicPr>
        <p:blipFill rotWithShape="1">
          <a:blip r:embed="rId3"/>
          <a:srcRect l="15432" t="10452" r="14425" b="10411"/>
          <a:stretch/>
        </p:blipFill>
        <p:spPr bwMode="auto">
          <a:xfrm>
            <a:off x="1781175" y="1743075"/>
            <a:ext cx="8096250" cy="320992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7381" t="36335" r="29878" b="16417"/>
          <a:stretch/>
        </p:blipFill>
        <p:spPr>
          <a:xfrm>
            <a:off x="63766" y="1133475"/>
            <a:ext cx="11531067" cy="482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1957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1617377" cy="864117"/>
          </a:xfrm>
          <a:noFill/>
        </p:spPr>
        <p:txBody>
          <a:bodyPr>
            <a:normAutofit/>
          </a:bodyPr>
          <a:lstStyle/>
          <a:p>
            <a:pPr algn="ctr" rtl="1"/>
            <a:r>
              <a:rPr lang="en-US" sz="3100" dirty="0">
                <a:solidFill>
                  <a:srgbClr val="C00000"/>
                </a:solidFill>
              </a:rPr>
              <a:t>MMR</a:t>
            </a:r>
            <a:r>
              <a:rPr lang="en-US" dirty="0"/>
              <a:t> </a:t>
            </a:r>
            <a:r>
              <a:rPr lang="fa-IR" b="1" dirty="0"/>
              <a:t> </a:t>
            </a:r>
            <a:r>
              <a:rPr lang="fa-IR" sz="3100" b="1" dirty="0">
                <a:cs typeface="B Titr" panose="00000700000000000000" pitchFamily="2" charset="-78"/>
              </a:rPr>
              <a:t>در ده قطب آمایشی کشور </a:t>
            </a:r>
            <a:r>
              <a:rPr lang="fa-IR" sz="3100" b="1" dirty="0" smtClean="0">
                <a:cs typeface="B Titr" panose="00000700000000000000" pitchFamily="2" charset="-78"/>
              </a:rPr>
              <a:t>در سال </a:t>
            </a:r>
            <a:r>
              <a:rPr lang="fa-IR" sz="3100" b="1" dirty="0">
                <a:cs typeface="B Titr" panose="00000700000000000000" pitchFamily="2" charset="-78"/>
              </a:rPr>
              <a:t>های </a:t>
            </a:r>
            <a:r>
              <a:rPr lang="fa-IR" sz="3100" b="1" dirty="0" smtClean="0">
                <a:cs typeface="B Titr" panose="00000700000000000000" pitchFamily="2" charset="-78"/>
              </a:rPr>
              <a:t>97-95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3"/>
          </p:nvPr>
        </p:nvPicPr>
        <p:blipFill rotWithShape="1">
          <a:blip r:embed="rId2"/>
          <a:srcRect l="12345" t="11016" r="7108" b="11074"/>
          <a:stretch/>
        </p:blipFill>
        <p:spPr bwMode="auto">
          <a:xfrm>
            <a:off x="533401" y="1162050"/>
            <a:ext cx="10267950" cy="442912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964" t="32780" r="25060" b="19376"/>
          <a:stretch/>
        </p:blipFill>
        <p:spPr>
          <a:xfrm>
            <a:off x="81656" y="768867"/>
            <a:ext cx="11454064" cy="482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7939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l="25299" t="7636" r="33606" b="11057"/>
          <a:stretch/>
        </p:blipFill>
        <p:spPr>
          <a:xfrm>
            <a:off x="2228850" y="0"/>
            <a:ext cx="7448550" cy="639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7846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90040"/>
            <a:ext cx="10069830" cy="631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34016"/>
      </p:ext>
    </p:extLst>
  </p:cSld>
  <p:clrMapOvr>
    <a:masterClrMapping/>
  </p:clrMapOvr>
  <p:transition spd="med"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1471332"/>
            <a:ext cx="77265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800" dirty="0" smtClean="0">
                <a:solidFill>
                  <a:schemeClr val="accent1"/>
                </a:solidFill>
                <a:cs typeface="B Titr" pitchFamily="2" charset="-78"/>
              </a:rPr>
              <a:t>تحلیل مقایسه ای مرگ های مادری 97-1395</a:t>
            </a:r>
            <a:endParaRPr lang="fa-IR"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0399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4" y="-110827"/>
            <a:ext cx="8258175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B Titr" panose="00000700000000000000" pitchFamily="2" charset="-78"/>
              </a:rPr>
              <a:t>سن مادران در زمان فوت</a:t>
            </a:r>
            <a:endParaRPr lang="fa-IR" sz="48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20680391"/>
              </p:ext>
            </p:extLst>
          </p:nvPr>
        </p:nvGraphicFramePr>
        <p:xfrm>
          <a:off x="0" y="442434"/>
          <a:ext cx="11647357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423449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0117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توزیع سنی موارد مرگ </a:t>
            </a:r>
            <a:r>
              <a:rPr lang="fa-IR" sz="3600" b="1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مادر </a:t>
            </a:r>
            <a:r>
              <a:rPr lang="fa-IR" sz="3600" b="1" u="sng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کشوری</a:t>
            </a:r>
            <a:r>
              <a:rPr lang="fa-IR" sz="3600" b="1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 </a:t>
            </a:r>
            <a:r>
              <a:rPr lang="fa-IR" sz="3600" b="1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در هر صد هزار تولد زنده</a:t>
            </a:r>
            <a:endParaRPr lang="en-US" sz="3600" b="1" spc="-100" dirty="0">
              <a:effectLst>
                <a:outerShdw blurRad="38100" dist="38100" dir="2700000" algn="tl">
                  <a:srgbClr val="C0C0C0"/>
                </a:outerShdw>
              </a:effectLst>
              <a:latin typeface="Allegro BT" pitchFamily="82" charset="0"/>
              <a:ea typeface="+mn-ea"/>
              <a:cs typeface="B Yagut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64386141"/>
              </p:ext>
            </p:extLst>
          </p:nvPr>
        </p:nvGraphicFramePr>
        <p:xfrm>
          <a:off x="838200" y="1258904"/>
          <a:ext cx="10515600" cy="4941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246428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74755" y="0"/>
            <a:ext cx="10396538" cy="1152525"/>
          </a:xfrm>
        </p:spPr>
        <p:txBody>
          <a:bodyPr>
            <a:normAutofit/>
          </a:bodyPr>
          <a:lstStyle/>
          <a:p>
            <a:pPr algn="ctr"/>
            <a:r>
              <a:rPr lang="fa-IR" sz="4800" dirty="0">
                <a:cs typeface="B Titr" pitchFamily="2" charset="-78"/>
              </a:rPr>
              <a:t>منطقه زندگی مادران فوت شده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656842787"/>
              </p:ext>
            </p:extLst>
          </p:nvPr>
        </p:nvGraphicFramePr>
        <p:xfrm>
          <a:off x="1" y="1075076"/>
          <a:ext cx="1161737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340405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55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4800" dirty="0">
                <a:cs typeface="B Titr" pitchFamily="2" charset="-78"/>
              </a:rPr>
              <a:t>میزان تحصیلات مادران فوت شده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31916768"/>
              </p:ext>
            </p:extLst>
          </p:nvPr>
        </p:nvGraphicFramePr>
        <p:xfrm>
          <a:off x="1" y="984224"/>
          <a:ext cx="11752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448767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91124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800" dirty="0">
                <a:cs typeface="B Titr" pitchFamily="2" charset="-78"/>
              </a:rPr>
              <a:t>تعداد بارداری </a:t>
            </a:r>
            <a:r>
              <a:rPr lang="fa-IR" sz="4800" dirty="0" smtClean="0">
                <a:cs typeface="B Titr" pitchFamily="2" charset="-78"/>
              </a:rPr>
              <a:t>مادر </a:t>
            </a:r>
            <a:r>
              <a:rPr lang="fa-IR" sz="4800" dirty="0">
                <a:cs typeface="B Titr" pitchFamily="2" charset="-78"/>
              </a:rPr>
              <a:t>در زمان </a:t>
            </a:r>
            <a:r>
              <a:rPr lang="fa-IR" sz="4800" dirty="0" smtClean="0">
                <a:cs typeface="B Titr" pitchFamily="2" charset="-78"/>
              </a:rPr>
              <a:t>فوت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78743375"/>
              </p:ext>
            </p:extLst>
          </p:nvPr>
        </p:nvGraphicFramePr>
        <p:xfrm>
          <a:off x="134911" y="1628801"/>
          <a:ext cx="11482465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6996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86582" y="772985"/>
            <a:ext cx="6256447" cy="1863771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cs typeface="B Titr" pitchFamily="2" charset="-78"/>
              </a:rPr>
              <a:t>تحلیل مقایسه ای مرگ های مادری </a:t>
            </a:r>
            <a:r>
              <a:rPr lang="fa-IR" sz="4000" dirty="0" smtClean="0">
                <a:cs typeface="B Titr" pitchFamily="2" charset="-78"/>
              </a:rPr>
              <a:t>97-1395</a:t>
            </a:r>
            <a:endParaRPr lang="fa-IR" sz="4000" dirty="0">
              <a:cs typeface="B Titr" pitchFamily="2" charset="-78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06321" y="4557010"/>
            <a:ext cx="4616971" cy="1259174"/>
          </a:xfr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fa-IR" sz="1600" dirty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معاونت بهداشتی- گروه </a:t>
            </a:r>
            <a:r>
              <a:rPr lang="fa-IR" sz="1600" dirty="0" smtClean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سلامت جمعیت و خانواده  </a:t>
            </a:r>
            <a:endParaRPr lang="fa-IR" sz="1600" dirty="0">
              <a:solidFill>
                <a:schemeClr val="accent5">
                  <a:lumMod val="25000"/>
                </a:schemeClr>
              </a:solidFill>
              <a:cs typeface="B Titr" panose="00000700000000000000" pitchFamily="2" charset="-78"/>
            </a:endParaRPr>
          </a:p>
          <a:p>
            <a:pPr algn="ctr">
              <a:defRPr/>
            </a:pPr>
            <a:r>
              <a:rPr lang="fa-IR" sz="1600" dirty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واحد سلامت مادران</a:t>
            </a:r>
          </a:p>
          <a:p>
            <a:pPr algn="ctr">
              <a:defRPr/>
            </a:pPr>
            <a:r>
              <a:rPr lang="fa-IR" sz="1600" dirty="0" smtClean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آذر </a:t>
            </a:r>
            <a:r>
              <a:rPr lang="fa-IR" sz="1600" dirty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ماه </a:t>
            </a:r>
            <a:r>
              <a:rPr lang="fa-IR" sz="1600" dirty="0" smtClean="0">
                <a:solidFill>
                  <a:schemeClr val="accent5">
                    <a:lumMod val="25000"/>
                  </a:schemeClr>
                </a:solidFill>
                <a:cs typeface="B Titr" panose="00000700000000000000" pitchFamily="2" charset="-78"/>
              </a:rPr>
              <a:t>1398</a:t>
            </a:r>
            <a:endParaRPr lang="fa-IR" sz="1600" dirty="0">
              <a:solidFill>
                <a:schemeClr val="accent5">
                  <a:lumMod val="2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338437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158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681" y="330826"/>
            <a:ext cx="10393510" cy="769513"/>
          </a:xfrm>
        </p:spPr>
        <p:txBody>
          <a:bodyPr>
            <a:noAutofit/>
          </a:bodyPr>
          <a:lstStyle/>
          <a:p>
            <a:pPr algn="ctr" rtl="1"/>
            <a:r>
              <a:rPr lang="fa-IR" sz="3200" b="1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سهم موارد مرگ </a:t>
            </a:r>
            <a:r>
              <a:rPr lang="fa-IR" sz="3200" b="1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مادر </a:t>
            </a:r>
            <a:r>
              <a:rPr lang="fa-IR" sz="3200" b="1" u="sng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کشوری</a:t>
            </a:r>
            <a:r>
              <a:rPr lang="fa-IR" sz="3200" b="1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 </a:t>
            </a:r>
            <a:r>
              <a:rPr lang="fa-IR" sz="3200" b="1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در صد هزار تولد زنده به تفکیک رتبه </a:t>
            </a:r>
            <a:r>
              <a:rPr lang="fa-IR" sz="3200" b="1" spc="-1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باردار </a:t>
            </a:r>
            <a:r>
              <a:rPr lang="fa-IR" sz="3200" b="1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>ی</a:t>
            </a:r>
            <a:r>
              <a:rPr lang="en-US" sz="3200" b="1" i="1" u="sng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  <a:t/>
            </a:r>
            <a:br>
              <a:rPr lang="en-US" sz="3200" b="1" i="1" u="sng" spc="-100" dirty="0">
                <a:effectLst>
                  <a:outerShdw blurRad="38100" dist="38100" dir="2700000" algn="tl">
                    <a:srgbClr val="C0C0C0"/>
                  </a:outerShdw>
                </a:effectLst>
                <a:latin typeface="Allegro BT" pitchFamily="82" charset="0"/>
                <a:ea typeface="+mn-ea"/>
                <a:cs typeface="B Yagut" pitchFamily="2" charset="-78"/>
              </a:rPr>
            </a:br>
            <a:endParaRPr lang="en-US" sz="3200" b="1" i="1" u="sng" spc="-100" dirty="0">
              <a:effectLst>
                <a:outerShdw blurRad="38100" dist="38100" dir="2700000" algn="tl">
                  <a:srgbClr val="C0C0C0"/>
                </a:outerShdw>
              </a:effectLst>
              <a:latin typeface="Allegro BT" pitchFamily="82" charset="0"/>
              <a:ea typeface="+mn-ea"/>
              <a:cs typeface="B Yagut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50954328"/>
              </p:ext>
            </p:extLst>
          </p:nvPr>
        </p:nvGraphicFramePr>
        <p:xfrm>
          <a:off x="392430" y="871220"/>
          <a:ext cx="10515600" cy="4917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350976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673" y="0"/>
            <a:ext cx="10396882" cy="1151965"/>
          </a:xfrm>
        </p:spPr>
        <p:txBody>
          <a:bodyPr/>
          <a:lstStyle/>
          <a:p>
            <a:pPr algn="ctr"/>
            <a:r>
              <a:rPr lang="fa-IR" dirty="0">
                <a:cs typeface="B Titr" pitchFamily="2" charset="-78"/>
              </a:rPr>
              <a:t>شغل مادران فوت شده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9514086"/>
              </p:ext>
            </p:extLst>
          </p:nvPr>
        </p:nvGraphicFramePr>
        <p:xfrm>
          <a:off x="1" y="1064301"/>
          <a:ext cx="11632366" cy="4492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601129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9" y="129342"/>
            <a:ext cx="11544301" cy="1080333"/>
          </a:xfrm>
        </p:spPr>
        <p:txBody>
          <a:bodyPr>
            <a:noAutofit/>
          </a:bodyPr>
          <a:lstStyle/>
          <a:p>
            <a:pPr algn="ctr"/>
            <a:r>
              <a:rPr lang="fa-IR" sz="4000" dirty="0">
                <a:cs typeface="B Titr" pitchFamily="2" charset="-78"/>
              </a:rPr>
              <a:t>توزیع فراوانی حاملگی برنامه ریزی شده در مادران فوت شده</a:t>
            </a:r>
            <a:endParaRPr lang="fa-IR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31659346"/>
              </p:ext>
            </p:extLst>
          </p:nvPr>
        </p:nvGraphicFramePr>
        <p:xfrm>
          <a:off x="0" y="1086631"/>
          <a:ext cx="1163236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114650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772" y="161144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B Titr" pitchFamily="2" charset="-78"/>
              </a:rPr>
              <a:t>پوشش مراقبت قبل از بارداری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90721873"/>
              </p:ext>
            </p:extLst>
          </p:nvPr>
        </p:nvGraphicFramePr>
        <p:xfrm>
          <a:off x="1" y="1600201"/>
          <a:ext cx="1157240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8824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45768" y="14990"/>
            <a:ext cx="8272462" cy="1325562"/>
          </a:xfrm>
          <a:noFill/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B Titr" pitchFamily="2" charset="-78"/>
              </a:rPr>
              <a:t>سن حاملگی در هنگام مرگ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157460261"/>
              </p:ext>
            </p:extLst>
          </p:nvPr>
        </p:nvGraphicFramePr>
        <p:xfrm>
          <a:off x="104931" y="1044914"/>
          <a:ext cx="11467475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835404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771" y="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B Titr" pitchFamily="2" charset="-78"/>
              </a:rPr>
              <a:t>مقطع فوت </a:t>
            </a:r>
            <a:endParaRPr lang="fa-IR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71342488"/>
              </p:ext>
            </p:extLst>
          </p:nvPr>
        </p:nvGraphicFramePr>
        <p:xfrm>
          <a:off x="1" y="1060555"/>
          <a:ext cx="1158739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909892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83" y="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400" dirty="0">
                <a:cs typeface="B Titr" pitchFamily="2" charset="-78"/>
              </a:rPr>
              <a:t>نوع زایمان در مادران فوت شده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94286229"/>
              </p:ext>
            </p:extLst>
          </p:nvPr>
        </p:nvGraphicFramePr>
        <p:xfrm>
          <a:off x="164892" y="1032918"/>
          <a:ext cx="11437495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8896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37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4800" dirty="0">
                <a:cs typeface="B Titr" pitchFamily="2" charset="-78"/>
              </a:rPr>
              <a:t>محل فوت </a:t>
            </a:r>
            <a:r>
              <a:rPr lang="fa-IR" sz="4800" dirty="0" smtClean="0">
                <a:cs typeface="B Titr" pitchFamily="2" charset="-78"/>
              </a:rPr>
              <a:t>مادران</a:t>
            </a:r>
            <a:endParaRPr lang="fa-IR" sz="4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25263810"/>
              </p:ext>
            </p:extLst>
          </p:nvPr>
        </p:nvGraphicFramePr>
        <p:xfrm>
          <a:off x="164892" y="1010986"/>
          <a:ext cx="11377534" cy="478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682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052736"/>
          </a:xfrm>
        </p:spPr>
        <p:txBody>
          <a:bodyPr/>
          <a:lstStyle/>
          <a:p>
            <a:pPr algn="ctr"/>
            <a:r>
              <a:rPr lang="fa-IR" dirty="0" smtClean="0">
                <a:cs typeface="B Titr" pitchFamily="2" charset="-78"/>
              </a:rPr>
              <a:t>علل مرگ مادران</a:t>
            </a:r>
            <a:endParaRPr lang="fa-I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6551920"/>
              </p:ext>
            </p:extLst>
          </p:nvPr>
        </p:nvGraphicFramePr>
        <p:xfrm>
          <a:off x="270222" y="-72618"/>
          <a:ext cx="1107077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947854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835202" y="0"/>
            <a:ext cx="8258175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درصد</a:t>
            </a:r>
            <a:r>
              <a:rPr lang="fa-IR" sz="4800" dirty="0" smtClean="0">
                <a:cs typeface="B Titr" panose="00000700000000000000" pitchFamily="2" charset="-78"/>
              </a:rPr>
              <a:t> </a:t>
            </a:r>
            <a:r>
              <a:rPr lang="fa-IR" sz="3600" dirty="0" smtClean="0">
                <a:cs typeface="B Titr" panose="00000700000000000000" pitchFamily="2" charset="-78"/>
              </a:rPr>
              <a:t>دریافت مراقبت دوران بارداری </a:t>
            </a:r>
            <a:endParaRPr lang="fa-IR" sz="48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0" y="1154243"/>
          <a:ext cx="11647488" cy="4502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483659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69334"/>
            <a:ext cx="11621557" cy="1179782"/>
          </a:xfrm>
        </p:spPr>
        <p:txBody>
          <a:bodyPr>
            <a:normAutofit/>
          </a:bodyPr>
          <a:lstStyle/>
          <a:p>
            <a:pPr algn="r"/>
            <a:r>
              <a:rPr lang="fa-IR" sz="3600" b="1" dirty="0">
                <a:cs typeface="B Yagut" panose="00000400000000000000" pitchFamily="2" charset="-78"/>
              </a:rPr>
              <a:t>روند کاهش مرگ مادر مورد انتظار سازمان جهانی بهداشت تا سال2030</a:t>
            </a:r>
            <a:r>
              <a:rPr lang="en-US" sz="3600" b="1" dirty="0">
                <a:cs typeface="B Yagut" panose="00000400000000000000" pitchFamily="2" charset="-78"/>
              </a:rPr>
              <a:t/>
            </a:r>
            <a:br>
              <a:rPr lang="en-US" sz="3600" b="1" dirty="0">
                <a:cs typeface="B Yagut" panose="00000400000000000000" pitchFamily="2" charset="-78"/>
              </a:rPr>
            </a:br>
            <a:endParaRPr lang="en-US" sz="3600" b="1" dirty="0">
              <a:cs typeface="B Yagut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80221226"/>
              </p:ext>
            </p:extLst>
          </p:nvPr>
        </p:nvGraphicFramePr>
        <p:xfrm>
          <a:off x="0" y="1049312"/>
          <a:ext cx="1158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202466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713100"/>
              </p:ext>
            </p:extLst>
          </p:nvPr>
        </p:nvGraphicFramePr>
        <p:xfrm>
          <a:off x="342900" y="80873"/>
          <a:ext cx="10944225" cy="5052355"/>
        </p:xfrm>
        <a:graphic>
          <a:graphicData uri="http://schemas.openxmlformats.org/drawingml/2006/table">
            <a:tbl>
              <a:tblPr rtl="1" firstRow="1" firstCol="1" bandRow="1"/>
              <a:tblGrid>
                <a:gridCol w="98758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83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219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عامل موثر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فراوانی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2774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بهره مندی از خدمات باروری سالم علی رغم نیاز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2774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نامطلوب بودن کیفیت خدمات باروری سالم و عدم استفاده صحیح از روش های پیشگیری از بارداری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2774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بهره مندی از مراقبت پیش از بارداری در گروه </a:t>
                      </a:r>
                      <a:r>
                        <a:rPr lang="ar-S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هدف</a:t>
                      </a:r>
                      <a:r>
                        <a:rPr lang="fa-IR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 یا</a:t>
                      </a:r>
                      <a:r>
                        <a:rPr lang="fa-IR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ar-S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ناکافی بودن یا نامطلوب بودن خدمات پیش از بارداری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110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دریافت هرگونه مراقبت دوران بارداری، زایمان یا پس از زایمان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ارائه یا ثبت مراقبت ها براساس دستورالعمل ها و بوکلت مراقبت های ادغام یافته سلامت مادران در واحدهای بهداشتی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مشکلات مربوط به ثبت خدمات در پرونده الکترونیک سلامت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تشخیص یا درمان نامناسب عوارض دوران بارداری در واحدهای بهداشتی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مشکلات مرتبط با ارزیابی روند وزن گیری مادر باردار در مراقبت های بخش های خصوصی و واحدهای بهداشتی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تشخیص یا درمان نامناسب عوارض دوران بارداری توسط متخصصین زنان و زایمان در بخش خصوصی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فقدان یا نقص کارت مراقبتی مادر باردار در بخش خصوصی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اعتیاد مادر به مواد مخدر و معضلات اجتماعی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1704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حساس نبودن مادر و خانواده به علائم خطر دوران بارداری و عدم توجه به توصیه های پرسنل بهداشتی درمانی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1704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تاخیر درمراجعه به موقع به علت بی توجهی مادر و خانواده به علائم خطر و عدم توجه به توصیه های کارکنان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غفلت و عدم حساسیت پزشک، ماما و سایر کادر درمانی بیمارستان در ارائه خدمات مورد نیاز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6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05431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حساسیت و بی توجهی پزشکان و سایر کارکنان به وضعیت مادر و تاخیر در ارائه خدمات مورد نیاز به مادر در مراکز پزشکی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6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1224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ضعف عملکرد دستیاران زنان و زایمان در مراکز آموزشی درمانی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361417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نواقص مربوط به ارائه یا ثبت خدمات توسط متخصصین </a:t>
                      </a:r>
                      <a:r>
                        <a:rPr lang="ar-S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زنان </a:t>
                      </a: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و زایمان در مراکز پزشکی (نظیر عدم ویزیت بیمار و صدور دستورات تلفنی، تشخیص یا درمان </a:t>
                      </a:r>
                      <a:r>
                        <a:rPr lang="ar-S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نامناسب)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5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تشکیل شورای پزشکی در مراکز پزشکی در موارد نیاز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327829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مشکلات و نواقص مرتبط با فرآیند اعزام و انتقال بیمار (اعم از نواقص مربوط به ارائه و ثبت خدمات مرکز فوریت های پزشکی یا شرایط اعزام مادر)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14349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عدم توجیه یا توجیه ناکافی مادر و همراه وی در مورد خطرات احتمالی توسط مراقبین در بخش های خصوصی یا دولتی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54" marR="37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097350"/>
      </p:ext>
    </p:extLst>
  </p:cSld>
  <p:clrMapOvr>
    <a:masterClrMapping/>
  </p:clrMapOvr>
  <p:transition spd="med"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56145" t="28637" r="6457" b="29049"/>
          <a:stretch/>
        </p:blipFill>
        <p:spPr bwMode="auto">
          <a:xfrm>
            <a:off x="134911" y="164892"/>
            <a:ext cx="11497455" cy="53964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130423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009" t="18812" r="23777" b="22364"/>
          <a:stretch/>
        </p:blipFill>
        <p:spPr>
          <a:xfrm>
            <a:off x="0" y="-152400"/>
            <a:ext cx="11705624" cy="567465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8269605" y="219075"/>
            <a:ext cx="1905000" cy="4667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358027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692890" cy="594361"/>
          </a:xfrm>
        </p:spPr>
        <p:txBody>
          <a:bodyPr>
            <a:noAutofit/>
          </a:bodyPr>
          <a:lstStyle/>
          <a:p>
            <a:pPr algn="ctr" rtl="1"/>
            <a:r>
              <a:rPr lang="ar-SA" sz="2400" dirty="0">
                <a:cs typeface="B Titr" pitchFamily="2" charset="-78"/>
              </a:rPr>
              <a:t>وضعیت مرگ مادر در کشورهای </a:t>
            </a:r>
            <a:r>
              <a:rPr lang="fa-IR" sz="2400" dirty="0">
                <a:cs typeface="B Titr" pitchFamily="2" charset="-78"/>
              </a:rPr>
              <a:t>منطقه بر اساس گزارش سازمان جهانی </a:t>
            </a:r>
            <a:r>
              <a:rPr lang="fa-IR" sz="2400" dirty="0" smtClean="0">
                <a:cs typeface="B Titr" pitchFamily="2" charset="-78"/>
              </a:rPr>
              <a:t>بهداشت بر اساس میزان کاهش </a:t>
            </a:r>
            <a:r>
              <a:rPr lang="en-US" sz="2400" dirty="0" err="1" smtClean="0">
                <a:cs typeface="B Titr" pitchFamily="2" charset="-78"/>
              </a:rPr>
              <a:t>mmr</a:t>
            </a:r>
            <a:endParaRPr lang="en-US" sz="2400" dirty="0">
              <a:cs typeface="B Titr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27809495"/>
              </p:ext>
            </p:extLst>
          </p:nvPr>
        </p:nvGraphicFramePr>
        <p:xfrm>
          <a:off x="799115" y="630312"/>
          <a:ext cx="10554685" cy="6227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70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46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60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23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571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87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0795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6071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73837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/>
                        <a:t>درصد</a:t>
                      </a:r>
                      <a:r>
                        <a:rPr lang="fa-IR" sz="1600" baseline="0" dirty="0" smtClean="0"/>
                        <a:t> کاهش از سال (2017-2000)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MMR</a:t>
                      </a:r>
                      <a:r>
                        <a:rPr lang="en-US" baseline="0" dirty="0" smtClean="0"/>
                        <a:t> 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نام کشور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رتبه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/>
                        <a:t>درصد</a:t>
                      </a:r>
                      <a:r>
                        <a:rPr lang="fa-IR" sz="1600" baseline="0" dirty="0" smtClean="0"/>
                        <a:t> کاهش از سال (2017-2000)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MMR</a:t>
                      </a:r>
                      <a:r>
                        <a:rPr lang="en-US" baseline="0" dirty="0" smtClean="0"/>
                        <a:t> 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نام کشور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رتبه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45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اذربایجان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13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84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قزاقستان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42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مصر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14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76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ترکمنستان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ارمنستان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15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68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تاجیکستان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قطر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16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67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16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ایران 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34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اردن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17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61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فلسطین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عربستان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18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ترکیه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ازبکستان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19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57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اسراییل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24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قرقیزستان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20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638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افغانستان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25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گرجستان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21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51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140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پاکستان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عمان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22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50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امارات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0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79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عراق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23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48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14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بحرین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11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19-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31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سوریه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 </a:t>
                      </a:r>
                      <a:r>
                        <a:rPr lang="ar-SA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24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46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164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یمن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12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4182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20-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12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کویت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Yagut" panose="00000400000000000000" pitchFamily="2" charset="-78"/>
                        </a:rPr>
                        <a:t>25</a:t>
                      </a:r>
                      <a:endParaRPr lang="en-US" sz="20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549807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77696970"/>
              </p:ext>
            </p:extLst>
          </p:nvPr>
        </p:nvGraphicFramePr>
        <p:xfrm>
          <a:off x="1920240" y="34290"/>
          <a:ext cx="8418919" cy="637137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15911">
                  <a:extLst>
                    <a:ext uri="{9D8B030D-6E8A-4147-A177-3AD203B41FA5}">
                      <a16:colId xmlns="" xmlns:a16="http://schemas.microsoft.com/office/drawing/2014/main" val="2135675996"/>
                    </a:ext>
                  </a:extLst>
                </a:gridCol>
                <a:gridCol w="2447732">
                  <a:extLst>
                    <a:ext uri="{9D8B030D-6E8A-4147-A177-3AD203B41FA5}">
                      <a16:colId xmlns="" xmlns:a16="http://schemas.microsoft.com/office/drawing/2014/main" val="953493924"/>
                    </a:ext>
                  </a:extLst>
                </a:gridCol>
                <a:gridCol w="1848087">
                  <a:extLst>
                    <a:ext uri="{9D8B030D-6E8A-4147-A177-3AD203B41FA5}">
                      <a16:colId xmlns="" xmlns:a16="http://schemas.microsoft.com/office/drawing/2014/main" val="4019229542"/>
                    </a:ext>
                  </a:extLst>
                </a:gridCol>
                <a:gridCol w="3307189">
                  <a:extLst>
                    <a:ext uri="{9D8B030D-6E8A-4147-A177-3AD203B41FA5}">
                      <a16:colId xmlns="" xmlns:a16="http://schemas.microsoft.com/office/drawing/2014/main" val="130668542"/>
                    </a:ext>
                  </a:extLst>
                </a:gridCol>
              </a:tblGrid>
              <a:tr h="512971"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effectLst/>
                        </a:rPr>
                        <a:t>وضعیت مرگ مادر در کشورهای منطقه امرو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5360640"/>
                  </a:ext>
                </a:extLst>
              </a:tr>
              <a:tr h="66686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رتبه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نام کشور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MMR  (2017)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درصد کاهش از سال </a:t>
                      </a:r>
                      <a:r>
                        <a:rPr lang="ar-SA" sz="2000" dirty="0" smtClean="0">
                          <a:effectLst/>
                        </a:rPr>
                        <a:t>20</a:t>
                      </a:r>
                      <a:r>
                        <a:rPr lang="fa-IR" sz="2000" dirty="0" smtClean="0">
                          <a:effectLst/>
                        </a:rPr>
                        <a:t>17</a:t>
                      </a:r>
                      <a:r>
                        <a:rPr lang="ar-SA" sz="2000" dirty="0" smtClean="0">
                          <a:effectLst/>
                        </a:rPr>
                        <a:t>-20</a:t>
                      </a:r>
                      <a:r>
                        <a:rPr lang="fa-IR" sz="2000" dirty="0" smtClean="0">
                          <a:effectLst/>
                        </a:rPr>
                        <a:t>00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ctr"/>
                </a:tc>
                <a:extLst>
                  <a:ext uri="{0D108BD9-81ED-4DB2-BD59-A6C34878D82A}">
                    <a16:rowId xmlns="" xmlns:a16="http://schemas.microsoft.com/office/drawing/2014/main" val="1558372432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امارات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2590828725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قطر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845393668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کویت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-20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112131178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بحرین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736748615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ایران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256201101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عربستان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2737276117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عمان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3307335364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فلسطین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4005830103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لبنان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29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4259833240"/>
                  </a:ext>
                </a:extLst>
              </a:tr>
              <a:tr h="345220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سوریه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-19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501840088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مصر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37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2441462505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 تونس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701411309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اردن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46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2093902305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مراکش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3149124706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عراق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79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392697791"/>
                  </a:ext>
                </a:extLst>
              </a:tr>
              <a:tr h="266746">
                <a:tc>
                  <a:txBody>
                    <a:bodyPr/>
                    <a:lstStyle/>
                    <a:p>
                      <a:pPr marL="0" marR="0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پاکستان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01" marR="59001" marT="0" marB="0" anchor="b"/>
                </a:tc>
                <a:extLst>
                  <a:ext uri="{0D108BD9-81ED-4DB2-BD59-A6C34878D82A}">
                    <a16:rowId xmlns="" xmlns:a16="http://schemas.microsoft.com/office/drawing/2014/main" val="1500932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54758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639345"/>
              </p:ext>
            </p:extLst>
          </p:nvPr>
        </p:nvGraphicFramePr>
        <p:xfrm>
          <a:off x="1" y="1266824"/>
          <a:ext cx="11827239" cy="4333876"/>
        </p:xfrm>
        <a:graphic>
          <a:graphicData uri="http://schemas.openxmlformats.org/drawingml/2006/table">
            <a:tbl>
              <a:tblPr rtl="1" firstRow="1" firstCol="1" bandRow="1"/>
              <a:tblGrid>
                <a:gridCol w="2155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934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76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442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16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7163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934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039050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شاخص</a:t>
                      </a:r>
                      <a:endParaRPr lang="en-US" sz="18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1392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1393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1394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1395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1396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1397</a:t>
                      </a:r>
                      <a:endParaRPr lang="en-US" sz="20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48087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مرگ مادر</a:t>
                      </a:r>
                      <a:endParaRPr lang="en-US" sz="18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7519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موالید زنده</a:t>
                      </a:r>
                      <a:endParaRPr lang="en-US" sz="18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72250</a:t>
                      </a:r>
                      <a:endParaRPr lang="en-US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75693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74715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77079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76014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71895</a:t>
                      </a:r>
                      <a:r>
                        <a:rPr lang="fa-IR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7154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میزان مرگ و میر مادر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9/6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19/8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16/1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15/56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11/8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9/7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 flipV="1">
            <a:off x="685800" y="6858000"/>
            <a:ext cx="10394707" cy="45719"/>
          </a:xfrm>
        </p:spPr>
        <p:txBody>
          <a:bodyPr>
            <a:normAutofit fontScale="25000" lnSpcReduction="20000"/>
          </a:bodyPr>
          <a:lstStyle/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81051" y="85725"/>
            <a:ext cx="10396882" cy="1151965"/>
          </a:xfrm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مقايسه شاخص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نسبت مرگ</a:t>
            </a: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 مادر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 دانشگاه ع پ اصفهان طی </a:t>
            </a: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سال هاي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97</a:t>
            </a: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-13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92</a:t>
            </a:r>
            <a:endParaRPr lang="fa-IR" sz="2800" dirty="0">
              <a:solidFill>
                <a:schemeClr val="accent2">
                  <a:lumMod val="75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578137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843" y="191859"/>
            <a:ext cx="11332564" cy="1521296"/>
          </a:xfrm>
          <a:noFill/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روند میزان مرگ و میرمادران طی سال های </a:t>
            </a:r>
            <a:r>
              <a:rPr lang="fa-IR" sz="32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97-1392</a:t>
            </a:r>
            <a:endParaRPr lang="fa-IR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37348220"/>
              </p:ext>
            </p:extLst>
          </p:nvPr>
        </p:nvGraphicFramePr>
        <p:xfrm>
          <a:off x="104931" y="1718873"/>
          <a:ext cx="11497455" cy="3654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403053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28725" y="317963"/>
            <a:ext cx="1038225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3600" b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 </a:t>
            </a:r>
            <a:r>
              <a:rPr lang="fa-IR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روند میزان مرگ و </a:t>
            </a:r>
            <a:r>
              <a:rPr lang="fa-IR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میرمادران دانشگاه ع پ </a:t>
            </a:r>
            <a:r>
              <a:rPr lang="fa-IR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اصفهان </a:t>
            </a:r>
            <a:r>
              <a:rPr lang="fa-IR" sz="36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طی </a:t>
            </a:r>
            <a:r>
              <a:rPr lang="fa-IR" sz="3600" b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/>
            </a:r>
            <a:br>
              <a:rPr lang="fa-IR" sz="3600" b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</a:br>
            <a:r>
              <a:rPr lang="fa-IR" sz="3600" b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سال </a:t>
            </a:r>
            <a:r>
              <a:rPr lang="fa-IR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های 97-1386</a:t>
            </a:r>
            <a:r>
              <a:rPr lang="fa-IR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itchFamily="2" charset="-78"/>
              </a:rPr>
              <a:t> </a:t>
            </a:r>
            <a:endParaRPr lang="fa-IR" dirty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60466503"/>
              </p:ext>
            </p:extLst>
          </p:nvPr>
        </p:nvGraphicFramePr>
        <p:xfrm>
          <a:off x="1613647" y="1988841"/>
          <a:ext cx="870192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228549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430</TotalTime>
  <Words>809</Words>
  <Application>Microsoft Office PowerPoint</Application>
  <PresentationFormat>Widescreen</PresentationFormat>
  <Paragraphs>318</Paragraphs>
  <Slides>31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Allegro BT</vt:lpstr>
      <vt:lpstr>Arial</vt:lpstr>
      <vt:lpstr>B Mitra</vt:lpstr>
      <vt:lpstr>B Titr</vt:lpstr>
      <vt:lpstr>B Yagut</vt:lpstr>
      <vt:lpstr>Calibri</vt:lpstr>
      <vt:lpstr>Impact</vt:lpstr>
      <vt:lpstr>Times New Roman</vt:lpstr>
      <vt:lpstr>Main Event</vt:lpstr>
      <vt:lpstr>PowerPoint Presentation</vt:lpstr>
      <vt:lpstr>تحلیل مقایسه ای مرگ های مادری 97-1395</vt:lpstr>
      <vt:lpstr>روند کاهش مرگ مادر مورد انتظار سازمان جهانی بهداشت تا سال2030 </vt:lpstr>
      <vt:lpstr>PowerPoint Presentation</vt:lpstr>
      <vt:lpstr>وضعیت مرگ مادر در کشورهای منطقه بر اساس گزارش سازمان جهانی بهداشت بر اساس میزان کاهش mmr</vt:lpstr>
      <vt:lpstr>PowerPoint Presentation</vt:lpstr>
      <vt:lpstr>مقايسه شاخص نسبت مرگ مادر دانشگاه ع پ اصفهان طی سال هاي97-1392</vt:lpstr>
      <vt:lpstr>روند میزان مرگ و میرمادران طی سال های 97-1392</vt:lpstr>
      <vt:lpstr> روند میزان مرگ و میرمادران دانشگاه ع پ اصفهان طی  سال های 97-1386 </vt:lpstr>
      <vt:lpstr>MMR  در ده قطب آمایشی کشور در سال 97</vt:lpstr>
      <vt:lpstr>MMR  در ده قطب آمایشی کشور در سال های 97-95</vt:lpstr>
      <vt:lpstr>PowerPoint Presentation</vt:lpstr>
      <vt:lpstr>PowerPoint Presentation</vt:lpstr>
      <vt:lpstr>PowerPoint Presentation</vt:lpstr>
      <vt:lpstr>سن مادران در زمان فوت</vt:lpstr>
      <vt:lpstr>توزیع سنی موارد مرگ مادر کشوری در هر صد هزار تولد زنده</vt:lpstr>
      <vt:lpstr>منطقه زندگی مادران فوت شده</vt:lpstr>
      <vt:lpstr>میزان تحصیلات مادران فوت شده</vt:lpstr>
      <vt:lpstr>تعداد بارداری مادر در زمان فوت</vt:lpstr>
      <vt:lpstr>سهم موارد مرگ مادر کشوری در صد هزار تولد زنده به تفکیک رتبه باردار ی </vt:lpstr>
      <vt:lpstr>شغل مادران فوت شده</vt:lpstr>
      <vt:lpstr>توزیع فراوانی حاملگی برنامه ریزی شده در مادران فوت شده</vt:lpstr>
      <vt:lpstr>پوشش مراقبت قبل از بارداری</vt:lpstr>
      <vt:lpstr>سن حاملگی در هنگام مرگ</vt:lpstr>
      <vt:lpstr>مقطع فوت </vt:lpstr>
      <vt:lpstr>نوع زایمان در مادران فوت شده</vt:lpstr>
      <vt:lpstr>محل فوت مادران</vt:lpstr>
      <vt:lpstr>علل مرگ مادران</vt:lpstr>
      <vt:lpstr>درصد دریافت مراقبت دوران بارداری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N.Rahimi</dc:creator>
  <cp:lastModifiedBy>N.Rahimi</cp:lastModifiedBy>
  <cp:revision>91</cp:revision>
  <dcterms:created xsi:type="dcterms:W3CDTF">2019-12-09T07:25:59Z</dcterms:created>
  <dcterms:modified xsi:type="dcterms:W3CDTF">2019-12-24T08:53:17Z</dcterms:modified>
</cp:coreProperties>
</file>