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9" r:id="rId4"/>
    <p:sldId id="262" r:id="rId5"/>
    <p:sldId id="264" r:id="rId6"/>
    <p:sldId id="263" r:id="rId7"/>
    <p:sldId id="265" r:id="rId8"/>
    <p:sldId id="258" r:id="rId9"/>
    <p:sldId id="272" r:id="rId10"/>
    <p:sldId id="273" r:id="rId11"/>
    <p:sldId id="268" r:id="rId12"/>
    <p:sldId id="283" r:id="rId13"/>
    <p:sldId id="274" r:id="rId14"/>
    <p:sldId id="275" r:id="rId15"/>
    <p:sldId id="276" r:id="rId16"/>
    <p:sldId id="278" r:id="rId17"/>
    <p:sldId id="279" r:id="rId18"/>
    <p:sldId id="280" r:id="rId19"/>
    <p:sldId id="282" r:id="rId20"/>
    <p:sldId id="277" r:id="rId21"/>
    <p:sldId id="281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78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83265476-1D55-425B-B9C1-59B4FE433681}" type="datetimeFigureOut">
              <a:rPr lang="en-US" smtClean="0"/>
              <a:t>1/8/2023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50551269-F6BA-4798-8B98-3C849BE4EB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996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65476-1D55-425B-B9C1-59B4FE433681}" type="datetimeFigureOut">
              <a:rPr lang="en-US" smtClean="0"/>
              <a:t>1/8/2023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51269-F6BA-4798-8B98-3C849BE4EB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37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83265476-1D55-425B-B9C1-59B4FE433681}" type="datetimeFigureOut">
              <a:rPr lang="en-US" smtClean="0"/>
              <a:t>1/8/2023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50551269-F6BA-4798-8B98-3C849BE4EB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2672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83265476-1D55-425B-B9C1-59B4FE433681}" type="datetimeFigureOut">
              <a:rPr lang="en-US" smtClean="0"/>
              <a:t>1/8/2023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50551269-F6BA-4798-8B98-3C849BE4EB5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750909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83265476-1D55-425B-B9C1-59B4FE433681}" type="datetimeFigureOut">
              <a:rPr lang="en-US" smtClean="0"/>
              <a:t>1/8/2023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50551269-F6BA-4798-8B98-3C849BE4EB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0907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65476-1D55-425B-B9C1-59B4FE433681}" type="datetimeFigureOut">
              <a:rPr lang="en-US" smtClean="0"/>
              <a:t>1/8/2023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51269-F6BA-4798-8B98-3C849BE4EB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2631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65476-1D55-425B-B9C1-59B4FE433681}" type="datetimeFigureOut">
              <a:rPr lang="en-US" smtClean="0"/>
              <a:t>1/8/2023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51269-F6BA-4798-8B98-3C849BE4EB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7464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65476-1D55-425B-B9C1-59B4FE433681}" type="datetimeFigureOut">
              <a:rPr lang="en-US" smtClean="0"/>
              <a:t>1/8/2023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51269-F6BA-4798-8B98-3C849BE4EB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2842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83265476-1D55-425B-B9C1-59B4FE433681}" type="datetimeFigureOut">
              <a:rPr lang="en-US" smtClean="0"/>
              <a:t>1/8/2023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50551269-F6BA-4798-8B98-3C849BE4EB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699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65476-1D55-425B-B9C1-59B4FE433681}" type="datetimeFigureOut">
              <a:rPr lang="en-US" smtClean="0"/>
              <a:t>1/8/2023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51269-F6BA-4798-8B98-3C849BE4EB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463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83265476-1D55-425B-B9C1-59B4FE433681}" type="datetimeFigureOut">
              <a:rPr lang="en-US" smtClean="0"/>
              <a:t>1/8/2023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50551269-F6BA-4798-8B98-3C849BE4EB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965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65476-1D55-425B-B9C1-59B4FE433681}" type="datetimeFigureOut">
              <a:rPr lang="en-US" smtClean="0"/>
              <a:t>1/8/2023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51269-F6BA-4798-8B98-3C849BE4EB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7946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65476-1D55-425B-B9C1-59B4FE433681}" type="datetimeFigureOut">
              <a:rPr lang="en-US" smtClean="0"/>
              <a:t>1/8/2023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51269-F6BA-4798-8B98-3C849BE4EB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078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65476-1D55-425B-B9C1-59B4FE433681}" type="datetimeFigureOut">
              <a:rPr lang="en-US" smtClean="0"/>
              <a:t>1/8/2023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51269-F6BA-4798-8B98-3C849BE4EB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7268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65476-1D55-425B-B9C1-59B4FE433681}" type="datetimeFigureOut">
              <a:rPr lang="en-US" smtClean="0"/>
              <a:t>1/8/2023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51269-F6BA-4798-8B98-3C849BE4EB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269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65476-1D55-425B-B9C1-59B4FE433681}" type="datetimeFigureOut">
              <a:rPr lang="en-US" smtClean="0"/>
              <a:t>1/8/2023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51269-F6BA-4798-8B98-3C849BE4EB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74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65476-1D55-425B-B9C1-59B4FE433681}" type="datetimeFigureOut">
              <a:rPr lang="en-US" smtClean="0"/>
              <a:t>1/8/2023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51269-F6BA-4798-8B98-3C849BE4EB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677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265476-1D55-425B-B9C1-59B4FE433681}" type="datetimeFigureOut">
              <a:rPr lang="en-US" smtClean="0"/>
              <a:t>1/8/2023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551269-F6BA-4798-8B98-3C849BE4EB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166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200" y="922241"/>
            <a:ext cx="7093528" cy="1293028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fa-IR" sz="3600" dirty="0">
                <a:cs typeface="2  Titr" panose="00000700000000000000" pitchFamily="2" charset="-78"/>
              </a:rPr>
              <a:t>راهنمای ثبت نمودار رشد نوزادان نارس پس از ترخیص از بیمارستان </a:t>
            </a:r>
            <a:endParaRPr lang="en-US" sz="3600" dirty="0">
              <a:cs typeface="2  Titr" panose="00000700000000000000" pitchFamily="2" charset="-7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499799">
            <a:off x="127744" y="2835630"/>
            <a:ext cx="3991122" cy="351877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596455">
            <a:off x="3478844" y="2537153"/>
            <a:ext cx="2790668" cy="28228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891353">
            <a:off x="6410690" y="2381368"/>
            <a:ext cx="3757398" cy="31739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9906756">
            <a:off x="8759542" y="3074705"/>
            <a:ext cx="3174853" cy="25614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4352704" y="5736240"/>
            <a:ext cx="39899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dirty="0">
                <a:cs typeface="2  Titr" panose="00000700000000000000" pitchFamily="2" charset="-78"/>
              </a:rPr>
              <a:t>لیلا عباسی کارشناس کودکان معاونت بهداشتی دی ماه 1400</a:t>
            </a:r>
            <a:endParaRPr lang="en-US" dirty="0"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910486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solidFill>
                  <a:schemeClr val="accent4">
                    <a:lumMod val="75000"/>
                  </a:schemeClr>
                </a:solidFill>
                <a:cs typeface="2  Titr" panose="00000700000000000000" pitchFamily="2" charset="-78"/>
              </a:rPr>
              <a:t>مثال 3:</a:t>
            </a:r>
            <a:endParaRPr lang="en-US" dirty="0">
              <a:solidFill>
                <a:schemeClr val="accent4">
                  <a:lumMod val="75000"/>
                </a:schemeClr>
              </a:solidFill>
              <a:cs typeface="2 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 rtl="1">
              <a:lnSpc>
                <a:spcPct val="150000"/>
              </a:lnSpc>
            </a:pPr>
            <a:r>
              <a:rPr lang="fa-IR" sz="2800" dirty="0">
                <a:cs typeface="2  Nazanin" panose="00000400000000000000" pitchFamily="2" charset="-78"/>
              </a:rPr>
              <a:t>تاریخ تولد شیرخوار پسر که در سن بارداری 34 هفتگی بدنیا آمده است برابر 1400/1/23 </a:t>
            </a:r>
            <a:br>
              <a:rPr lang="en-US" sz="2800" dirty="0">
                <a:cs typeface="2  Nazanin" panose="00000400000000000000" pitchFamily="2" charset="-78"/>
              </a:rPr>
            </a:br>
            <a:r>
              <a:rPr lang="fa-IR" sz="2800" dirty="0">
                <a:cs typeface="2  Nazanin" panose="00000400000000000000" pitchFamily="2" charset="-78"/>
              </a:rPr>
              <a:t>می باشد، شیرخوار در تاریخ 1400/10/15 به پایگاه سلامت مراجعه نموده است، با توجه به نتایج اندازه گیری وزن: 7.5</a:t>
            </a:r>
            <a:r>
              <a:rPr lang="en-US" sz="2800" dirty="0">
                <a:cs typeface="2  Nazanin" panose="00000400000000000000" pitchFamily="2" charset="-78"/>
              </a:rPr>
              <a:t>kg </a:t>
            </a:r>
            <a:r>
              <a:rPr lang="fa-IR" sz="2800" dirty="0">
                <a:cs typeface="2  Nazanin" panose="00000400000000000000" pitchFamily="2" charset="-78"/>
              </a:rPr>
              <a:t> ، قد 62</a:t>
            </a:r>
            <a:r>
              <a:rPr lang="en-US" sz="2800" dirty="0">
                <a:cs typeface="2  Nazanin" panose="00000400000000000000" pitchFamily="2" charset="-78"/>
              </a:rPr>
              <a:t>cm </a:t>
            </a:r>
            <a:r>
              <a:rPr lang="fa-IR" sz="2800" dirty="0">
                <a:cs typeface="2  Nazanin" panose="00000400000000000000" pitchFamily="2" charset="-78"/>
              </a:rPr>
              <a:t> و دورسر : 43</a:t>
            </a:r>
            <a:r>
              <a:rPr lang="en-US" sz="2800" dirty="0">
                <a:cs typeface="2  Nazanin" panose="00000400000000000000" pitchFamily="2" charset="-78"/>
              </a:rPr>
              <a:t> cm</a:t>
            </a:r>
            <a:r>
              <a:rPr lang="fa-IR" sz="2800" dirty="0">
                <a:cs typeface="2  Nazanin" panose="00000400000000000000" pitchFamily="2" charset="-78"/>
              </a:rPr>
              <a:t> منحنی های رشد و دورسر شیرخوار را رسم نمایید. </a:t>
            </a:r>
          </a:p>
          <a:p>
            <a:pPr algn="just" rtl="1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4682048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solidFill>
                  <a:schemeClr val="accent4">
                    <a:lumMod val="75000"/>
                  </a:schemeClr>
                </a:solidFill>
                <a:cs typeface="2  Titr" panose="00000700000000000000" pitchFamily="2" charset="-78"/>
              </a:rPr>
              <a:t>پاسخ به سوال 3</a:t>
            </a:r>
            <a:endParaRPr lang="en-US" dirty="0">
              <a:solidFill>
                <a:schemeClr val="accent4">
                  <a:lumMod val="75000"/>
                </a:schemeClr>
              </a:solidFill>
              <a:cs typeface="2 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194560"/>
            <a:ext cx="10820400" cy="4427066"/>
          </a:xfrm>
        </p:spPr>
        <p:txBody>
          <a:bodyPr>
            <a:normAutofit fontScale="92500" lnSpcReduction="10000"/>
          </a:bodyPr>
          <a:lstStyle/>
          <a:p>
            <a:pPr marL="457200" indent="-457200" algn="just" rtl="1">
              <a:lnSpc>
                <a:spcPct val="150000"/>
              </a:lnSpc>
              <a:buFont typeface="+mj-lt"/>
              <a:buAutoNum type="arabicPeriod"/>
            </a:pPr>
            <a:r>
              <a:rPr lang="fa-IR" sz="2000" dirty="0">
                <a:cs typeface="2  Nazanin" panose="00000400000000000000" pitchFamily="2" charset="-78"/>
              </a:rPr>
              <a:t>مشاهده ستون مربوط به آخرین سن تقویمی برای استفاده از منحنی </a:t>
            </a:r>
            <a:r>
              <a:rPr lang="en-US" sz="2000" dirty="0">
                <a:cs typeface="2  Nazanin" panose="00000400000000000000" pitchFamily="2" charset="-78"/>
              </a:rPr>
              <a:t>intergrowth- 21 </a:t>
            </a:r>
            <a:r>
              <a:rPr lang="en-US" sz="2000" dirty="0" err="1">
                <a:cs typeface="2  Nazanin" panose="00000400000000000000" pitchFamily="2" charset="-78"/>
              </a:rPr>
              <a:t>st</a:t>
            </a:r>
            <a:r>
              <a:rPr lang="en-US" sz="2000" dirty="0">
                <a:cs typeface="2  Nazanin" panose="00000400000000000000" pitchFamily="2" charset="-78"/>
              </a:rPr>
              <a:t> </a:t>
            </a:r>
            <a:r>
              <a:rPr lang="fa-IR" sz="2000" dirty="0">
                <a:cs typeface="2  Nazanin" panose="00000400000000000000" pitchFamily="2" charset="-78"/>
              </a:rPr>
              <a:t> برای سن بارداری هنگام تولد : </a:t>
            </a:r>
            <a:r>
              <a:rPr lang="fa-IR" sz="2000" b="1" dirty="0">
                <a:solidFill>
                  <a:schemeClr val="accent1">
                    <a:lumMod val="75000"/>
                  </a:schemeClr>
                </a:solidFill>
                <a:cs typeface="2  Nazanin" panose="00000400000000000000" pitchFamily="2" charset="-78"/>
              </a:rPr>
              <a:t>برای سن تولد 34 هفته  تا سن تقویمی 7 ماه 14 روز  باید از منحنی فوق استفاده کرد.</a:t>
            </a:r>
            <a:r>
              <a:rPr lang="fa-IR" sz="2000" b="1" dirty="0">
                <a:solidFill>
                  <a:schemeClr val="accent2">
                    <a:lumMod val="60000"/>
                    <a:lumOff val="40000"/>
                  </a:schemeClr>
                </a:solidFill>
                <a:cs typeface="2  Nazanin" panose="00000400000000000000" pitchFamily="2" charset="-78"/>
              </a:rPr>
              <a:t> </a:t>
            </a:r>
          </a:p>
          <a:p>
            <a:pPr marL="457200" indent="-457200" algn="just" rtl="1">
              <a:lnSpc>
                <a:spcPct val="150000"/>
              </a:lnSpc>
              <a:buFont typeface="+mj-lt"/>
              <a:buAutoNum type="arabicPeriod"/>
            </a:pPr>
            <a:r>
              <a:rPr lang="fa-IR" sz="2000" dirty="0">
                <a:cs typeface="2  Nazanin" panose="00000400000000000000" pitchFamily="2" charset="-78"/>
              </a:rPr>
              <a:t>محاسبه سن تقویمی کودک :  </a:t>
            </a:r>
            <a:r>
              <a:rPr lang="fa-IR" sz="2000" b="1" dirty="0">
                <a:solidFill>
                  <a:schemeClr val="accent2">
                    <a:lumMod val="60000"/>
                    <a:lumOff val="40000"/>
                  </a:schemeClr>
                </a:solidFill>
                <a:cs typeface="2  Nazanin" panose="00000400000000000000" pitchFamily="2" charset="-78"/>
              </a:rPr>
              <a:t>8 ماه 22 روز</a:t>
            </a:r>
          </a:p>
          <a:p>
            <a:pPr marL="457200" indent="-457200" algn="just" rtl="1">
              <a:lnSpc>
                <a:spcPct val="150000"/>
              </a:lnSpc>
              <a:buFont typeface="+mj-lt"/>
              <a:buAutoNum type="arabicPeriod"/>
            </a:pPr>
            <a:r>
              <a:rPr lang="fa-IR" sz="2000" dirty="0">
                <a:cs typeface="2  Nazanin" panose="00000400000000000000" pitchFamily="2" charset="-78"/>
              </a:rPr>
              <a:t>انتخاب نوع نمودار مناسب (</a:t>
            </a:r>
            <a:r>
              <a:rPr lang="en-US" sz="2000" dirty="0">
                <a:cs typeface="2  Nazanin" panose="00000400000000000000" pitchFamily="2" charset="-78"/>
              </a:rPr>
              <a:t>intergrowth- 21 </a:t>
            </a:r>
            <a:r>
              <a:rPr lang="en-US" sz="2000" dirty="0" err="1">
                <a:cs typeface="2  Nazanin" panose="00000400000000000000" pitchFamily="2" charset="-78"/>
              </a:rPr>
              <a:t>st</a:t>
            </a:r>
            <a:r>
              <a:rPr lang="fa-IR" sz="2000" dirty="0">
                <a:cs typeface="2  Nazanin" panose="00000400000000000000" pitchFamily="2" charset="-78"/>
              </a:rPr>
              <a:t> یا </a:t>
            </a:r>
            <a:r>
              <a:rPr lang="en-US" sz="2000" dirty="0">
                <a:cs typeface="2  Nazanin" panose="00000400000000000000" pitchFamily="2" charset="-78"/>
              </a:rPr>
              <a:t>(MGRS</a:t>
            </a:r>
            <a:r>
              <a:rPr lang="fa-IR" sz="2000" dirty="0">
                <a:cs typeface="2  Nazanin" panose="00000400000000000000" pitchFamily="2" charset="-78"/>
              </a:rPr>
              <a:t> برای کودک با توجه به آخرین سن تقویمی و سن بارداری هنگام تولد : </a:t>
            </a:r>
            <a:r>
              <a:rPr lang="fa-IR" sz="2000" b="1" dirty="0">
                <a:solidFill>
                  <a:schemeClr val="accent3">
                    <a:lumMod val="60000"/>
                    <a:lumOff val="40000"/>
                  </a:schemeClr>
                </a:solidFill>
                <a:cs typeface="2  Nazanin" panose="00000400000000000000" pitchFamily="2" charset="-78"/>
              </a:rPr>
              <a:t>با توجه به اینکه برای سن بارداری 34 هفته تا سن تقویمی 7 ماه 14 روز از منحنی </a:t>
            </a:r>
            <a:r>
              <a:rPr lang="en-US" sz="2000" b="1" dirty="0">
                <a:solidFill>
                  <a:schemeClr val="accent3">
                    <a:lumMod val="60000"/>
                    <a:lumOff val="40000"/>
                  </a:schemeClr>
                </a:solidFill>
                <a:cs typeface="2  Nazanin" panose="00000400000000000000" pitchFamily="2" charset="-78"/>
              </a:rPr>
              <a:t> intergrowth- 21 </a:t>
            </a:r>
            <a:r>
              <a:rPr lang="en-US" sz="2000" b="1" dirty="0" err="1">
                <a:solidFill>
                  <a:schemeClr val="accent3">
                    <a:lumMod val="60000"/>
                    <a:lumOff val="40000"/>
                  </a:schemeClr>
                </a:solidFill>
                <a:cs typeface="2  Nazanin" panose="00000400000000000000" pitchFamily="2" charset="-78"/>
              </a:rPr>
              <a:t>st</a:t>
            </a:r>
            <a:r>
              <a:rPr lang="fa-IR" sz="2000" b="1" dirty="0">
                <a:solidFill>
                  <a:schemeClr val="accent3">
                    <a:lumMod val="60000"/>
                    <a:lumOff val="40000"/>
                  </a:schemeClr>
                </a:solidFill>
                <a:cs typeface="2  Nazanin" panose="00000400000000000000" pitchFamily="2" charset="-78"/>
              </a:rPr>
              <a:t> استفاده می شود  و در حال حاضر کودک 8 ماه 22 روز است باید از منحنی </a:t>
            </a:r>
            <a:r>
              <a:rPr lang="en-US" sz="2000" b="1" dirty="0">
                <a:solidFill>
                  <a:schemeClr val="accent3">
                    <a:lumMod val="60000"/>
                    <a:lumOff val="40000"/>
                  </a:schemeClr>
                </a:solidFill>
                <a:cs typeface="2  Nazanin" panose="00000400000000000000" pitchFamily="2" charset="-78"/>
              </a:rPr>
              <a:t>MGRS</a:t>
            </a:r>
            <a:r>
              <a:rPr lang="fa-IR" sz="2000" b="1" dirty="0">
                <a:solidFill>
                  <a:schemeClr val="accent3">
                    <a:lumMod val="60000"/>
                    <a:lumOff val="40000"/>
                  </a:schemeClr>
                </a:solidFill>
                <a:cs typeface="2  Nazanin" panose="00000400000000000000" pitchFamily="2" charset="-78"/>
              </a:rPr>
              <a:t> استفاده کرد</a:t>
            </a:r>
          </a:p>
          <a:p>
            <a:pPr marL="457200" indent="-457200" algn="just" rtl="1">
              <a:lnSpc>
                <a:spcPct val="150000"/>
              </a:lnSpc>
              <a:buFont typeface="+mj-lt"/>
              <a:buAutoNum type="arabicPeriod"/>
            </a:pPr>
            <a:r>
              <a:rPr lang="fa-IR" sz="2000" dirty="0">
                <a:cs typeface="2  Nazanin" panose="00000400000000000000" pitchFamily="2" charset="-78"/>
              </a:rPr>
              <a:t>محاسبه سن اصلاح شده جهت </a:t>
            </a:r>
            <a:r>
              <a:rPr lang="fa-IR" sz="2000" b="1" dirty="0">
                <a:solidFill>
                  <a:schemeClr val="accent2">
                    <a:lumMod val="60000"/>
                    <a:lumOff val="40000"/>
                  </a:schemeClr>
                </a:solidFill>
                <a:cs typeface="2  Nazanin" panose="00000400000000000000" pitchFamily="2" charset="-78"/>
              </a:rPr>
              <a:t> </a:t>
            </a:r>
            <a:r>
              <a:rPr lang="fa-IR" sz="2000" dirty="0">
                <a:cs typeface="2  Nazanin" panose="00000400000000000000" pitchFamily="2" charset="-78"/>
              </a:rPr>
              <a:t>استفاده از نمودار </a:t>
            </a:r>
            <a:r>
              <a:rPr lang="en-US" sz="2000" dirty="0">
                <a:cs typeface="2  Nazanin" panose="00000400000000000000" pitchFamily="2" charset="-78"/>
              </a:rPr>
              <a:t>MGRS</a:t>
            </a:r>
            <a:r>
              <a:rPr lang="fa-IR" sz="2000" dirty="0">
                <a:cs typeface="2  Nazanin" panose="00000400000000000000" pitchFamily="2" charset="-78"/>
              </a:rPr>
              <a:t>: </a:t>
            </a:r>
            <a:r>
              <a:rPr lang="fa-IR" sz="2000" b="1" dirty="0">
                <a:cs typeface="2  Nazanin" panose="00000400000000000000" pitchFamily="2" charset="-78"/>
              </a:rPr>
              <a:t>روش اول </a:t>
            </a: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2000" dirty="0">
                <a:solidFill>
                  <a:schemeClr val="accent2">
                    <a:lumMod val="60000"/>
                    <a:lumOff val="40000"/>
                  </a:schemeClr>
                </a:solidFill>
                <a:cs typeface="2  Nazanin" panose="00000400000000000000" pitchFamily="2" charset="-78"/>
              </a:rPr>
              <a:t>                        6 هفته </a:t>
            </a:r>
            <a:r>
              <a:rPr lang="fa-IR" dirty="0">
                <a:cs typeface="2  Nazanin" panose="00000400000000000000" pitchFamily="2" charset="-78"/>
              </a:rPr>
              <a:t>= </a:t>
            </a:r>
            <a:r>
              <a:rPr lang="fa-IR" sz="2000" dirty="0">
                <a:cs typeface="2  Nazanin" panose="00000400000000000000" pitchFamily="2" charset="-78"/>
              </a:rPr>
              <a:t>34-40                                     </a:t>
            </a:r>
            <a:r>
              <a:rPr lang="fa-IR" sz="2000" dirty="0">
                <a:solidFill>
                  <a:schemeClr val="accent2">
                    <a:lumMod val="60000"/>
                    <a:lumOff val="40000"/>
                  </a:schemeClr>
                </a:solidFill>
                <a:cs typeface="2  Nazanin" panose="00000400000000000000" pitchFamily="2" charset="-78"/>
              </a:rPr>
              <a:t>1 ماه 2 هفته </a:t>
            </a:r>
            <a:r>
              <a:rPr lang="fa-IR" dirty="0">
                <a:cs typeface="2  Nazanin" panose="00000400000000000000" pitchFamily="2" charset="-78"/>
              </a:rPr>
              <a:t>=</a:t>
            </a:r>
            <a:r>
              <a:rPr lang="fa-IR" sz="2000" dirty="0">
                <a:cs typeface="2  Nazanin" panose="00000400000000000000" pitchFamily="2" charset="-78"/>
              </a:rPr>
              <a:t>4÷6 </a:t>
            </a: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2000" dirty="0">
                <a:cs typeface="2  Nazanin" panose="00000400000000000000" pitchFamily="2" charset="-78"/>
              </a:rPr>
              <a:t>                                        </a:t>
            </a:r>
          </a:p>
          <a:p>
            <a:pPr marL="457200" indent="-457200" algn="just" rtl="1">
              <a:buFont typeface="+mj-lt"/>
              <a:buAutoNum type="arabicPeriod"/>
            </a:pPr>
            <a:endParaRPr lang="fa-IR" sz="2000" b="1" dirty="0">
              <a:solidFill>
                <a:schemeClr val="accent2">
                  <a:lumMod val="60000"/>
                  <a:lumOff val="40000"/>
                </a:schemeClr>
              </a:solidFill>
              <a:cs typeface="2  Nazanin" panose="00000400000000000000" pitchFamily="2" charset="-78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2106934"/>
              </p:ext>
            </p:extLst>
          </p:nvPr>
        </p:nvGraphicFramePr>
        <p:xfrm>
          <a:off x="1214584" y="5500255"/>
          <a:ext cx="1847272" cy="1121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7272">
                  <a:extLst>
                    <a:ext uri="{9D8B030D-6E8A-4147-A177-3AD203B41FA5}">
                      <a16:colId xmlns:a16="http://schemas.microsoft.com/office/drawing/2014/main" val="2074753423"/>
                    </a:ext>
                  </a:extLst>
                </a:gridCol>
              </a:tblGrid>
              <a:tr h="481291">
                <a:tc>
                  <a:txBody>
                    <a:bodyPr/>
                    <a:lstStyle/>
                    <a:p>
                      <a:r>
                        <a:rPr lang="fa-IR" dirty="0">
                          <a:solidFill>
                            <a:schemeClr val="tx1"/>
                          </a:solidFill>
                          <a:cs typeface="2  Nazanin" panose="00000400000000000000" pitchFamily="2" charset="-78"/>
                        </a:rPr>
                        <a:t>8 ماه 22 روز –</a:t>
                      </a:r>
                    </a:p>
                    <a:p>
                      <a:r>
                        <a:rPr lang="fa-IR" dirty="0">
                          <a:solidFill>
                            <a:schemeClr val="tx1"/>
                          </a:solidFill>
                          <a:cs typeface="2  Nazanin" panose="00000400000000000000" pitchFamily="2" charset="-78"/>
                        </a:rPr>
                        <a:t>1 ماه 14 روز     </a:t>
                      </a:r>
                      <a:endParaRPr lang="en-US" dirty="0">
                        <a:solidFill>
                          <a:schemeClr val="tx1"/>
                        </a:solidFill>
                        <a:cs typeface="2  Nazanin" panose="00000400000000000000" pitchFamily="2" charset="-78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061443"/>
                  </a:ext>
                </a:extLst>
              </a:tr>
              <a:tr h="481291">
                <a:tc>
                  <a:txBody>
                    <a:bodyPr/>
                    <a:lstStyle/>
                    <a:p>
                      <a:r>
                        <a:rPr lang="fa-IR" b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cs typeface="2  Nazanin" panose="00000400000000000000" pitchFamily="2" charset="-78"/>
                        </a:rPr>
                        <a:t>7 ماه 8 روز      </a:t>
                      </a:r>
                      <a:endParaRPr lang="en-US" b="1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cs typeface="2  Nazanin" panose="00000400000000000000" pitchFamily="2" charset="-78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3192721"/>
                  </a:ext>
                </a:extLst>
              </a:tr>
            </a:tbl>
          </a:graphicData>
        </a:graphic>
      </p:graphicFrame>
      <p:cxnSp>
        <p:nvCxnSpPr>
          <p:cNvPr id="6" name="Straight Arrow Connector 5"/>
          <p:cNvCxnSpPr/>
          <p:nvPr/>
        </p:nvCxnSpPr>
        <p:spPr>
          <a:xfrm flipH="1" flipV="1">
            <a:off x="7536873" y="5805055"/>
            <a:ext cx="1039091" cy="1385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3574473" y="5818909"/>
            <a:ext cx="1288472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99177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solidFill>
                  <a:schemeClr val="accent4">
                    <a:lumMod val="75000"/>
                  </a:schemeClr>
                </a:solidFill>
                <a:cs typeface="2  Titr" panose="00000700000000000000" pitchFamily="2" charset="-78"/>
              </a:rPr>
              <a:t>ادامه پاسخ به سوال 3</a:t>
            </a:r>
            <a:endParaRPr lang="en-US" dirty="0">
              <a:solidFill>
                <a:schemeClr val="accent4">
                  <a:lumMod val="75000"/>
                </a:schemeClr>
              </a:solidFill>
              <a:cs typeface="2 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194560"/>
            <a:ext cx="10820400" cy="4427066"/>
          </a:xfrm>
        </p:spPr>
        <p:txBody>
          <a:bodyPr>
            <a:normAutofit/>
          </a:bodyPr>
          <a:lstStyle/>
          <a:p>
            <a:pPr marL="457200" indent="-457200" algn="just" rtl="1">
              <a:lnSpc>
                <a:spcPct val="150000"/>
              </a:lnSpc>
              <a:buFont typeface="+mj-lt"/>
              <a:buAutoNum type="arabicPeriod"/>
            </a:pPr>
            <a:r>
              <a:rPr lang="fa-IR" sz="2000" dirty="0">
                <a:cs typeface="2  Nazanin" panose="00000400000000000000" pitchFamily="2" charset="-78"/>
              </a:rPr>
              <a:t>محاسبه سن اصلاح شده جهت </a:t>
            </a:r>
            <a:r>
              <a:rPr lang="fa-IR" sz="2000" b="1" dirty="0">
                <a:solidFill>
                  <a:schemeClr val="accent2">
                    <a:lumMod val="60000"/>
                    <a:lumOff val="40000"/>
                  </a:schemeClr>
                </a:solidFill>
                <a:cs typeface="2  Nazanin" panose="00000400000000000000" pitchFamily="2" charset="-78"/>
              </a:rPr>
              <a:t> </a:t>
            </a:r>
            <a:r>
              <a:rPr lang="fa-IR" sz="2000" dirty="0">
                <a:cs typeface="2  Nazanin" panose="00000400000000000000" pitchFamily="2" charset="-78"/>
              </a:rPr>
              <a:t>استفاده از نمودار </a:t>
            </a:r>
            <a:r>
              <a:rPr lang="en-US" sz="2000" dirty="0">
                <a:cs typeface="2  Nazanin" panose="00000400000000000000" pitchFamily="2" charset="-78"/>
              </a:rPr>
              <a:t>MGRS</a:t>
            </a:r>
            <a:r>
              <a:rPr lang="fa-IR" sz="2000" dirty="0">
                <a:cs typeface="2  Nazanin" panose="00000400000000000000" pitchFamily="2" charset="-78"/>
              </a:rPr>
              <a:t>: </a:t>
            </a:r>
            <a:r>
              <a:rPr lang="fa-IR" sz="2000" b="1" dirty="0">
                <a:cs typeface="2  Nazanin" panose="00000400000000000000" pitchFamily="2" charset="-78"/>
              </a:rPr>
              <a:t>روش دوم استفاده از ستون چهار جدول شماره یک</a:t>
            </a:r>
          </a:p>
          <a:p>
            <a:pPr marL="457200" indent="-457200" algn="just" rtl="1">
              <a:lnSpc>
                <a:spcPct val="150000"/>
              </a:lnSpc>
              <a:buFont typeface="+mj-lt"/>
              <a:buAutoNum type="arabicPeriod"/>
            </a:pPr>
            <a:endParaRPr lang="fa-IR" sz="2000" b="1" dirty="0">
              <a:cs typeface="2  Nazanin" panose="00000400000000000000" pitchFamily="2" charset="-78"/>
            </a:endParaRPr>
          </a:p>
          <a:p>
            <a:pPr marL="457200" indent="-457200" algn="just" rtl="1">
              <a:lnSpc>
                <a:spcPct val="150000"/>
              </a:lnSpc>
              <a:buFont typeface="+mj-lt"/>
              <a:buAutoNum type="arabicPeriod"/>
            </a:pPr>
            <a:endParaRPr lang="fa-IR" sz="2000" b="1" dirty="0">
              <a:cs typeface="2  Nazanin" panose="00000400000000000000" pitchFamily="2" charset="-78"/>
            </a:endParaRP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2000" b="1" dirty="0">
                <a:cs typeface="2  Nazanin" panose="00000400000000000000" pitchFamily="2" charset="-78"/>
              </a:rPr>
              <a:t>برای این روش ستون چهارم را مبنا قرار داده  حاصل تفریق ستون سوم (مربوط به سن بارداری مورد نظر ) از سن تقویمی را به 6 ماهگی اضافه می کنیم حاصل سن اصلاح شده کودک می باشد. در مثال  3 کودک در سن 7 ماه 14 روز دارای سن اصلاح شده 6 ماهگی است که از سن تقویمی 8 ماه 22 روز تفریق و حاصل را (1 ماه 8 روز ) به 6 ماه اضافه کرده سن اصلاح شده برابر است با  </a:t>
            </a:r>
            <a:r>
              <a:rPr lang="fa-IR" sz="1800" b="1" u="sng" dirty="0">
                <a:solidFill>
                  <a:schemeClr val="accent2">
                    <a:lumMod val="60000"/>
                    <a:lumOff val="40000"/>
                  </a:schemeClr>
                </a:solidFill>
                <a:cs typeface="2  Nazanin" panose="00000400000000000000" pitchFamily="2" charset="-78"/>
              </a:rPr>
              <a:t>7ماه 8 روز</a:t>
            </a: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2000" dirty="0">
                <a:solidFill>
                  <a:schemeClr val="accent2">
                    <a:lumMod val="60000"/>
                    <a:lumOff val="40000"/>
                  </a:schemeClr>
                </a:solidFill>
                <a:cs typeface="2  Nazanin" panose="00000400000000000000" pitchFamily="2" charset="-78"/>
              </a:rPr>
              <a:t>                        </a:t>
            </a:r>
            <a:r>
              <a:rPr lang="fa-IR" sz="2000" dirty="0">
                <a:cs typeface="2  Nazanin" panose="00000400000000000000" pitchFamily="2" charset="-78"/>
              </a:rPr>
              <a:t>                                        </a:t>
            </a:r>
          </a:p>
          <a:p>
            <a:pPr marL="457200" indent="-457200" algn="just" rtl="1">
              <a:buFont typeface="+mj-lt"/>
              <a:buAutoNum type="arabicPeriod"/>
            </a:pPr>
            <a:endParaRPr lang="fa-IR" sz="2000" b="1" dirty="0">
              <a:solidFill>
                <a:schemeClr val="accent2">
                  <a:lumMod val="60000"/>
                  <a:lumOff val="40000"/>
                </a:schemeClr>
              </a:solidFill>
              <a:cs typeface="2  Nazanin" panose="00000400000000000000" pitchFamily="2" charset="-78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1780561"/>
              </p:ext>
            </p:extLst>
          </p:nvPr>
        </p:nvGraphicFramePr>
        <p:xfrm>
          <a:off x="1214584" y="5500255"/>
          <a:ext cx="1847272" cy="1121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7272">
                  <a:extLst>
                    <a:ext uri="{9D8B030D-6E8A-4147-A177-3AD203B41FA5}">
                      <a16:colId xmlns:a16="http://schemas.microsoft.com/office/drawing/2014/main" val="2074753423"/>
                    </a:ext>
                  </a:extLst>
                </a:gridCol>
              </a:tblGrid>
              <a:tr h="481291">
                <a:tc>
                  <a:txBody>
                    <a:bodyPr/>
                    <a:lstStyle/>
                    <a:p>
                      <a:r>
                        <a:rPr lang="fa-IR" dirty="0">
                          <a:solidFill>
                            <a:schemeClr val="tx1"/>
                          </a:solidFill>
                          <a:cs typeface="2  Nazanin" panose="00000400000000000000" pitchFamily="2" charset="-78"/>
                        </a:rPr>
                        <a:t>8 ماه 22 روز –</a:t>
                      </a:r>
                    </a:p>
                    <a:p>
                      <a:r>
                        <a:rPr lang="fa-IR" dirty="0">
                          <a:solidFill>
                            <a:schemeClr val="tx1"/>
                          </a:solidFill>
                          <a:cs typeface="2  Nazanin" panose="00000400000000000000" pitchFamily="2" charset="-78"/>
                        </a:rPr>
                        <a:t>7 ماه 14 روز     </a:t>
                      </a:r>
                      <a:endParaRPr lang="en-US" dirty="0">
                        <a:solidFill>
                          <a:schemeClr val="tx1"/>
                        </a:solidFill>
                        <a:cs typeface="2  Nazanin" panose="00000400000000000000" pitchFamily="2" charset="-78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061443"/>
                  </a:ext>
                </a:extLst>
              </a:tr>
              <a:tr h="481291">
                <a:tc>
                  <a:txBody>
                    <a:bodyPr/>
                    <a:lstStyle/>
                    <a:p>
                      <a:r>
                        <a:rPr lang="fa-IR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cs typeface="2  Nazanin" panose="00000400000000000000" pitchFamily="2" charset="-78"/>
                        </a:rPr>
                        <a:t>1 ماه 8 روز      </a:t>
                      </a:r>
                      <a:endParaRPr lang="en-US" b="1" dirty="0">
                        <a:solidFill>
                          <a:schemeClr val="accent4">
                            <a:lumMod val="75000"/>
                          </a:schemeClr>
                        </a:solidFill>
                        <a:cs typeface="2  Nazanin" panose="00000400000000000000" pitchFamily="2" charset="-78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3192721"/>
                  </a:ext>
                </a:extLst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5782" y="2814637"/>
            <a:ext cx="9033163" cy="122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4745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solidFill>
                  <a:schemeClr val="accent4">
                    <a:lumMod val="75000"/>
                  </a:schemeClr>
                </a:solidFill>
                <a:cs typeface="2  Titr" panose="00000700000000000000" pitchFamily="2" charset="-78"/>
              </a:rPr>
              <a:t>ادامه پاسخ به سوال شماره 3:</a:t>
            </a:r>
            <a:endParaRPr lang="en-US" dirty="0">
              <a:solidFill>
                <a:schemeClr val="accent4">
                  <a:lumMod val="75000"/>
                </a:schemeClr>
              </a:solidFill>
              <a:cs typeface="2  Titr" panose="00000700000000000000" pitchFamily="2" charset="-7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940" y="2193925"/>
            <a:ext cx="5852120" cy="4024313"/>
          </a:xfrm>
        </p:spPr>
      </p:pic>
    </p:spTree>
    <p:extLst>
      <p:ext uri="{BB962C8B-B14F-4D97-AF65-F5344CB8AC3E}">
        <p14:creationId xmlns:p14="http://schemas.microsoft.com/office/powerpoint/2010/main" val="7367615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solidFill>
                  <a:schemeClr val="accent4">
                    <a:lumMod val="75000"/>
                  </a:schemeClr>
                </a:solidFill>
                <a:cs typeface="2  Titr" panose="00000700000000000000" pitchFamily="2" charset="-78"/>
              </a:rPr>
              <a:t>ادامه پاسخ به سوال شماره 3:</a:t>
            </a:r>
            <a:endParaRPr lang="en-US" dirty="0">
              <a:solidFill>
                <a:schemeClr val="accent4">
                  <a:lumMod val="75000"/>
                </a:schemeClr>
              </a:solidFill>
              <a:cs typeface="2  Titr" panose="00000700000000000000" pitchFamily="2" charset="-7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6393" y="2193925"/>
            <a:ext cx="5979213" cy="4024313"/>
          </a:xfrm>
        </p:spPr>
      </p:pic>
    </p:spTree>
    <p:extLst>
      <p:ext uri="{BB962C8B-B14F-4D97-AF65-F5344CB8AC3E}">
        <p14:creationId xmlns:p14="http://schemas.microsoft.com/office/powerpoint/2010/main" val="23452106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solidFill>
                  <a:schemeClr val="accent4">
                    <a:lumMod val="75000"/>
                  </a:schemeClr>
                </a:solidFill>
                <a:cs typeface="2  Titr" panose="00000700000000000000" pitchFamily="2" charset="-78"/>
              </a:rPr>
              <a:t>ادامه پاسخ به سوال شماره 3:</a:t>
            </a:r>
            <a:endParaRPr lang="en-US" dirty="0">
              <a:solidFill>
                <a:schemeClr val="accent4">
                  <a:lumMod val="75000"/>
                </a:schemeClr>
              </a:solidFill>
              <a:cs typeface="2  Titr" panose="00000700000000000000" pitchFamily="2" charset="-7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653" y="2193925"/>
            <a:ext cx="5586693" cy="4024313"/>
          </a:xfrm>
        </p:spPr>
      </p:pic>
    </p:spTree>
    <p:extLst>
      <p:ext uri="{BB962C8B-B14F-4D97-AF65-F5344CB8AC3E}">
        <p14:creationId xmlns:p14="http://schemas.microsoft.com/office/powerpoint/2010/main" val="10496584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solidFill>
                  <a:schemeClr val="accent4">
                    <a:lumMod val="75000"/>
                  </a:schemeClr>
                </a:solidFill>
                <a:cs typeface="2  Titr" panose="00000700000000000000" pitchFamily="2" charset="-78"/>
              </a:rPr>
              <a:t>مثال 4:</a:t>
            </a:r>
            <a:endParaRPr lang="en-US" dirty="0">
              <a:solidFill>
                <a:schemeClr val="accent4">
                  <a:lumMod val="75000"/>
                </a:schemeClr>
              </a:solidFill>
              <a:cs typeface="2 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 rtl="1">
              <a:lnSpc>
                <a:spcPct val="150000"/>
              </a:lnSpc>
            </a:pPr>
            <a:r>
              <a:rPr lang="fa-IR" sz="2800" dirty="0">
                <a:cs typeface="2  Nazanin" panose="00000400000000000000" pitchFamily="2" charset="-78"/>
              </a:rPr>
              <a:t>تاریخ تولد شیرخوار دختر که در سن بارداری 29 هفتگی بدنیا آمده است برابر 1400/2/20 </a:t>
            </a:r>
            <a:br>
              <a:rPr lang="en-US" sz="2800" dirty="0">
                <a:cs typeface="2  Nazanin" panose="00000400000000000000" pitchFamily="2" charset="-78"/>
              </a:rPr>
            </a:br>
            <a:r>
              <a:rPr lang="fa-IR" sz="2800" dirty="0">
                <a:cs typeface="2  Nazanin" panose="00000400000000000000" pitchFamily="2" charset="-78"/>
              </a:rPr>
              <a:t>می باشد، شیرخوار در تاریخ 1400/10/15 به پایگاه سلامت مراجعه نموده است، با توجه به نتایج اندازه گیری وزن: 6</a:t>
            </a:r>
            <a:r>
              <a:rPr lang="en-US" sz="2800" dirty="0">
                <a:cs typeface="2  Nazanin" panose="00000400000000000000" pitchFamily="2" charset="-78"/>
              </a:rPr>
              <a:t>kg </a:t>
            </a:r>
            <a:r>
              <a:rPr lang="fa-IR" sz="2800" dirty="0">
                <a:cs typeface="2  Nazanin" panose="00000400000000000000" pitchFamily="2" charset="-78"/>
              </a:rPr>
              <a:t> ، قد 60</a:t>
            </a:r>
            <a:r>
              <a:rPr lang="en-US" sz="2800" dirty="0">
                <a:cs typeface="2  Nazanin" panose="00000400000000000000" pitchFamily="2" charset="-78"/>
              </a:rPr>
              <a:t>cm </a:t>
            </a:r>
            <a:r>
              <a:rPr lang="fa-IR" sz="2800" dirty="0">
                <a:cs typeface="2  Nazanin" panose="00000400000000000000" pitchFamily="2" charset="-78"/>
              </a:rPr>
              <a:t> و دورسر : 40</a:t>
            </a:r>
            <a:r>
              <a:rPr lang="en-US" sz="2800" dirty="0">
                <a:cs typeface="2  Nazanin" panose="00000400000000000000" pitchFamily="2" charset="-78"/>
              </a:rPr>
              <a:t> cm</a:t>
            </a:r>
            <a:r>
              <a:rPr lang="fa-IR" sz="2800" dirty="0">
                <a:cs typeface="2  Nazanin" panose="00000400000000000000" pitchFamily="2" charset="-78"/>
              </a:rPr>
              <a:t> منحنی های رشد و دورسر شیرخوار را رسم نمایید. </a:t>
            </a:r>
          </a:p>
          <a:p>
            <a:pPr algn="just" rtl="1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2965561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56363" y="514991"/>
            <a:ext cx="7793182" cy="842754"/>
          </a:xfrm>
        </p:spPr>
        <p:txBody>
          <a:bodyPr/>
          <a:lstStyle/>
          <a:p>
            <a:r>
              <a:rPr lang="fa-IR" dirty="0">
                <a:solidFill>
                  <a:schemeClr val="accent4">
                    <a:lumMod val="75000"/>
                  </a:schemeClr>
                </a:solidFill>
                <a:cs typeface="2  Titr" panose="00000700000000000000" pitchFamily="2" charset="-78"/>
              </a:rPr>
              <a:t>پاسخ مثال 4:</a:t>
            </a:r>
            <a:endParaRPr lang="en-US" dirty="0">
              <a:solidFill>
                <a:schemeClr val="accent4">
                  <a:lumMod val="75000"/>
                </a:schemeClr>
              </a:solidFill>
              <a:cs typeface="2 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218" y="1357745"/>
            <a:ext cx="11589327" cy="4890655"/>
          </a:xfrm>
        </p:spPr>
        <p:txBody>
          <a:bodyPr>
            <a:normAutofit fontScale="92500"/>
          </a:bodyPr>
          <a:lstStyle/>
          <a:p>
            <a:pPr algn="just" rtl="1">
              <a:lnSpc>
                <a:spcPct val="150000"/>
              </a:lnSpc>
            </a:pPr>
            <a:r>
              <a:rPr lang="fa-IR" sz="2400" b="1" dirty="0">
                <a:cs typeface="2  Nazanin" panose="00000400000000000000" pitchFamily="2" charset="-78"/>
              </a:rPr>
              <a:t>طبق جدول نحوه استفاده از منحنی های </a:t>
            </a:r>
            <a:r>
              <a:rPr lang="en-US" sz="2400" b="1" dirty="0">
                <a:cs typeface="2  Nazanin" panose="00000400000000000000" pitchFamily="2" charset="-78"/>
              </a:rPr>
              <a:t>intergrowth- 21 </a:t>
            </a:r>
            <a:r>
              <a:rPr lang="en-US" sz="2400" b="1" dirty="0" err="1">
                <a:cs typeface="2  Nazanin" panose="00000400000000000000" pitchFamily="2" charset="-78"/>
              </a:rPr>
              <a:t>st</a:t>
            </a:r>
            <a:r>
              <a:rPr lang="fa-IR" sz="2400" b="1" dirty="0">
                <a:cs typeface="2  Nazanin" panose="00000400000000000000" pitchFamily="2" charset="-78"/>
              </a:rPr>
              <a:t> برای سن بارداری هنگام تولد 29 هفته، تا سن تقویمی 8 ماه 21 روز  باید از منحنی فوق استفاده کرد. بنابراین با توجه به اینکه شیرخوار 7 ماه 25 روز دارد از منحنی </a:t>
            </a:r>
            <a:r>
              <a:rPr lang="en-US" sz="2400" b="1" dirty="0">
                <a:cs typeface="2  Nazanin" panose="00000400000000000000" pitchFamily="2" charset="-78"/>
              </a:rPr>
              <a:t>intergrowth- 21 </a:t>
            </a:r>
            <a:r>
              <a:rPr lang="en-US" sz="2400" b="1" dirty="0" err="1">
                <a:cs typeface="2  Nazanin" panose="00000400000000000000" pitchFamily="2" charset="-78"/>
              </a:rPr>
              <a:t>st</a:t>
            </a:r>
            <a:r>
              <a:rPr lang="en-US" sz="2400" b="1" dirty="0">
                <a:cs typeface="2  Nazanin" panose="00000400000000000000" pitchFamily="2" charset="-78"/>
              </a:rPr>
              <a:t> </a:t>
            </a:r>
            <a:r>
              <a:rPr lang="fa-IR" sz="2400" b="1" dirty="0">
                <a:cs typeface="2  Nazanin" panose="00000400000000000000" pitchFamily="2" charset="-78"/>
              </a:rPr>
              <a:t> استفاده می شود.</a:t>
            </a:r>
          </a:p>
          <a:p>
            <a:pPr algn="just" rtl="1">
              <a:lnSpc>
                <a:spcPct val="150000"/>
              </a:lnSpc>
            </a:pPr>
            <a:r>
              <a:rPr lang="fa-IR" sz="2400" b="1" dirty="0">
                <a:cs typeface="2  Nazanin" panose="00000400000000000000" pitchFamily="2" charset="-78"/>
              </a:rPr>
              <a:t>محاسبه سن بارداری به هفته جهت استفاده از نمودار </a:t>
            </a:r>
            <a:r>
              <a:rPr lang="en-US" sz="2400" b="1" dirty="0">
                <a:cs typeface="2  Nazanin" panose="00000400000000000000" pitchFamily="2" charset="-78"/>
              </a:rPr>
              <a:t>intergrowth- 21 </a:t>
            </a:r>
            <a:r>
              <a:rPr lang="en-US" sz="2400" b="1" dirty="0" err="1">
                <a:cs typeface="2  Nazanin" panose="00000400000000000000" pitchFamily="2" charset="-78"/>
              </a:rPr>
              <a:t>st</a:t>
            </a:r>
            <a:r>
              <a:rPr lang="fa-IR" sz="2400" b="1" dirty="0">
                <a:cs typeface="2  Nazanin" panose="00000400000000000000" pitchFamily="2" charset="-78"/>
              </a:rPr>
              <a:t>: </a:t>
            </a:r>
            <a:r>
              <a:rPr lang="fa-IR" sz="2400" dirty="0">
                <a:cs typeface="2  Nazanin" panose="00000400000000000000" pitchFamily="2" charset="-78"/>
              </a:rPr>
              <a:t>برای پیدا کردن سن جهت رسم نمودار لازم است سن تقویمی به تعداد هفته تبدیل و به سن بارداری هنگام تولد اضافه شود. برای این منظور تعداد ماه را در 4 ضرب و تعداد روز را به 7 تقسیم می کنیم.در مثال فوق سن تقویمی شیرخوار 7 ماه 25 روز است بنابراین   </a:t>
            </a: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2400" b="1" dirty="0">
                <a:cs typeface="2  Nazanin" panose="00000400000000000000" pitchFamily="2" charset="-78"/>
              </a:rPr>
              <a:t>      </a:t>
            </a:r>
            <a:r>
              <a:rPr lang="fa-IR" sz="2400" b="1" dirty="0">
                <a:solidFill>
                  <a:schemeClr val="accent4">
                    <a:lumMod val="75000"/>
                  </a:schemeClr>
                </a:solidFill>
                <a:cs typeface="2  Nazanin" panose="00000400000000000000" pitchFamily="2" charset="-78"/>
              </a:rPr>
              <a:t>31 هفته و 4 روز </a:t>
            </a:r>
            <a:r>
              <a:rPr lang="fa-IR" sz="2800" b="1" dirty="0">
                <a:cs typeface="2  Nazanin" panose="00000400000000000000" pitchFamily="2" charset="-78"/>
              </a:rPr>
              <a:t>=</a:t>
            </a:r>
            <a:r>
              <a:rPr lang="fa-IR" sz="2400" b="1" dirty="0">
                <a:cs typeface="2  Nazanin" panose="00000400000000000000" pitchFamily="2" charset="-78"/>
              </a:rPr>
              <a:t> 28+3هفته و 4 روز             </a:t>
            </a:r>
            <a:r>
              <a:rPr lang="fa-IR" sz="2400" b="1" dirty="0">
                <a:solidFill>
                  <a:srgbClr val="00B050"/>
                </a:solidFill>
                <a:cs typeface="2  Nazanin" panose="00000400000000000000" pitchFamily="2" charset="-78"/>
              </a:rPr>
              <a:t>28 هفته</a:t>
            </a:r>
            <a:r>
              <a:rPr lang="fa-IR" sz="2800" b="1" dirty="0">
                <a:cs typeface="2  Nazanin" panose="00000400000000000000" pitchFamily="2" charset="-78"/>
              </a:rPr>
              <a:t>=</a:t>
            </a:r>
            <a:r>
              <a:rPr lang="fa-IR" sz="2400" b="1" dirty="0">
                <a:cs typeface="2  Nazanin" panose="00000400000000000000" pitchFamily="2" charset="-78"/>
              </a:rPr>
              <a:t> 4× 7 ماه            </a:t>
            </a:r>
            <a:r>
              <a:rPr lang="fa-IR" sz="2400" b="1" dirty="0">
                <a:solidFill>
                  <a:srgbClr val="00B050"/>
                </a:solidFill>
                <a:cs typeface="2  Nazanin" panose="00000400000000000000" pitchFamily="2" charset="-78"/>
              </a:rPr>
              <a:t>3 هفته و 4 روز</a:t>
            </a:r>
            <a:r>
              <a:rPr lang="fa-IR" sz="2800" b="1" dirty="0">
                <a:cs typeface="2  Nazanin" panose="00000400000000000000" pitchFamily="2" charset="-78"/>
              </a:rPr>
              <a:t>=</a:t>
            </a:r>
            <a:r>
              <a:rPr lang="fa-IR" sz="2400" b="1" dirty="0">
                <a:cs typeface="2  Nazanin" panose="00000400000000000000" pitchFamily="2" charset="-78"/>
              </a:rPr>
              <a:t> 7÷25 روز</a:t>
            </a: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2400" b="1" dirty="0">
                <a:cs typeface="2  Nazanin" panose="00000400000000000000" pitchFamily="2" charset="-78"/>
              </a:rPr>
              <a:t>                                                      </a:t>
            </a:r>
            <a:r>
              <a:rPr lang="fa-IR" sz="2400" b="1" dirty="0">
                <a:solidFill>
                  <a:schemeClr val="accent2">
                    <a:lumMod val="60000"/>
                    <a:lumOff val="40000"/>
                  </a:schemeClr>
                </a:solidFill>
                <a:cs typeface="2  Nazanin" panose="00000400000000000000" pitchFamily="2" charset="-78"/>
              </a:rPr>
              <a:t>60 هفته و 4 روز</a:t>
            </a:r>
            <a:r>
              <a:rPr lang="fa-IR" sz="2800" b="1" dirty="0">
                <a:cs typeface="2  Nazanin" panose="00000400000000000000" pitchFamily="2" charset="-78"/>
              </a:rPr>
              <a:t>=</a:t>
            </a:r>
            <a:r>
              <a:rPr lang="fa-IR" sz="2400" b="1" dirty="0">
                <a:cs typeface="2  Nazanin" panose="00000400000000000000" pitchFamily="2" charset="-78"/>
              </a:rPr>
              <a:t> 31هفته و 4 روز + 29 هفته</a:t>
            </a:r>
          </a:p>
          <a:p>
            <a:pPr algn="just" rtl="1">
              <a:lnSpc>
                <a:spcPct val="150000"/>
              </a:lnSpc>
            </a:pPr>
            <a:endParaRPr lang="en-US" sz="2400" dirty="0">
              <a:cs typeface="2 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412520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8254" y="487282"/>
            <a:ext cx="7142018" cy="690354"/>
          </a:xfrm>
        </p:spPr>
        <p:txBody>
          <a:bodyPr/>
          <a:lstStyle/>
          <a:p>
            <a:r>
              <a:rPr lang="fa-IR" dirty="0">
                <a:solidFill>
                  <a:schemeClr val="accent4">
                    <a:lumMod val="75000"/>
                  </a:schemeClr>
                </a:solidFill>
                <a:cs typeface="2  Titr" panose="00000700000000000000" pitchFamily="2" charset="-78"/>
              </a:rPr>
              <a:t>ادامه پاسخ مثال 4</a:t>
            </a:r>
            <a:endParaRPr lang="en-US" dirty="0">
              <a:solidFill>
                <a:schemeClr val="accent4">
                  <a:lumMod val="75000"/>
                </a:schemeClr>
              </a:solidFill>
              <a:cs typeface="2  Titr" panose="00000700000000000000" pitchFamily="2" charset="-78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50418" y="1547654"/>
            <a:ext cx="5680362" cy="4940324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837949" y="1463396"/>
            <a:ext cx="5674450" cy="5102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3869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18" y="138545"/>
            <a:ext cx="11069782" cy="6719455"/>
          </a:xfrm>
        </p:spPr>
      </p:pic>
      <p:sp>
        <p:nvSpPr>
          <p:cNvPr id="7" name="TextBox 6"/>
          <p:cNvSpPr txBox="1"/>
          <p:nvPr/>
        </p:nvSpPr>
        <p:spPr>
          <a:xfrm>
            <a:off x="8285019" y="900545"/>
            <a:ext cx="33112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400" dirty="0">
                <a:solidFill>
                  <a:schemeClr val="accent4">
                    <a:lumMod val="75000"/>
                  </a:schemeClr>
                </a:solidFill>
                <a:cs typeface="2  Titr" panose="00000700000000000000" pitchFamily="2" charset="-78"/>
              </a:rPr>
              <a:t>با تشکر از توجه شما 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885293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200" y="635125"/>
            <a:ext cx="8763000" cy="1293028"/>
          </a:xfrm>
        </p:spPr>
        <p:txBody>
          <a:bodyPr>
            <a:normAutofit/>
          </a:bodyPr>
          <a:lstStyle/>
          <a:p>
            <a:pPr rtl="1"/>
            <a:r>
              <a:rPr lang="fa-IR" sz="3600" dirty="0">
                <a:solidFill>
                  <a:schemeClr val="accent4">
                    <a:lumMod val="75000"/>
                  </a:schemeClr>
                </a:solidFill>
                <a:cs typeface="2  Titr" panose="00000700000000000000" pitchFamily="2" charset="-78"/>
              </a:rPr>
              <a:t>منحنی 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  <a:cs typeface="2  Nazanin" panose="00000400000000000000" pitchFamily="2" charset="-78"/>
              </a:rPr>
              <a:t>intergrowth- 21</a:t>
            </a:r>
            <a:r>
              <a:rPr lang="en-US" sz="3600" dirty="0">
                <a:solidFill>
                  <a:schemeClr val="accent4">
                    <a:lumMod val="75000"/>
                  </a:schemeClr>
                </a:solidFill>
                <a:cs typeface="2  Titr" panose="00000700000000000000" pitchFamily="2" charset="-78"/>
              </a:rPr>
              <a:t>st</a:t>
            </a:r>
            <a:r>
              <a:rPr lang="fa-IR" sz="3600" dirty="0">
                <a:solidFill>
                  <a:schemeClr val="accent4">
                    <a:lumMod val="75000"/>
                  </a:schemeClr>
                </a:solidFill>
                <a:cs typeface="2  Titr" panose="00000700000000000000" pitchFamily="2" charset="-78"/>
              </a:rPr>
              <a:t> </a:t>
            </a:r>
            <a:endParaRPr lang="en-US" sz="3600" dirty="0">
              <a:solidFill>
                <a:schemeClr val="accent4">
                  <a:lumMod val="75000"/>
                </a:schemeClr>
              </a:solidFill>
              <a:cs typeface="2 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51" y="1620983"/>
            <a:ext cx="4308949" cy="199505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2327" y="1620983"/>
            <a:ext cx="6393873" cy="4752108"/>
          </a:xfrm>
        </p:spPr>
        <p:txBody>
          <a:bodyPr>
            <a:noAutofit/>
          </a:bodyPr>
          <a:lstStyle/>
          <a:p>
            <a:pPr algn="just" rtl="1">
              <a:lnSpc>
                <a:spcPct val="150000"/>
              </a:lnSpc>
            </a:pPr>
            <a:r>
              <a:rPr lang="fa-IR" sz="2800" dirty="0">
                <a:cs typeface="2  Nazanin" panose="00000400000000000000" pitchFamily="2" charset="-78"/>
              </a:rPr>
              <a:t>برای بررسی وزن، قد و دورسر نوزادانی که با سن بارداری </a:t>
            </a:r>
            <a:r>
              <a:rPr lang="fa-IR" sz="2800" b="1" u="sng" dirty="0">
                <a:solidFill>
                  <a:schemeClr val="accent3">
                    <a:lumMod val="60000"/>
                    <a:lumOff val="40000"/>
                  </a:schemeClr>
                </a:solidFill>
                <a:cs typeface="2  Nazanin" panose="00000400000000000000" pitchFamily="2" charset="-78"/>
              </a:rPr>
              <a:t>کمتر از 37 هفته </a:t>
            </a:r>
            <a:r>
              <a:rPr lang="fa-IR" sz="2800" dirty="0">
                <a:cs typeface="2  Nazanin" panose="00000400000000000000" pitchFamily="2" charset="-78"/>
              </a:rPr>
              <a:t>به دنیا آمده اند، پس از ترخیص از بیمارستان منحنی های </a:t>
            </a:r>
            <a:r>
              <a:rPr lang="en-US" sz="2800" b="1" dirty="0">
                <a:solidFill>
                  <a:schemeClr val="accent3">
                    <a:lumMod val="60000"/>
                    <a:lumOff val="40000"/>
                  </a:schemeClr>
                </a:solidFill>
                <a:cs typeface="2  Nazanin" panose="00000400000000000000" pitchFamily="2" charset="-78"/>
              </a:rPr>
              <a:t>intergrowth- 21 </a:t>
            </a:r>
            <a:r>
              <a:rPr lang="en-US" sz="2800" dirty="0" err="1">
                <a:solidFill>
                  <a:schemeClr val="accent3">
                    <a:lumMod val="60000"/>
                    <a:lumOff val="40000"/>
                  </a:schemeClr>
                </a:solidFill>
                <a:cs typeface="2  Nazanin" panose="00000400000000000000" pitchFamily="2" charset="-78"/>
              </a:rPr>
              <a:t>st</a:t>
            </a:r>
            <a:r>
              <a:rPr lang="en-US" sz="2800" b="1" dirty="0">
                <a:solidFill>
                  <a:schemeClr val="accent3">
                    <a:lumMod val="60000"/>
                    <a:lumOff val="40000"/>
                  </a:schemeClr>
                </a:solidFill>
                <a:cs typeface="2 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accent3">
                    <a:lumMod val="60000"/>
                    <a:lumOff val="40000"/>
                  </a:schemeClr>
                </a:solidFill>
                <a:cs typeface="2  Nazanin" panose="00000400000000000000" pitchFamily="2" charset="-78"/>
              </a:rPr>
              <a:t>  </a:t>
            </a:r>
            <a:r>
              <a:rPr lang="fa-IR" sz="2800" dirty="0">
                <a:cs typeface="2  Nazanin" panose="00000400000000000000" pitchFamily="2" charset="-78"/>
              </a:rPr>
              <a:t>استفاده شود. (صفحه 11 و 12 دفترچه پایش رشد کودکان زود متولد شده)</a:t>
            </a:r>
          </a:p>
          <a:p>
            <a:pPr algn="just" rtl="1">
              <a:lnSpc>
                <a:spcPct val="150000"/>
              </a:lnSpc>
            </a:pPr>
            <a:r>
              <a:rPr lang="fa-IR" sz="2800" dirty="0">
                <a:cs typeface="2  Nazanin" panose="00000400000000000000" pitchFamily="2" charset="-78"/>
              </a:rPr>
              <a:t>این منحنی برای نوزادانی که با سن بارداری </a:t>
            </a:r>
            <a:r>
              <a:rPr lang="fa-IR" sz="2800" b="1" u="sng" dirty="0">
                <a:solidFill>
                  <a:schemeClr val="accent3">
                    <a:lumMod val="60000"/>
                    <a:lumOff val="40000"/>
                  </a:schemeClr>
                </a:solidFill>
                <a:cs typeface="2  Nazanin" panose="00000400000000000000" pitchFamily="2" charset="-78"/>
              </a:rPr>
              <a:t>28 تا 36 هفته </a:t>
            </a:r>
            <a:r>
              <a:rPr lang="fa-IR" sz="2800" dirty="0">
                <a:cs typeface="2  Nazanin" panose="00000400000000000000" pitchFamily="2" charset="-78"/>
              </a:rPr>
              <a:t>به دنیا آمده اند مورد استفاده قرار می گیرند.</a:t>
            </a:r>
          </a:p>
          <a:p>
            <a:pPr marL="0" indent="0" algn="just" rtl="1">
              <a:lnSpc>
                <a:spcPct val="150000"/>
              </a:lnSpc>
              <a:buNone/>
            </a:pPr>
            <a:endParaRPr lang="en-US" sz="2800" dirty="0">
              <a:cs typeface="2  Nazanin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052" y="3745284"/>
            <a:ext cx="4184255" cy="3001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5314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solidFill>
                  <a:schemeClr val="accent4">
                    <a:lumMod val="75000"/>
                  </a:schemeClr>
                </a:solidFill>
                <a:cs typeface="2  Titr" panose="00000700000000000000" pitchFamily="2" charset="-78"/>
              </a:rPr>
              <a:t>میزان تجویز قطر آهن </a:t>
            </a:r>
            <a:endParaRPr lang="en-US" dirty="0">
              <a:solidFill>
                <a:schemeClr val="accent4">
                  <a:lumMod val="75000"/>
                </a:schemeClr>
              </a:solidFill>
              <a:cs typeface="2 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lnSpc>
                <a:spcPct val="150000"/>
              </a:lnSpc>
            </a:pPr>
            <a:r>
              <a:rPr lang="fa-IR" dirty="0">
                <a:cs typeface="2  Nazanin" panose="00000400000000000000" pitchFamily="2" charset="-78"/>
              </a:rPr>
              <a:t>میزان تجویز قطره آن برای </a:t>
            </a:r>
            <a:r>
              <a:rPr lang="fa-IR" dirty="0">
                <a:solidFill>
                  <a:schemeClr val="accent2">
                    <a:lumMod val="60000"/>
                    <a:lumOff val="40000"/>
                  </a:schemeClr>
                </a:solidFill>
                <a:cs typeface="2  Nazanin" panose="00000400000000000000" pitchFamily="2" charset="-78"/>
              </a:rPr>
              <a:t>کودکان ترم با وزن طبیعی </a:t>
            </a:r>
            <a:r>
              <a:rPr lang="fa-IR" dirty="0">
                <a:cs typeface="2  Nazanin" panose="00000400000000000000" pitchFamily="2" charset="-78"/>
              </a:rPr>
              <a:t>: به ازای هر کیلوگرم وزن 1 میلی گرم آهن خالص حداکثر برابر 15 میلی گرم در روز معادل 15 قطره</a:t>
            </a:r>
          </a:p>
          <a:p>
            <a:pPr algn="r" rtl="1">
              <a:lnSpc>
                <a:spcPct val="150000"/>
              </a:lnSpc>
            </a:pPr>
            <a:r>
              <a:rPr lang="fa-IR" dirty="0">
                <a:cs typeface="2  Nazanin" panose="00000400000000000000" pitchFamily="2" charset="-78"/>
              </a:rPr>
              <a:t>میزان تجویز قطره آن برای کودکان زود متولد شد </a:t>
            </a:r>
            <a:r>
              <a:rPr lang="fa-IR" dirty="0">
                <a:solidFill>
                  <a:schemeClr val="accent2">
                    <a:lumMod val="60000"/>
                    <a:lumOff val="40000"/>
                  </a:schemeClr>
                </a:solidFill>
                <a:cs typeface="2  Nazanin" panose="00000400000000000000" pitchFamily="2" charset="-78"/>
              </a:rPr>
              <a:t>(شیرخوار نارس) با وزن کمتر از 2500 گرم </a:t>
            </a:r>
            <a:r>
              <a:rPr lang="fa-IR" dirty="0">
                <a:cs typeface="2  Nazanin" panose="00000400000000000000" pitchFamily="2" charset="-78"/>
              </a:rPr>
              <a:t>: به ازای هر کیلوگرم وزن 2 میلی گرم آهن خالص حداکثر برابر 15 میلی گرم در روز معادل 15 قطره</a:t>
            </a:r>
          </a:p>
          <a:p>
            <a:pPr algn="r" rtl="1">
              <a:lnSpc>
                <a:spcPct val="150000"/>
              </a:lnSpc>
            </a:pPr>
            <a:r>
              <a:rPr lang="fa-IR" dirty="0">
                <a:cs typeface="2  Nazanin" panose="00000400000000000000" pitchFamily="2" charset="-78"/>
              </a:rPr>
              <a:t>میزان تجویز قطره آن برای کودکان زود متولد شد </a:t>
            </a:r>
            <a:r>
              <a:rPr lang="fa-IR" dirty="0">
                <a:solidFill>
                  <a:schemeClr val="accent2">
                    <a:lumMod val="60000"/>
                    <a:lumOff val="40000"/>
                  </a:schemeClr>
                </a:solidFill>
                <a:cs typeface="2  Nazanin" panose="00000400000000000000" pitchFamily="2" charset="-78"/>
              </a:rPr>
              <a:t>(شیرخوار نارس) با وزن کمتر از 1500 گرم </a:t>
            </a:r>
            <a:r>
              <a:rPr lang="fa-IR" dirty="0">
                <a:cs typeface="2  Nazanin" panose="00000400000000000000" pitchFamily="2" charset="-78"/>
              </a:rPr>
              <a:t>: به ازای هر کیلوگرم وزن 3 الی 4 میلی گرم آهن خالص حداکثر برابر 15 میلی گرم در روز</a:t>
            </a:r>
          </a:p>
          <a:p>
            <a:pPr algn="r" rtl="1">
              <a:lnSpc>
                <a:spcPct val="150000"/>
              </a:lnSpc>
            </a:pPr>
            <a:endParaRPr lang="en-US" dirty="0">
              <a:cs typeface="2 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946293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solidFill>
                  <a:schemeClr val="accent4">
                    <a:lumMod val="75000"/>
                  </a:schemeClr>
                </a:solidFill>
                <a:cs typeface="2  Titr" panose="00000700000000000000" pitchFamily="2" charset="-78"/>
              </a:rPr>
              <a:t>میزان تجویز قطر آهن </a:t>
            </a:r>
            <a:endParaRPr lang="en-US" dirty="0">
              <a:solidFill>
                <a:schemeClr val="accent4">
                  <a:lumMod val="75000"/>
                </a:schemeClr>
              </a:solidFill>
              <a:cs typeface="2 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20487"/>
            <a:ext cx="10820400" cy="4842163"/>
          </a:xfrm>
        </p:spPr>
        <p:txBody>
          <a:bodyPr>
            <a:no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dirty="0">
                <a:cs typeface="2  Nazanin" panose="00000400000000000000" pitchFamily="2" charset="-78"/>
              </a:rPr>
              <a:t>برای تجویز لازم است تناسب بسته شود</a:t>
            </a:r>
          </a:p>
          <a:p>
            <a:pPr marL="3657600" lvl="8" indent="0" algn="r" rtl="1">
              <a:lnSpc>
                <a:spcPct val="150000"/>
              </a:lnSpc>
              <a:buNone/>
            </a:pPr>
            <a:r>
              <a:rPr lang="fa-IR" sz="2000" dirty="0">
                <a:cs typeface="2  Nazanin" panose="00000400000000000000" pitchFamily="2" charset="-78"/>
              </a:rPr>
              <a:t>فروسولفات (میلی گرم )                                                     آهن خالص (میلی گرم)</a:t>
            </a:r>
          </a:p>
          <a:p>
            <a:pPr marL="3657600" lvl="8" indent="0" algn="r" rtl="1">
              <a:lnSpc>
                <a:spcPct val="150000"/>
              </a:lnSpc>
              <a:buNone/>
            </a:pPr>
            <a:r>
              <a:rPr lang="fa-IR" sz="2000" dirty="0">
                <a:cs typeface="2  Nazanin" panose="00000400000000000000" pitchFamily="2" charset="-78"/>
              </a:rPr>
              <a:t>             1                                                                                25</a:t>
            </a:r>
          </a:p>
          <a:p>
            <a:pPr marL="3657600" lvl="8" indent="0" algn="r" rtl="1">
              <a:lnSpc>
                <a:spcPct val="150000"/>
              </a:lnSpc>
              <a:buNone/>
            </a:pPr>
            <a:r>
              <a:rPr lang="fa-IR" sz="2000" dirty="0">
                <a:cs typeface="2  Nazanin" panose="00000400000000000000" pitchFamily="2" charset="-78"/>
              </a:rPr>
              <a:t>              						        6</a:t>
            </a:r>
          </a:p>
          <a:p>
            <a:pPr marL="3657600" lvl="8" indent="0" algn="r" rtl="1">
              <a:lnSpc>
                <a:spcPct val="150000"/>
              </a:lnSpc>
              <a:buNone/>
            </a:pPr>
            <a:endParaRPr lang="fa-IR" sz="2000" dirty="0">
              <a:cs typeface="2  Nazanin" panose="00000400000000000000" pitchFamily="2" charset="-78"/>
            </a:endParaRPr>
          </a:p>
          <a:p>
            <a:pPr marL="3657600" lvl="8" indent="0" algn="r" rtl="1">
              <a:lnSpc>
                <a:spcPct val="150000"/>
              </a:lnSpc>
              <a:buNone/>
            </a:pPr>
            <a:r>
              <a:rPr lang="fa-IR" sz="2000" dirty="0">
                <a:cs typeface="2  Nazanin" panose="00000400000000000000" pitchFamily="2" charset="-78"/>
              </a:rPr>
              <a:t> تعداد قطره 				 فروسولفات (میلی گرم )</a:t>
            </a:r>
          </a:p>
          <a:p>
            <a:pPr marL="3657600" lvl="8" indent="0" algn="r" rtl="1">
              <a:lnSpc>
                <a:spcPct val="150000"/>
              </a:lnSpc>
              <a:buNone/>
            </a:pPr>
            <a:r>
              <a:rPr lang="fa-IR" sz="2000" dirty="0">
                <a:cs typeface="2  Nazanin" panose="00000400000000000000" pitchFamily="2" charset="-78"/>
              </a:rPr>
              <a:t>      25 						1</a:t>
            </a:r>
          </a:p>
          <a:p>
            <a:pPr marL="3657600" lvl="8" indent="0" algn="r" rtl="1">
              <a:lnSpc>
                <a:spcPct val="150000"/>
              </a:lnSpc>
              <a:buNone/>
            </a:pPr>
            <a:r>
              <a:rPr lang="fa-IR" sz="2000" dirty="0">
                <a:cs typeface="2  Nazanin" panose="00000400000000000000" pitchFamily="2" charset="-78"/>
              </a:rPr>
              <a:t>       </a:t>
            </a:r>
            <a:r>
              <a:rPr lang="fa-IR" sz="2000" dirty="0">
                <a:solidFill>
                  <a:schemeClr val="accent2">
                    <a:lumMod val="60000"/>
                    <a:lumOff val="40000"/>
                  </a:schemeClr>
                </a:solidFill>
                <a:cs typeface="2  Nazanin" panose="00000400000000000000" pitchFamily="2" charset="-78"/>
              </a:rPr>
              <a:t>6						</a:t>
            </a:r>
          </a:p>
          <a:p>
            <a:pPr marL="3657600" lvl="8" indent="0" algn="r" rtl="1">
              <a:lnSpc>
                <a:spcPct val="150000"/>
              </a:lnSpc>
              <a:buNone/>
            </a:pPr>
            <a:endParaRPr lang="fa-IR" sz="2000" dirty="0">
              <a:cs typeface="2  Nazanin" panose="00000400000000000000" pitchFamily="2" charset="-78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1590890"/>
              </p:ext>
            </p:extLst>
          </p:nvPr>
        </p:nvGraphicFramePr>
        <p:xfrm>
          <a:off x="6646719" y="3499888"/>
          <a:ext cx="554181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4181">
                  <a:extLst>
                    <a:ext uri="{9D8B030D-6E8A-4147-A177-3AD203B41FA5}">
                      <a16:colId xmlns:a16="http://schemas.microsoft.com/office/drawing/2014/main" val="8963810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b="0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cs typeface="2  Nazanin" panose="00000400000000000000" pitchFamily="2" charset="-78"/>
                        </a:rPr>
                        <a:t>6</a:t>
                      </a:r>
                      <a:endParaRPr lang="en-US" b="0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cs typeface="2  Nazanin" panose="00000400000000000000" pitchFamily="2" charset="-78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37735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cs typeface="2  Nazanin" panose="00000400000000000000" pitchFamily="2" charset="-78"/>
                        </a:rPr>
                        <a:t>25</a:t>
                      </a:r>
                      <a:endParaRPr lang="en-US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cs typeface="2  Nazanin" panose="00000400000000000000" pitchFamily="2" charset="-78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7554342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6605171"/>
              </p:ext>
            </p:extLst>
          </p:nvPr>
        </p:nvGraphicFramePr>
        <p:xfrm>
          <a:off x="1935019" y="5616170"/>
          <a:ext cx="600362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0362">
                  <a:extLst>
                    <a:ext uri="{9D8B030D-6E8A-4147-A177-3AD203B41FA5}">
                      <a16:colId xmlns:a16="http://schemas.microsoft.com/office/drawing/2014/main" val="40996299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solidFill>
                            <a:schemeClr val="tx1"/>
                          </a:solidFill>
                          <a:cs typeface="2  Nazanin" panose="00000400000000000000" pitchFamily="2" charset="-78"/>
                        </a:rPr>
                        <a:t>6</a:t>
                      </a:r>
                      <a:endParaRPr lang="en-US" dirty="0">
                        <a:solidFill>
                          <a:schemeClr val="tx1"/>
                        </a:solidFill>
                        <a:cs typeface="2  Nazanin" panose="00000400000000000000" pitchFamily="2" charset="-78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5856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solidFill>
                            <a:schemeClr val="tx1"/>
                          </a:solidFill>
                          <a:cs typeface="2  Nazanin" panose="00000400000000000000" pitchFamily="2" charset="-78"/>
                        </a:rPr>
                        <a:t>25</a:t>
                      </a:r>
                      <a:endParaRPr lang="en-US" dirty="0">
                        <a:solidFill>
                          <a:schemeClr val="tx1"/>
                        </a:solidFill>
                        <a:cs typeface="2  Nazanin" panose="00000400000000000000" pitchFamily="2" charset="-78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043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68246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200" y="635125"/>
            <a:ext cx="8763000" cy="1293028"/>
          </a:xfrm>
        </p:spPr>
        <p:txBody>
          <a:bodyPr>
            <a:normAutofit/>
          </a:bodyPr>
          <a:lstStyle/>
          <a:p>
            <a:pPr rtl="1"/>
            <a:r>
              <a:rPr lang="fa-IR" sz="3600" dirty="0">
                <a:solidFill>
                  <a:schemeClr val="accent4">
                    <a:lumMod val="75000"/>
                  </a:schemeClr>
                </a:solidFill>
                <a:cs typeface="2  Titr" panose="00000700000000000000" pitchFamily="2" charset="-78"/>
              </a:rPr>
              <a:t>منحنی 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  <a:cs typeface="2  Nazanin" panose="00000400000000000000" pitchFamily="2" charset="-78"/>
              </a:rPr>
              <a:t>intergrowth- 21</a:t>
            </a:r>
            <a:r>
              <a:rPr lang="en-US" sz="3600" dirty="0">
                <a:solidFill>
                  <a:schemeClr val="accent4">
                    <a:lumMod val="75000"/>
                  </a:schemeClr>
                </a:solidFill>
                <a:cs typeface="2  Titr" panose="00000700000000000000" pitchFamily="2" charset="-78"/>
              </a:rPr>
              <a:t>st</a:t>
            </a:r>
            <a:r>
              <a:rPr lang="fa-IR" sz="3600" dirty="0">
                <a:solidFill>
                  <a:schemeClr val="accent4">
                    <a:lumMod val="75000"/>
                  </a:schemeClr>
                </a:solidFill>
                <a:cs typeface="2  Titr" panose="00000700000000000000" pitchFamily="2" charset="-78"/>
              </a:rPr>
              <a:t> </a:t>
            </a:r>
            <a:endParaRPr lang="en-US" sz="3600" dirty="0">
              <a:solidFill>
                <a:schemeClr val="accent4">
                  <a:lumMod val="75000"/>
                </a:schemeClr>
              </a:solidFill>
              <a:cs typeface="2 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636" y="4391025"/>
            <a:ext cx="4308949" cy="232756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945" y="1556266"/>
            <a:ext cx="10931237" cy="2189018"/>
          </a:xfrm>
        </p:spPr>
        <p:txBody>
          <a:bodyPr>
            <a:noAutofit/>
          </a:bodyPr>
          <a:lstStyle/>
          <a:p>
            <a:pPr marL="0" indent="0" algn="just" rtl="1">
              <a:lnSpc>
                <a:spcPct val="150000"/>
              </a:lnSpc>
              <a:buNone/>
            </a:pPr>
            <a:r>
              <a:rPr lang="fa-IR" sz="2800" dirty="0">
                <a:cs typeface="2  Nazanin" panose="00000400000000000000" pitchFamily="2" charset="-78"/>
              </a:rPr>
              <a:t>آخرین سن تقویمی که این نمودارها برای شیرخوار استفاده می شوند بر حسب سن بارداری او در جدول شماره یک نوشته شده است و پس از رسیدن به آخرین سن منحنی های </a:t>
            </a:r>
            <a:r>
              <a:rPr lang="en-US" sz="2800" b="1" dirty="0">
                <a:solidFill>
                  <a:schemeClr val="accent3">
                    <a:lumMod val="60000"/>
                    <a:lumOff val="40000"/>
                  </a:schemeClr>
                </a:solidFill>
                <a:cs typeface="2  Nazanin" panose="00000400000000000000" pitchFamily="2" charset="-78"/>
              </a:rPr>
              <a:t>intergrowth- 21 </a:t>
            </a:r>
            <a:r>
              <a:rPr lang="en-US" sz="2800" dirty="0" err="1">
                <a:solidFill>
                  <a:schemeClr val="accent3">
                    <a:lumMod val="60000"/>
                    <a:lumOff val="40000"/>
                  </a:schemeClr>
                </a:solidFill>
                <a:cs typeface="2  Nazanin" panose="00000400000000000000" pitchFamily="2" charset="-78"/>
              </a:rPr>
              <a:t>st</a:t>
            </a:r>
            <a:r>
              <a:rPr lang="en-US" sz="2800" b="1" dirty="0">
                <a:solidFill>
                  <a:schemeClr val="accent3">
                    <a:lumMod val="60000"/>
                    <a:lumOff val="40000"/>
                  </a:schemeClr>
                </a:solidFill>
                <a:cs typeface="2  Nazanin" panose="00000400000000000000" pitchFamily="2" charset="-78"/>
              </a:rPr>
              <a:t>  </a:t>
            </a:r>
            <a:r>
              <a:rPr lang="fa-IR" sz="2800" b="1" dirty="0">
                <a:solidFill>
                  <a:schemeClr val="accent3">
                    <a:lumMod val="60000"/>
                    <a:lumOff val="40000"/>
                  </a:schemeClr>
                </a:solidFill>
                <a:cs typeface="2  Nazanin" panose="00000400000000000000" pitchFamily="2" charset="-78"/>
              </a:rPr>
              <a:t> </a:t>
            </a:r>
            <a:r>
              <a:rPr lang="fa-IR" sz="2800" dirty="0">
                <a:cs typeface="2  Nazanin" panose="00000400000000000000" pitchFamily="2" charset="-78"/>
              </a:rPr>
              <a:t>برای پایش رشد کودک از نمودارهای معمول کودک سالم منحنی های</a:t>
            </a:r>
            <a:r>
              <a:rPr lang="en-US" sz="2800" b="1" dirty="0">
                <a:solidFill>
                  <a:schemeClr val="accent3">
                    <a:lumMod val="60000"/>
                    <a:lumOff val="40000"/>
                  </a:schemeClr>
                </a:solidFill>
                <a:cs typeface="2  Nazanin" panose="00000400000000000000" pitchFamily="2" charset="-78"/>
              </a:rPr>
              <a:t>(MGRS)</a:t>
            </a:r>
            <a:r>
              <a:rPr lang="fa-IR" sz="2800" b="1" dirty="0">
                <a:solidFill>
                  <a:schemeClr val="accent3">
                    <a:lumMod val="60000"/>
                    <a:lumOff val="40000"/>
                  </a:schemeClr>
                </a:solidFill>
                <a:cs typeface="2  Nazanin" panose="00000400000000000000" pitchFamily="2" charset="-78"/>
              </a:rPr>
              <a:t> </a:t>
            </a:r>
            <a:r>
              <a:rPr lang="en-US" sz="2800" b="1" dirty="0">
                <a:solidFill>
                  <a:schemeClr val="accent3">
                    <a:lumMod val="60000"/>
                    <a:lumOff val="40000"/>
                  </a:schemeClr>
                </a:solidFill>
                <a:cs typeface="2  Nazanin" panose="00000400000000000000" pitchFamily="2" charset="-78"/>
              </a:rPr>
              <a:t>The Multicenter Growth Reference  Study</a:t>
            </a:r>
            <a:r>
              <a:rPr lang="fa-IR" sz="2800" dirty="0">
                <a:cs typeface="2  Nazanin" panose="00000400000000000000" pitchFamily="2" charset="-78"/>
              </a:rPr>
              <a:t> سازمان جهانی بهداشت استفاده شود.</a:t>
            </a:r>
            <a:endParaRPr lang="en-US" sz="2800" dirty="0">
              <a:cs typeface="2  Nazanin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4579" y="4281055"/>
            <a:ext cx="4184255" cy="2465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4756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solidFill>
                  <a:schemeClr val="accent4">
                    <a:lumMod val="75000"/>
                  </a:schemeClr>
                </a:solidFill>
                <a:cs typeface="2  Titr" panose="00000700000000000000" pitchFamily="2" charset="-78"/>
              </a:rPr>
              <a:t>تعریف سن تقویمی و سن اصلاح شده:</a:t>
            </a:r>
            <a:endParaRPr lang="en-US" dirty="0">
              <a:solidFill>
                <a:schemeClr val="accent4">
                  <a:lumMod val="75000"/>
                </a:schemeClr>
              </a:solidFill>
              <a:cs typeface="2 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 rtl="1"/>
            <a:r>
              <a:rPr lang="fa-IR" sz="3200" b="1" dirty="0">
                <a:solidFill>
                  <a:schemeClr val="accent2">
                    <a:lumMod val="60000"/>
                    <a:lumOff val="40000"/>
                  </a:schemeClr>
                </a:solidFill>
                <a:cs typeface="2  Nazanin" panose="00000400000000000000" pitchFamily="2" charset="-78"/>
              </a:rPr>
              <a:t>سن تقویمی: </a:t>
            </a:r>
            <a:r>
              <a:rPr lang="fa-IR" sz="3200" dirty="0">
                <a:cs typeface="2  Nazanin" panose="00000400000000000000" pitchFamily="2" charset="-78"/>
              </a:rPr>
              <a:t>محاسبه سن از زمان تولد بدون در نظر گرفتن سن بارداری هنگام تولد </a:t>
            </a:r>
          </a:p>
          <a:p>
            <a:pPr marL="0" indent="0" algn="just" rtl="1">
              <a:lnSpc>
                <a:spcPct val="150000"/>
              </a:lnSpc>
              <a:buNone/>
            </a:pPr>
            <a:endParaRPr lang="fa-IR" sz="3200" b="1" dirty="0">
              <a:solidFill>
                <a:schemeClr val="accent4">
                  <a:lumMod val="75000"/>
                </a:schemeClr>
              </a:solidFill>
              <a:cs typeface="2  Nazanin" panose="00000400000000000000" pitchFamily="2" charset="-78"/>
            </a:endParaRP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3200" b="1" dirty="0">
                <a:solidFill>
                  <a:schemeClr val="accent4">
                    <a:lumMod val="75000"/>
                  </a:schemeClr>
                </a:solidFill>
                <a:cs typeface="2  Nazanin" panose="00000400000000000000" pitchFamily="2" charset="-78"/>
              </a:rPr>
              <a:t>مثال 1: </a:t>
            </a:r>
            <a:r>
              <a:rPr lang="fa-IR" sz="3200" dirty="0">
                <a:cs typeface="2  Nazanin" panose="00000400000000000000" pitchFamily="2" charset="-78"/>
              </a:rPr>
              <a:t>تاریخ تولد شیرخواری که در سن بارداری 29 هفتگی بدنیا آمده است، برابر 1400/2/20 می باشد، شیرخوار در تاریخ 1400/10/15 به پایگاه سلامت مراجعه نموده است </a:t>
            </a:r>
            <a:r>
              <a:rPr lang="fa-IR" sz="3200" u="sng" dirty="0">
                <a:solidFill>
                  <a:schemeClr val="accent2">
                    <a:lumMod val="40000"/>
                    <a:lumOff val="60000"/>
                  </a:schemeClr>
                </a:solidFill>
                <a:cs typeface="2  Nazanin" panose="00000400000000000000" pitchFamily="2" charset="-78"/>
              </a:rPr>
              <a:t>سن تقویمی </a:t>
            </a:r>
            <a:r>
              <a:rPr lang="fa-IR" sz="3200" dirty="0">
                <a:cs typeface="2  Nazanin" panose="00000400000000000000" pitchFamily="2" charset="-78"/>
              </a:rPr>
              <a:t>شیرخوار را محاسبه نمایید.</a:t>
            </a:r>
          </a:p>
        </p:txBody>
      </p:sp>
    </p:spTree>
    <p:extLst>
      <p:ext uri="{BB962C8B-B14F-4D97-AF65-F5344CB8AC3E}">
        <p14:creationId xmlns:p14="http://schemas.microsoft.com/office/powerpoint/2010/main" val="41483199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solidFill>
                  <a:schemeClr val="accent4">
                    <a:lumMod val="75000"/>
                  </a:schemeClr>
                </a:solidFill>
                <a:cs typeface="2  Titr" panose="00000700000000000000" pitchFamily="2" charset="-78"/>
              </a:rPr>
              <a:t>پاسخ سوال یک:</a:t>
            </a:r>
            <a:endParaRPr lang="en-US" dirty="0">
              <a:solidFill>
                <a:schemeClr val="accent4">
                  <a:lumMod val="75000"/>
                </a:schemeClr>
              </a:solidFill>
              <a:cs typeface="2 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 rtl="1">
              <a:lnSpc>
                <a:spcPct val="150000"/>
              </a:lnSpc>
            </a:pPr>
            <a:r>
              <a:rPr lang="fa-IR" sz="3200" dirty="0">
                <a:cs typeface="2  Nazanin" panose="00000400000000000000" pitchFamily="2" charset="-78"/>
              </a:rPr>
              <a:t>در محاسبه سن تقویمی سن بارداری هنگام تولد در نظر گرفته نمی شود بنابراین از تاریخ تولد کودک سن محاسبه می شود و برابر است با </a:t>
            </a:r>
            <a:r>
              <a:rPr lang="fa-IR" sz="3200" b="1" dirty="0">
                <a:solidFill>
                  <a:schemeClr val="accent2">
                    <a:lumMod val="60000"/>
                    <a:lumOff val="40000"/>
                  </a:schemeClr>
                </a:solidFill>
                <a:cs typeface="2  Nazanin" panose="00000400000000000000" pitchFamily="2" charset="-78"/>
              </a:rPr>
              <a:t>7 ماه 25 روز </a:t>
            </a:r>
            <a:endParaRPr lang="en-US" sz="3200" b="1" dirty="0">
              <a:solidFill>
                <a:schemeClr val="accent2">
                  <a:lumMod val="60000"/>
                  <a:lumOff val="40000"/>
                </a:schemeClr>
              </a:solidFill>
              <a:cs typeface="2  Nazanin" panose="00000400000000000000" pitchFamily="2" charset="-78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7966942"/>
              </p:ext>
            </p:extLst>
          </p:nvPr>
        </p:nvGraphicFramePr>
        <p:xfrm>
          <a:off x="1685636" y="4335700"/>
          <a:ext cx="1778001" cy="14693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8001">
                  <a:extLst>
                    <a:ext uri="{9D8B030D-6E8A-4147-A177-3AD203B41FA5}">
                      <a16:colId xmlns:a16="http://schemas.microsoft.com/office/drawing/2014/main" val="1289058576"/>
                    </a:ext>
                  </a:extLst>
                </a:gridCol>
              </a:tblGrid>
              <a:tr h="734677">
                <a:tc>
                  <a:txBody>
                    <a:bodyPr/>
                    <a:lstStyle/>
                    <a:p>
                      <a:r>
                        <a:rPr lang="fa-IR" baseline="0" dirty="0">
                          <a:solidFill>
                            <a:schemeClr val="tx1"/>
                          </a:solidFill>
                          <a:cs typeface="2  Nazanin" panose="00000400000000000000" pitchFamily="2" charset="-78"/>
                        </a:rPr>
                        <a:t> </a:t>
                      </a:r>
                      <a:r>
                        <a:rPr lang="fa-IR" dirty="0">
                          <a:solidFill>
                            <a:schemeClr val="tx1"/>
                          </a:solidFill>
                          <a:cs typeface="2  Nazanin" panose="00000400000000000000" pitchFamily="2" charset="-78"/>
                        </a:rPr>
                        <a:t>1400/10/15-</a:t>
                      </a:r>
                    </a:p>
                    <a:p>
                      <a:r>
                        <a:rPr lang="fa-IR" dirty="0">
                          <a:solidFill>
                            <a:schemeClr val="tx1"/>
                          </a:solidFill>
                          <a:cs typeface="2  Nazanin" panose="00000400000000000000" pitchFamily="2" charset="-78"/>
                        </a:rPr>
                        <a:t>1400/2/20   </a:t>
                      </a:r>
                      <a:endParaRPr lang="en-US" dirty="0">
                        <a:solidFill>
                          <a:schemeClr val="tx1"/>
                        </a:solidFill>
                        <a:cs typeface="2 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5608258"/>
                  </a:ext>
                </a:extLst>
              </a:tr>
              <a:tr h="734677">
                <a:tc>
                  <a:txBody>
                    <a:bodyPr/>
                    <a:lstStyle/>
                    <a:p>
                      <a:r>
                        <a:rPr lang="fa-IR" dirty="0"/>
                        <a:t>  </a:t>
                      </a:r>
                      <a:r>
                        <a:rPr lang="fa-IR" b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cs typeface="2  Nazanin" panose="00000400000000000000" pitchFamily="2" charset="-78"/>
                        </a:rPr>
                        <a:t>7/25</a:t>
                      </a:r>
                      <a:r>
                        <a:rPr lang="fa-IR" b="1" baseline="0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cs typeface="2  Nazanin" panose="00000400000000000000" pitchFamily="2" charset="-78"/>
                        </a:rPr>
                        <a:t> </a:t>
                      </a:r>
                      <a:r>
                        <a:rPr lang="fa-IR" baseline="0" dirty="0">
                          <a:cs typeface="2  Nazanin" panose="00000400000000000000" pitchFamily="2" charset="-78"/>
                        </a:rPr>
                        <a:t>         </a:t>
                      </a:r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35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38516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solidFill>
                  <a:schemeClr val="accent4">
                    <a:lumMod val="75000"/>
                  </a:schemeClr>
                </a:solidFill>
                <a:cs typeface="2  Titr" panose="00000700000000000000" pitchFamily="2" charset="-78"/>
              </a:rPr>
              <a:t>تعریف سن تقویمی و سن اصلاح شده:</a:t>
            </a:r>
            <a:endParaRPr lang="en-US" dirty="0">
              <a:solidFill>
                <a:schemeClr val="accent4">
                  <a:lumMod val="75000"/>
                </a:schemeClr>
              </a:solidFill>
              <a:cs typeface="2 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 rtl="1"/>
            <a:r>
              <a:rPr lang="fa-IR" sz="3200" b="1" dirty="0">
                <a:solidFill>
                  <a:schemeClr val="accent2">
                    <a:lumMod val="60000"/>
                    <a:lumOff val="40000"/>
                  </a:schemeClr>
                </a:solidFill>
                <a:cs typeface="2  Nazanin" panose="00000400000000000000" pitchFamily="2" charset="-78"/>
              </a:rPr>
              <a:t>سن اصلاح شده </a:t>
            </a:r>
            <a:r>
              <a:rPr lang="fa-IR" sz="3200" dirty="0">
                <a:cs typeface="2  Nazanin" panose="00000400000000000000" pitchFamily="2" charset="-78"/>
              </a:rPr>
              <a:t>: محاسبه سن بر اساس سن بارداری هنگام تولد </a:t>
            </a:r>
          </a:p>
          <a:p>
            <a:pPr marL="0" indent="0" algn="just" rtl="1">
              <a:buNone/>
            </a:pPr>
            <a:endParaRPr lang="en-US" sz="3200" dirty="0">
              <a:cs typeface="2  Nazanin" panose="00000400000000000000" pitchFamily="2" charset="-78"/>
            </a:endParaRP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3200" b="1" dirty="0">
                <a:solidFill>
                  <a:schemeClr val="accent4">
                    <a:lumMod val="75000"/>
                  </a:schemeClr>
                </a:solidFill>
                <a:cs typeface="2  Nazanin" panose="00000400000000000000" pitchFamily="2" charset="-78"/>
              </a:rPr>
              <a:t>مثال 1: </a:t>
            </a:r>
            <a:r>
              <a:rPr lang="fa-IR" sz="3200" dirty="0">
                <a:cs typeface="2  Nazanin" panose="00000400000000000000" pitchFamily="2" charset="-78"/>
              </a:rPr>
              <a:t>تاریخ تولد شیرخواری که در سن بارداری 29 هفتگی بدنیا آمده است برابر 1400/2/20 می باشد، شیرخوار در تاریخ 1400/10/15 به پایگاه سلامت مراجعه نموده است، </a:t>
            </a:r>
            <a:r>
              <a:rPr lang="fa-IR" sz="3200" u="sng" dirty="0">
                <a:solidFill>
                  <a:schemeClr val="accent2">
                    <a:lumMod val="40000"/>
                    <a:lumOff val="60000"/>
                  </a:schemeClr>
                </a:solidFill>
                <a:cs typeface="2  Nazanin" panose="00000400000000000000" pitchFamily="2" charset="-78"/>
              </a:rPr>
              <a:t>سن اصلاح شده </a:t>
            </a:r>
            <a:r>
              <a:rPr lang="fa-IR" sz="3200" dirty="0">
                <a:cs typeface="2  Nazanin" panose="00000400000000000000" pitchFamily="2" charset="-78"/>
              </a:rPr>
              <a:t>شیرخوار را محاسبه نمایید.</a:t>
            </a:r>
          </a:p>
        </p:txBody>
      </p:sp>
    </p:spTree>
    <p:extLst>
      <p:ext uri="{BB962C8B-B14F-4D97-AF65-F5344CB8AC3E}">
        <p14:creationId xmlns:p14="http://schemas.microsoft.com/office/powerpoint/2010/main" val="32135836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solidFill>
                  <a:schemeClr val="accent4">
                    <a:lumMod val="75000"/>
                  </a:schemeClr>
                </a:solidFill>
                <a:cs typeface="2  Titr" panose="00000700000000000000" pitchFamily="2" charset="-78"/>
              </a:rPr>
              <a:t>پاسخ مثال 2:</a:t>
            </a:r>
            <a:endParaRPr lang="en-US" dirty="0">
              <a:solidFill>
                <a:schemeClr val="accent4">
                  <a:lumMod val="75000"/>
                </a:schemeClr>
              </a:solidFill>
              <a:cs typeface="2 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3309" y="2208415"/>
            <a:ext cx="11298382" cy="4303222"/>
          </a:xfrm>
        </p:spPr>
        <p:txBody>
          <a:bodyPr>
            <a:normAutofit/>
          </a:bodyPr>
          <a:lstStyle/>
          <a:p>
            <a:pPr marL="0" indent="0" algn="just" rtl="1">
              <a:lnSpc>
                <a:spcPct val="150000"/>
              </a:lnSpc>
              <a:buNone/>
            </a:pPr>
            <a:r>
              <a:rPr lang="fa-IR" sz="2800" dirty="0">
                <a:cs typeface="2  Nazanin" panose="00000400000000000000" pitchFamily="2" charset="-78"/>
              </a:rPr>
              <a:t>1- ابتدا سن بارداری هنگام تولد از 40 هفته بارداری کم شود. تعداد هفته بارداری که زود متولد شده است برابر با       </a:t>
            </a:r>
            <a:r>
              <a:rPr lang="fa-IR" sz="2800" dirty="0">
                <a:solidFill>
                  <a:schemeClr val="accent2">
                    <a:lumMod val="60000"/>
                    <a:lumOff val="40000"/>
                  </a:schemeClr>
                </a:solidFill>
                <a:cs typeface="2  Nazanin" panose="00000400000000000000" pitchFamily="2" charset="-78"/>
              </a:rPr>
              <a:t>11</a:t>
            </a:r>
            <a:r>
              <a:rPr lang="fa-IR" sz="3200" dirty="0">
                <a:cs typeface="2  Nazanin" panose="00000400000000000000" pitchFamily="2" charset="-78"/>
              </a:rPr>
              <a:t>=</a:t>
            </a:r>
            <a:r>
              <a:rPr lang="fa-IR" sz="2800" dirty="0">
                <a:cs typeface="2  Nazanin" panose="00000400000000000000" pitchFamily="2" charset="-78"/>
              </a:rPr>
              <a:t>29-40</a:t>
            </a: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2800" dirty="0">
                <a:cs typeface="2  Nazanin" panose="00000400000000000000" pitchFamily="2" charset="-78"/>
              </a:rPr>
              <a:t>2- برای تبدیل تعداد هفته بارداری زود متولد شده به 4 تقسیم می شود:</a:t>
            </a:r>
            <a:r>
              <a:rPr lang="fa-IR" sz="2800" dirty="0">
                <a:solidFill>
                  <a:schemeClr val="accent2">
                    <a:lumMod val="60000"/>
                    <a:lumOff val="40000"/>
                  </a:schemeClr>
                </a:solidFill>
                <a:cs typeface="2  Nazanin" panose="00000400000000000000" pitchFamily="2" charset="-78"/>
              </a:rPr>
              <a:t> 2 ماه 3 هفته </a:t>
            </a:r>
            <a:r>
              <a:rPr lang="fa-IR" sz="3200" dirty="0">
                <a:cs typeface="2  Nazanin" panose="00000400000000000000" pitchFamily="2" charset="-78"/>
              </a:rPr>
              <a:t>=</a:t>
            </a:r>
            <a:r>
              <a:rPr lang="fa-IR" sz="2800" dirty="0">
                <a:cs typeface="2  Nazanin" panose="00000400000000000000" pitchFamily="2" charset="-78"/>
              </a:rPr>
              <a:t> 4÷11</a:t>
            </a: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2800" dirty="0">
                <a:cs typeface="2  Nazanin" panose="00000400000000000000" pitchFamily="2" charset="-78"/>
              </a:rPr>
              <a:t>3- تعداد ماه زود متولد شده از سن تقویمی کم شود سن اصلاح شده بدست می آید:</a:t>
            </a:r>
          </a:p>
          <a:p>
            <a:pPr marL="0" indent="0" algn="just" rtl="1">
              <a:lnSpc>
                <a:spcPct val="150000"/>
              </a:lnSpc>
              <a:buNone/>
            </a:pPr>
            <a:endParaRPr lang="en-US" sz="2800" dirty="0">
              <a:cs typeface="2  Nazanin" panose="00000400000000000000" pitchFamily="2" charset="-78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7209838"/>
              </p:ext>
            </p:extLst>
          </p:nvPr>
        </p:nvGraphicFramePr>
        <p:xfrm>
          <a:off x="540327" y="5153891"/>
          <a:ext cx="1570183" cy="11348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0183">
                  <a:extLst>
                    <a:ext uri="{9D8B030D-6E8A-4147-A177-3AD203B41FA5}">
                      <a16:colId xmlns:a16="http://schemas.microsoft.com/office/drawing/2014/main" val="4029490207"/>
                    </a:ext>
                  </a:extLst>
                </a:gridCol>
              </a:tblGrid>
              <a:tr h="718543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solidFill>
                            <a:schemeClr val="tx1"/>
                          </a:solidFill>
                          <a:cs typeface="2  Nazanin" panose="00000400000000000000" pitchFamily="2" charset="-78"/>
                        </a:rPr>
                        <a:t>7 ماه 25 روز </a:t>
                      </a:r>
                    </a:p>
                    <a:p>
                      <a:pPr algn="ctr"/>
                      <a:r>
                        <a:rPr lang="fa-IR" dirty="0">
                          <a:solidFill>
                            <a:schemeClr val="tx1"/>
                          </a:solidFill>
                          <a:cs typeface="2  Nazanin" panose="00000400000000000000" pitchFamily="2" charset="-78"/>
                        </a:rPr>
                        <a:t>2 ماه 21 روز  -</a:t>
                      </a:r>
                      <a:endParaRPr lang="en-US" dirty="0">
                        <a:solidFill>
                          <a:schemeClr val="tx1"/>
                        </a:solidFill>
                        <a:cs typeface="2  Nazanin" panose="00000400000000000000" pitchFamily="2" charset="-7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5136627"/>
                  </a:ext>
                </a:extLst>
              </a:tr>
              <a:tr h="416298"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cs typeface="2  Nazanin" panose="00000400000000000000" pitchFamily="2" charset="-78"/>
                        </a:rPr>
                        <a:t>5 ماه 4 روز</a:t>
                      </a:r>
                      <a:endParaRPr lang="en-US" b="1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cs typeface="2  Nazanin" panose="00000400000000000000" pitchFamily="2" charset="-7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02053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89342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72902027"/>
              </p:ext>
            </p:extLst>
          </p:nvPr>
        </p:nvGraphicFramePr>
        <p:xfrm>
          <a:off x="852055" y="1690257"/>
          <a:ext cx="10820397" cy="4648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5771">
                  <a:extLst>
                    <a:ext uri="{9D8B030D-6E8A-4147-A177-3AD203B41FA5}">
                      <a16:colId xmlns:a16="http://schemas.microsoft.com/office/drawing/2014/main" val="2699645864"/>
                    </a:ext>
                  </a:extLst>
                </a:gridCol>
                <a:gridCol w="1545771">
                  <a:extLst>
                    <a:ext uri="{9D8B030D-6E8A-4147-A177-3AD203B41FA5}">
                      <a16:colId xmlns:a16="http://schemas.microsoft.com/office/drawing/2014/main" val="2926308745"/>
                    </a:ext>
                  </a:extLst>
                </a:gridCol>
                <a:gridCol w="1545771">
                  <a:extLst>
                    <a:ext uri="{9D8B030D-6E8A-4147-A177-3AD203B41FA5}">
                      <a16:colId xmlns:a16="http://schemas.microsoft.com/office/drawing/2014/main" val="3218827626"/>
                    </a:ext>
                  </a:extLst>
                </a:gridCol>
                <a:gridCol w="1545771">
                  <a:extLst>
                    <a:ext uri="{9D8B030D-6E8A-4147-A177-3AD203B41FA5}">
                      <a16:colId xmlns:a16="http://schemas.microsoft.com/office/drawing/2014/main" val="857183162"/>
                    </a:ext>
                  </a:extLst>
                </a:gridCol>
                <a:gridCol w="1545771">
                  <a:extLst>
                    <a:ext uri="{9D8B030D-6E8A-4147-A177-3AD203B41FA5}">
                      <a16:colId xmlns:a16="http://schemas.microsoft.com/office/drawing/2014/main" val="3935289923"/>
                    </a:ext>
                  </a:extLst>
                </a:gridCol>
                <a:gridCol w="1545771">
                  <a:extLst>
                    <a:ext uri="{9D8B030D-6E8A-4147-A177-3AD203B41FA5}">
                      <a16:colId xmlns:a16="http://schemas.microsoft.com/office/drawing/2014/main" val="2424324731"/>
                    </a:ext>
                  </a:extLst>
                </a:gridCol>
                <a:gridCol w="1545771">
                  <a:extLst>
                    <a:ext uri="{9D8B030D-6E8A-4147-A177-3AD203B41FA5}">
                      <a16:colId xmlns:a16="http://schemas.microsoft.com/office/drawing/2014/main" val="3558807025"/>
                    </a:ext>
                  </a:extLst>
                </a:gridCol>
              </a:tblGrid>
              <a:tr h="845125">
                <a:tc gridSpan="3">
                  <a:txBody>
                    <a:bodyPr/>
                    <a:lstStyle/>
                    <a:p>
                      <a:pPr algn="ctr" rtl="1"/>
                      <a:r>
                        <a:rPr lang="fa-IR" sz="1800" b="1" dirty="0">
                          <a:solidFill>
                            <a:schemeClr val="bg1"/>
                          </a:solidFill>
                          <a:cs typeface="2  Nazanin" panose="00000400000000000000" pitchFamily="2" charset="-78"/>
                        </a:rPr>
                        <a:t>آخرین سن اصلاح شده برای استفاده از منحنی 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cs typeface="2  Nazanin" panose="00000400000000000000" pitchFamily="2" charset="-78"/>
                        </a:rPr>
                        <a:t>MGRS</a:t>
                      </a:r>
                      <a:r>
                        <a:rPr lang="fa-IR" sz="1800" b="1" dirty="0">
                          <a:solidFill>
                            <a:schemeClr val="bg1"/>
                          </a:solidFill>
                          <a:cs typeface="2  Nazanin" panose="00000400000000000000" pitchFamily="2" charset="-78"/>
                        </a:rPr>
                        <a:t> </a:t>
                      </a:r>
                      <a:endParaRPr lang="en-US" sz="1800" b="1" dirty="0">
                        <a:solidFill>
                          <a:schemeClr val="bg1"/>
                        </a:solidFill>
                        <a:cs typeface="2  Nazanin" panose="00000400000000000000" pitchFamily="2" charset="-78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r" rtl="1"/>
                      <a:endParaRPr lang="en-US" sz="1400" b="1" dirty="0">
                        <a:solidFill>
                          <a:schemeClr val="bg1"/>
                        </a:solidFill>
                        <a:cs typeface="2  Nazanin" panose="00000400000000000000" pitchFamily="2" charset="-78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r" rtl="1"/>
                      <a:endParaRPr lang="en-US" sz="1400" b="1" dirty="0">
                        <a:solidFill>
                          <a:schemeClr val="bg1"/>
                        </a:solidFill>
                        <a:cs typeface="2  Nazanin" panose="00000400000000000000" pitchFamily="2" charset="-78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fa-IR" sz="1600" b="1" dirty="0">
                          <a:solidFill>
                            <a:schemeClr val="bg1"/>
                          </a:solidFill>
                          <a:cs typeface="2  Nazanin" panose="00000400000000000000" pitchFamily="2" charset="-78"/>
                        </a:rPr>
                        <a:t>سن اصلاح شده برای استفاده از منحنی </a:t>
                      </a:r>
                      <a:r>
                        <a:rPr lang="en-US" sz="1600" b="1" dirty="0">
                          <a:solidFill>
                            <a:schemeClr val="bg1"/>
                          </a:solidFill>
                          <a:cs typeface="2  Nazanin" panose="00000400000000000000" pitchFamily="2" charset="-78"/>
                        </a:rPr>
                        <a:t>MGRS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1" dirty="0">
                          <a:solidFill>
                            <a:schemeClr val="bg1"/>
                          </a:solidFill>
                          <a:cs typeface="2  Nazanin" panose="00000400000000000000" pitchFamily="2" charset="-78"/>
                        </a:rPr>
                        <a:t>آخرین سن </a:t>
                      </a:r>
                      <a:r>
                        <a:rPr lang="fa-IR" sz="1600" b="1" baseline="0" dirty="0">
                          <a:solidFill>
                            <a:schemeClr val="bg1"/>
                          </a:solidFill>
                          <a:cs typeface="2  Nazanin" panose="00000400000000000000" pitchFamily="2" charset="-78"/>
                        </a:rPr>
                        <a:t>تقویمی برای استفاده از منحنی </a:t>
                      </a:r>
                      <a:r>
                        <a:rPr lang="en-US" sz="1600" b="1" dirty="0">
                          <a:solidFill>
                            <a:schemeClr val="bg1"/>
                          </a:solidFill>
                          <a:cs typeface="2  Nazanin" panose="00000400000000000000" pitchFamily="2" charset="-78"/>
                        </a:rPr>
                        <a:t>intergrowth- 21 </a:t>
                      </a:r>
                      <a:r>
                        <a:rPr lang="en-US" sz="1600" b="0" dirty="0" err="1">
                          <a:solidFill>
                            <a:schemeClr val="bg1"/>
                          </a:solidFill>
                          <a:cs typeface="2  Nazanin" panose="00000400000000000000" pitchFamily="2" charset="-78"/>
                        </a:rPr>
                        <a:t>st</a:t>
                      </a:r>
                      <a:r>
                        <a:rPr lang="en-US" sz="1600" b="1" dirty="0">
                          <a:solidFill>
                            <a:schemeClr val="bg1"/>
                          </a:solidFill>
                          <a:cs typeface="2  Nazanin" panose="00000400000000000000" pitchFamily="2" charset="-78"/>
                        </a:rPr>
                        <a:t> 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fa-IR" sz="1600" b="1" dirty="0">
                          <a:solidFill>
                            <a:schemeClr val="bg1"/>
                          </a:solidFill>
                          <a:cs typeface="2  Nazanin" panose="00000400000000000000" pitchFamily="2" charset="-78"/>
                        </a:rPr>
                        <a:t>آخرین سن</a:t>
                      </a:r>
                      <a:r>
                        <a:rPr lang="fa-IR" sz="1600" b="1" baseline="0" dirty="0">
                          <a:solidFill>
                            <a:schemeClr val="bg1"/>
                          </a:solidFill>
                          <a:cs typeface="2  Nazanin" panose="00000400000000000000" pitchFamily="2" charset="-78"/>
                        </a:rPr>
                        <a:t> بارداری برای استفاده از منحنی </a:t>
                      </a:r>
                      <a:r>
                        <a:rPr lang="en-US" sz="1600" b="1" dirty="0">
                          <a:solidFill>
                            <a:schemeClr val="bg1"/>
                          </a:solidFill>
                          <a:cs typeface="2  Nazanin" panose="00000400000000000000" pitchFamily="2" charset="-78"/>
                        </a:rPr>
                        <a:t>intergrowth- 21 </a:t>
                      </a:r>
                      <a:r>
                        <a:rPr lang="en-US" sz="1600" b="0" dirty="0" err="1">
                          <a:solidFill>
                            <a:schemeClr val="bg1"/>
                          </a:solidFill>
                          <a:cs typeface="2  Nazanin" panose="00000400000000000000" pitchFamily="2" charset="-78"/>
                        </a:rPr>
                        <a:t>st</a:t>
                      </a:r>
                      <a:r>
                        <a:rPr lang="en-US" sz="1600" b="1" dirty="0">
                          <a:solidFill>
                            <a:schemeClr val="bg1"/>
                          </a:solidFill>
                          <a:cs typeface="2  Nazanin" panose="00000400000000000000" pitchFamily="2" charset="-78"/>
                        </a:rPr>
                        <a:t> 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fa-IR" sz="1600" b="1" dirty="0">
                          <a:solidFill>
                            <a:schemeClr val="bg1"/>
                          </a:solidFill>
                          <a:cs typeface="2  Nazanin" panose="00000400000000000000" pitchFamily="2" charset="-78"/>
                        </a:rPr>
                        <a:t>سن بارداری هنگام تولد ( هفته )</a:t>
                      </a:r>
                      <a:endParaRPr lang="en-US" sz="1600" b="1" dirty="0">
                        <a:solidFill>
                          <a:schemeClr val="bg1"/>
                        </a:solidFill>
                        <a:cs typeface="2  Nazanin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227959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cs typeface="2  Nazanin" panose="00000400000000000000" pitchFamily="2" charset="-78"/>
                        </a:rPr>
                        <a:t>دورسر</a:t>
                      </a:r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cs typeface="2  Nazanin" panose="00000400000000000000" pitchFamily="2" charset="-78"/>
                        </a:rPr>
                        <a:t>قد </a:t>
                      </a:r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cs typeface="2  Nazanin" panose="00000400000000000000" pitchFamily="2" charset="-78"/>
                        </a:rPr>
                        <a:t>وزن </a:t>
                      </a:r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1"/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rtl="1"/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rtl="1"/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rtl="1"/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93639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cs typeface="2  Nazanin" panose="00000400000000000000" pitchFamily="2" charset="-78"/>
                        </a:rPr>
                        <a:t>18 ماه</a:t>
                      </a:r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cs typeface="2  Nazanin" panose="00000400000000000000" pitchFamily="2" charset="-78"/>
                        </a:rPr>
                        <a:t>40 ماه</a:t>
                      </a:r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cs typeface="2  Nazanin" panose="00000400000000000000" pitchFamily="2" charset="-78"/>
                        </a:rPr>
                        <a:t>24 ماه </a:t>
                      </a:r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cs typeface="2  Nazanin" panose="00000400000000000000" pitchFamily="2" charset="-78"/>
                        </a:rPr>
                        <a:t>6 ماه </a:t>
                      </a:r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cs typeface="2  Nazanin" panose="00000400000000000000" pitchFamily="2" charset="-78"/>
                        </a:rPr>
                        <a:t>9 ماه و صفر روز</a:t>
                      </a:r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cs typeface="2  Nazanin" panose="00000400000000000000" pitchFamily="2" charset="-78"/>
                        </a:rPr>
                        <a:t>64 هفته </a:t>
                      </a:r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cs typeface="2  Nazanin" panose="00000400000000000000" pitchFamily="2" charset="-78"/>
                        </a:rPr>
                        <a:t>28</a:t>
                      </a:r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9610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cs typeface="2  Nazanin" panose="00000400000000000000" pitchFamily="2" charset="-78"/>
                        </a:rPr>
                        <a:t>18 ماه</a:t>
                      </a:r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cs typeface="2  Nazanin" panose="00000400000000000000" pitchFamily="2" charset="-78"/>
                        </a:rPr>
                        <a:t>40 ماه</a:t>
                      </a:r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cs typeface="2  Nazanin" panose="00000400000000000000" pitchFamily="2" charset="-78"/>
                        </a:rPr>
                        <a:t>24 ماه </a:t>
                      </a:r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2  Nazanin" panose="00000400000000000000" pitchFamily="2" charset="-78"/>
                        </a:rPr>
                        <a:t>6 ماه 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/>
                        <a:ea typeface="+mn-ea"/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cs typeface="2  Nazanin" panose="00000400000000000000" pitchFamily="2" charset="-78"/>
                        </a:rPr>
                        <a:t>8 ماه 21 روز</a:t>
                      </a:r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2  Nazanin" panose="00000400000000000000" pitchFamily="2" charset="-78"/>
                        </a:rPr>
                        <a:t>64 هفته 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/>
                        <a:ea typeface="+mn-ea"/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cs typeface="2  Nazanin" panose="00000400000000000000" pitchFamily="2" charset="-78"/>
                        </a:rPr>
                        <a:t>29</a:t>
                      </a:r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56983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cs typeface="2  Nazanin" panose="00000400000000000000" pitchFamily="2" charset="-78"/>
                        </a:rPr>
                        <a:t>18 ماه</a:t>
                      </a:r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>
                          <a:cs typeface="2  Nazanin" panose="00000400000000000000" pitchFamily="2" charset="-78"/>
                        </a:rPr>
                        <a:t>40 ماه</a:t>
                      </a:r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>
                          <a:cs typeface="2  Nazanin" panose="00000400000000000000" pitchFamily="2" charset="-78"/>
                        </a:rPr>
                        <a:t>24 ماه </a:t>
                      </a:r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2  Nazanin" panose="00000400000000000000" pitchFamily="2" charset="-78"/>
                        </a:rPr>
                        <a:t>6 ماه 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/>
                        <a:ea typeface="+mn-ea"/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>
                          <a:cs typeface="2  Nazanin" panose="00000400000000000000" pitchFamily="2" charset="-78"/>
                        </a:rPr>
                        <a:t>8 ماه 14 روز</a:t>
                      </a:r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2  Nazanin" panose="00000400000000000000" pitchFamily="2" charset="-78"/>
                        </a:rPr>
                        <a:t>64 هفته 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/>
                        <a:ea typeface="+mn-ea"/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cs typeface="2  Nazanin" panose="00000400000000000000" pitchFamily="2" charset="-78"/>
                        </a:rPr>
                        <a:t>30</a:t>
                      </a:r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15886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b="1">
                          <a:cs typeface="2  Nazanin" panose="00000400000000000000" pitchFamily="2" charset="-78"/>
                        </a:rPr>
                        <a:t>18 ماه</a:t>
                      </a:r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>
                          <a:cs typeface="2  Nazanin" panose="00000400000000000000" pitchFamily="2" charset="-78"/>
                        </a:rPr>
                        <a:t>40 ماه</a:t>
                      </a:r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>
                          <a:cs typeface="2  Nazanin" panose="00000400000000000000" pitchFamily="2" charset="-78"/>
                        </a:rPr>
                        <a:t>24 ماه </a:t>
                      </a:r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2  Nazanin" panose="00000400000000000000" pitchFamily="2" charset="-78"/>
                        </a:rPr>
                        <a:t>6 ماه 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/>
                        <a:ea typeface="+mn-ea"/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>
                          <a:cs typeface="2  Nazanin" panose="00000400000000000000" pitchFamily="2" charset="-78"/>
                        </a:rPr>
                        <a:t>8 ماه 7 روز</a:t>
                      </a:r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2  Nazanin" panose="00000400000000000000" pitchFamily="2" charset="-78"/>
                        </a:rPr>
                        <a:t>64 هفته 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/>
                        <a:ea typeface="+mn-ea"/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cs typeface="2  Nazanin" panose="00000400000000000000" pitchFamily="2" charset="-78"/>
                        </a:rPr>
                        <a:t>31</a:t>
                      </a:r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3035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b="1">
                          <a:cs typeface="2  Nazanin" panose="00000400000000000000" pitchFamily="2" charset="-78"/>
                        </a:rPr>
                        <a:t>18 ماه</a:t>
                      </a:r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>
                          <a:cs typeface="2  Nazanin" panose="00000400000000000000" pitchFamily="2" charset="-78"/>
                        </a:rPr>
                        <a:t>40 ماه</a:t>
                      </a:r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>
                          <a:cs typeface="2  Nazanin" panose="00000400000000000000" pitchFamily="2" charset="-78"/>
                        </a:rPr>
                        <a:t>24 ماه </a:t>
                      </a:r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2  Nazanin" panose="00000400000000000000" pitchFamily="2" charset="-78"/>
                        </a:rPr>
                        <a:t>6 ماه 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/>
                        <a:ea typeface="+mn-ea"/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>
                          <a:cs typeface="2  Nazanin" panose="00000400000000000000" pitchFamily="2" charset="-78"/>
                        </a:rPr>
                        <a:t>8 ماه صفر روز</a:t>
                      </a:r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2  Nazanin" panose="00000400000000000000" pitchFamily="2" charset="-78"/>
                        </a:rPr>
                        <a:t>64 هفته 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/>
                        <a:ea typeface="+mn-ea"/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cs typeface="2  Nazanin" panose="00000400000000000000" pitchFamily="2" charset="-78"/>
                        </a:rPr>
                        <a:t>32</a:t>
                      </a:r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71764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b="1">
                          <a:cs typeface="2  Nazanin" panose="00000400000000000000" pitchFamily="2" charset="-78"/>
                        </a:rPr>
                        <a:t>18 ماه</a:t>
                      </a:r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>
                          <a:cs typeface="2  Nazanin" panose="00000400000000000000" pitchFamily="2" charset="-78"/>
                        </a:rPr>
                        <a:t>40 ماه</a:t>
                      </a:r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>
                          <a:cs typeface="2  Nazanin" panose="00000400000000000000" pitchFamily="2" charset="-78"/>
                        </a:rPr>
                        <a:t>24 ماه </a:t>
                      </a:r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2  Nazanin" panose="00000400000000000000" pitchFamily="2" charset="-78"/>
                        </a:rPr>
                        <a:t>6 ماه 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/>
                        <a:ea typeface="+mn-ea"/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>
                          <a:cs typeface="2  Nazanin" panose="00000400000000000000" pitchFamily="2" charset="-78"/>
                        </a:rPr>
                        <a:t>7 ماه و 21 روز </a:t>
                      </a:r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2  Nazanin" panose="00000400000000000000" pitchFamily="2" charset="-78"/>
                        </a:rPr>
                        <a:t>64 هفته 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/>
                        <a:ea typeface="+mn-ea"/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cs typeface="2  Nazanin" panose="00000400000000000000" pitchFamily="2" charset="-78"/>
                        </a:rPr>
                        <a:t>33</a:t>
                      </a:r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2364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b="1">
                          <a:cs typeface="2  Nazanin" panose="00000400000000000000" pitchFamily="2" charset="-78"/>
                        </a:rPr>
                        <a:t>18 ماه</a:t>
                      </a:r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>
                          <a:cs typeface="2  Nazanin" panose="00000400000000000000" pitchFamily="2" charset="-78"/>
                        </a:rPr>
                        <a:t>40 ماه</a:t>
                      </a:r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>
                          <a:cs typeface="2  Nazanin" panose="00000400000000000000" pitchFamily="2" charset="-78"/>
                        </a:rPr>
                        <a:t>24 ماه </a:t>
                      </a:r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2  Nazanin" panose="00000400000000000000" pitchFamily="2" charset="-78"/>
                        </a:rPr>
                        <a:t>6 ماه 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/>
                        <a:ea typeface="+mn-ea"/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>
                          <a:cs typeface="2  Nazanin" panose="00000400000000000000" pitchFamily="2" charset="-78"/>
                        </a:rPr>
                        <a:t>7 ماه 14 روز</a:t>
                      </a:r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2  Nazanin" panose="00000400000000000000" pitchFamily="2" charset="-78"/>
                        </a:rPr>
                        <a:t>64 هفته 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/>
                        <a:ea typeface="+mn-ea"/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cs typeface="2  Nazanin" panose="00000400000000000000" pitchFamily="2" charset="-78"/>
                        </a:rPr>
                        <a:t>34</a:t>
                      </a:r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52756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b="1">
                          <a:cs typeface="2  Nazanin" panose="00000400000000000000" pitchFamily="2" charset="-78"/>
                        </a:rPr>
                        <a:t>18 ماه</a:t>
                      </a:r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>
                          <a:cs typeface="2  Nazanin" panose="00000400000000000000" pitchFamily="2" charset="-78"/>
                        </a:rPr>
                        <a:t>40 ماه</a:t>
                      </a:r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>
                          <a:cs typeface="2  Nazanin" panose="00000400000000000000" pitchFamily="2" charset="-78"/>
                        </a:rPr>
                        <a:t>24 ماه </a:t>
                      </a:r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2  Nazanin" panose="00000400000000000000" pitchFamily="2" charset="-78"/>
                        </a:rPr>
                        <a:t>6 ماه 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/>
                        <a:ea typeface="+mn-ea"/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>
                          <a:cs typeface="2  Nazanin" panose="00000400000000000000" pitchFamily="2" charset="-78"/>
                        </a:rPr>
                        <a:t>7 ماه 7 روز</a:t>
                      </a:r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2  Nazanin" panose="00000400000000000000" pitchFamily="2" charset="-78"/>
                        </a:rPr>
                        <a:t>64 هفته 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/>
                        <a:ea typeface="+mn-ea"/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cs typeface="2  Nazanin" panose="00000400000000000000" pitchFamily="2" charset="-78"/>
                        </a:rPr>
                        <a:t>35</a:t>
                      </a:r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15678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b="1">
                          <a:cs typeface="2  Nazanin" panose="00000400000000000000" pitchFamily="2" charset="-78"/>
                        </a:rPr>
                        <a:t>18 ماه</a:t>
                      </a:r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>
                          <a:cs typeface="2  Nazanin" panose="00000400000000000000" pitchFamily="2" charset="-78"/>
                        </a:rPr>
                        <a:t>40 ماه</a:t>
                      </a:r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>
                          <a:cs typeface="2  Nazanin" panose="00000400000000000000" pitchFamily="2" charset="-78"/>
                        </a:rPr>
                        <a:t>24 ماه </a:t>
                      </a:r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2  Nazanin" panose="00000400000000000000" pitchFamily="2" charset="-78"/>
                        </a:rPr>
                        <a:t>6 ماه 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/>
                        <a:ea typeface="+mn-ea"/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>
                          <a:cs typeface="2  Nazanin" panose="00000400000000000000" pitchFamily="2" charset="-78"/>
                        </a:rPr>
                        <a:t>7 ماه صفر روز</a:t>
                      </a:r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2  Nazanin" panose="00000400000000000000" pitchFamily="2" charset="-78"/>
                        </a:rPr>
                        <a:t>64 هفته 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/>
                        <a:ea typeface="+mn-ea"/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cs typeface="2  Nazanin" panose="00000400000000000000" pitchFamily="2" charset="-78"/>
                        </a:rPr>
                        <a:t>36</a:t>
                      </a:r>
                      <a:endParaRPr lang="en-US" b="1" dirty="0">
                        <a:cs typeface="2 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5880539"/>
                  </a:ext>
                </a:extLst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736664"/>
            <a:ext cx="10820400" cy="1293028"/>
          </a:xfrm>
        </p:spPr>
        <p:txBody>
          <a:bodyPr>
            <a:normAutofit/>
          </a:bodyPr>
          <a:lstStyle/>
          <a:p>
            <a:pPr rtl="1"/>
            <a:r>
              <a:rPr lang="fa-IR" sz="3200" dirty="0">
                <a:solidFill>
                  <a:schemeClr val="accent4">
                    <a:lumMod val="75000"/>
                  </a:schemeClr>
                </a:solidFill>
                <a:cs typeface="2  Titr" panose="00000700000000000000" pitchFamily="2" charset="-78"/>
              </a:rPr>
              <a:t>چگونگی استفاده از منحنی های  </a:t>
            </a:r>
            <a:r>
              <a:rPr lang="en-US" sz="3200" b="1" dirty="0">
                <a:solidFill>
                  <a:schemeClr val="accent4">
                    <a:lumMod val="75000"/>
                  </a:schemeClr>
                </a:solidFill>
                <a:cs typeface="2  Nazanin" panose="00000400000000000000" pitchFamily="2" charset="-78"/>
              </a:rPr>
              <a:t>intergrowth- 21</a:t>
            </a:r>
            <a:r>
              <a:rPr lang="en-US" sz="3200" b="1" dirty="0">
                <a:solidFill>
                  <a:schemeClr val="accent4">
                    <a:lumMod val="75000"/>
                  </a:schemeClr>
                </a:solidFill>
                <a:cs typeface="2  Titr" panose="00000700000000000000" pitchFamily="2" charset="-78"/>
              </a:rPr>
              <a:t>st</a:t>
            </a:r>
            <a:r>
              <a:rPr lang="fa-IR" sz="3200" dirty="0">
                <a:solidFill>
                  <a:schemeClr val="accent4">
                    <a:lumMod val="75000"/>
                  </a:schemeClr>
                </a:solidFill>
                <a:cs typeface="2  Titr" panose="00000700000000000000" pitchFamily="2" charset="-78"/>
              </a:rPr>
              <a:t>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3750630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9964" y="361205"/>
            <a:ext cx="9559636" cy="1010395"/>
          </a:xfrm>
        </p:spPr>
        <p:txBody>
          <a:bodyPr>
            <a:normAutofit/>
          </a:bodyPr>
          <a:lstStyle/>
          <a:p>
            <a:pPr rtl="1"/>
            <a:r>
              <a:rPr lang="fa-IR" sz="3200" dirty="0">
                <a:solidFill>
                  <a:schemeClr val="accent4">
                    <a:lumMod val="75000"/>
                  </a:schemeClr>
                </a:solidFill>
                <a:cs typeface="2  Titr" panose="00000700000000000000" pitchFamily="2" charset="-78"/>
              </a:rPr>
              <a:t>چگونگی استفاده از منحنی های  </a:t>
            </a:r>
            <a:r>
              <a:rPr lang="en-US" sz="3200" b="1" dirty="0">
                <a:solidFill>
                  <a:schemeClr val="accent4">
                    <a:lumMod val="75000"/>
                  </a:schemeClr>
                </a:solidFill>
                <a:cs typeface="2  Nazanin" panose="00000400000000000000" pitchFamily="2" charset="-78"/>
              </a:rPr>
              <a:t>intergrowth- 21</a:t>
            </a:r>
            <a:r>
              <a:rPr lang="en-US" sz="3200" b="1" dirty="0">
                <a:solidFill>
                  <a:schemeClr val="accent4">
                    <a:lumMod val="75000"/>
                  </a:schemeClr>
                </a:solidFill>
                <a:cs typeface="2  Titr" panose="00000700000000000000" pitchFamily="2" charset="-78"/>
              </a:rPr>
              <a:t>st</a:t>
            </a:r>
            <a:r>
              <a:rPr lang="fa-IR" sz="3200" dirty="0">
                <a:solidFill>
                  <a:schemeClr val="accent4">
                    <a:lumMod val="75000"/>
                  </a:schemeClr>
                </a:solidFill>
                <a:cs typeface="2  Titr" panose="00000700000000000000" pitchFamily="2" charset="-78"/>
              </a:rPr>
              <a:t>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509" y="1371599"/>
            <a:ext cx="11596255" cy="5250873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457200" indent="-457200" algn="just" rtl="1">
              <a:lnSpc>
                <a:spcPct val="150000"/>
              </a:lnSpc>
              <a:buFont typeface="+mj-lt"/>
              <a:buAutoNum type="arabicPeriod"/>
            </a:pPr>
            <a:r>
              <a:rPr lang="fa-IR" sz="2400" dirty="0"/>
              <a:t> </a:t>
            </a:r>
            <a:r>
              <a:rPr lang="fa-IR" sz="2400" dirty="0">
                <a:cs typeface="2  Nazanin" panose="00000400000000000000" pitchFamily="2" charset="-78"/>
              </a:rPr>
              <a:t>مشاهده ستون مربوط به آخرین سن تقویمی برای استفاده از منحنی </a:t>
            </a:r>
            <a:r>
              <a:rPr lang="en-US" sz="2400" dirty="0">
                <a:cs typeface="2  Nazanin" panose="00000400000000000000" pitchFamily="2" charset="-78"/>
              </a:rPr>
              <a:t>intergrowth- 21 </a:t>
            </a:r>
            <a:r>
              <a:rPr lang="en-US" sz="2400" dirty="0" err="1">
                <a:cs typeface="2  Nazanin" panose="00000400000000000000" pitchFamily="2" charset="-78"/>
              </a:rPr>
              <a:t>st</a:t>
            </a:r>
            <a:r>
              <a:rPr lang="en-US" sz="2400" dirty="0">
                <a:cs typeface="2  Nazanin" panose="00000400000000000000" pitchFamily="2" charset="-78"/>
              </a:rPr>
              <a:t> </a:t>
            </a:r>
            <a:r>
              <a:rPr lang="fa-IR" sz="2400" dirty="0">
                <a:cs typeface="2  Nazanin" panose="00000400000000000000" pitchFamily="2" charset="-78"/>
              </a:rPr>
              <a:t> برای سن بارداری هنگام تولد</a:t>
            </a:r>
          </a:p>
          <a:p>
            <a:pPr marL="457200" indent="-457200" algn="just" rtl="1">
              <a:lnSpc>
                <a:spcPct val="150000"/>
              </a:lnSpc>
              <a:buFont typeface="+mj-lt"/>
              <a:buAutoNum type="arabicPeriod"/>
            </a:pPr>
            <a:r>
              <a:rPr lang="fa-IR" sz="2400" dirty="0">
                <a:cs typeface="2  Nazanin" panose="00000400000000000000" pitchFamily="2" charset="-78"/>
              </a:rPr>
              <a:t>محاسبه سن تقویمی کودک</a:t>
            </a:r>
            <a:r>
              <a:rPr lang="en-US" sz="2400" dirty="0">
                <a:cs typeface="2  Nazanin" panose="00000400000000000000" pitchFamily="2" charset="-78"/>
              </a:rPr>
              <a:t> </a:t>
            </a:r>
            <a:r>
              <a:rPr lang="fa-IR" sz="2400" dirty="0">
                <a:cs typeface="2  Nazanin" panose="00000400000000000000" pitchFamily="2" charset="-78"/>
              </a:rPr>
              <a:t>انتخاب نوع نمودار مناسب</a:t>
            </a:r>
            <a:r>
              <a:rPr lang="fa-IR" sz="2400" b="1" dirty="0">
                <a:solidFill>
                  <a:schemeClr val="accent3">
                    <a:lumMod val="60000"/>
                    <a:lumOff val="40000"/>
                  </a:schemeClr>
                </a:solidFill>
                <a:cs typeface="2  Nazanin" panose="00000400000000000000" pitchFamily="2" charset="-78"/>
              </a:rPr>
              <a:t> (</a:t>
            </a:r>
            <a:r>
              <a:rPr lang="en-US" sz="2400" b="1" dirty="0">
                <a:solidFill>
                  <a:schemeClr val="accent3">
                    <a:lumMod val="60000"/>
                    <a:lumOff val="40000"/>
                  </a:schemeClr>
                </a:solidFill>
                <a:cs typeface="2  Nazanin" panose="00000400000000000000" pitchFamily="2" charset="-78"/>
              </a:rPr>
              <a:t>intergrowth- 21 </a:t>
            </a:r>
            <a:r>
              <a:rPr lang="en-US" sz="2400" b="1" dirty="0" err="1">
                <a:solidFill>
                  <a:schemeClr val="accent3">
                    <a:lumMod val="60000"/>
                    <a:lumOff val="40000"/>
                  </a:schemeClr>
                </a:solidFill>
                <a:cs typeface="2  Nazanin" panose="00000400000000000000" pitchFamily="2" charset="-78"/>
              </a:rPr>
              <a:t>st</a:t>
            </a:r>
            <a:r>
              <a:rPr lang="fa-IR" sz="2400" b="1" dirty="0">
                <a:solidFill>
                  <a:schemeClr val="accent3">
                    <a:lumMod val="60000"/>
                    <a:lumOff val="40000"/>
                  </a:schemeClr>
                </a:solidFill>
                <a:cs typeface="2  Nazanin" panose="00000400000000000000" pitchFamily="2" charset="-78"/>
              </a:rPr>
              <a:t> یا </a:t>
            </a:r>
            <a:r>
              <a:rPr lang="en-US" sz="2400" b="1" dirty="0">
                <a:solidFill>
                  <a:schemeClr val="accent3">
                    <a:lumMod val="60000"/>
                    <a:lumOff val="40000"/>
                  </a:schemeClr>
                </a:solidFill>
                <a:cs typeface="2  Nazanin" panose="00000400000000000000" pitchFamily="2" charset="-78"/>
              </a:rPr>
              <a:t>(MGRS</a:t>
            </a:r>
            <a:r>
              <a:rPr lang="fa-IR" sz="2400" dirty="0"/>
              <a:t> </a:t>
            </a:r>
            <a:r>
              <a:rPr lang="fa-IR" sz="2400" dirty="0">
                <a:cs typeface="2  Nazanin" panose="00000400000000000000" pitchFamily="2" charset="-78"/>
              </a:rPr>
              <a:t>برای کودک با توجه به آخرین سن تقویمی و سن بارداری هنگام تولد </a:t>
            </a:r>
          </a:p>
          <a:p>
            <a:pPr marL="457200" indent="-457200" algn="just" rtl="1">
              <a:lnSpc>
                <a:spcPct val="150000"/>
              </a:lnSpc>
              <a:buFont typeface="+mj-lt"/>
              <a:buAutoNum type="arabicPeriod"/>
            </a:pPr>
            <a:r>
              <a:rPr lang="fa-IR" sz="2400" dirty="0">
                <a:cs typeface="2  Nazanin" panose="00000400000000000000" pitchFamily="2" charset="-78"/>
              </a:rPr>
              <a:t>جهت استفاده از نمودار </a:t>
            </a:r>
            <a:r>
              <a:rPr lang="en-US" sz="2400" dirty="0">
                <a:cs typeface="2  Nazanin" panose="00000400000000000000" pitchFamily="2" charset="-78"/>
              </a:rPr>
              <a:t>intergrowth- 21 </a:t>
            </a:r>
            <a:r>
              <a:rPr lang="en-US" sz="2400" dirty="0" err="1">
                <a:cs typeface="2  Nazanin" panose="00000400000000000000" pitchFamily="2" charset="-78"/>
              </a:rPr>
              <a:t>st</a:t>
            </a:r>
            <a:r>
              <a:rPr lang="fa-IR" sz="2400" dirty="0">
                <a:cs typeface="2  Nazanin" panose="00000400000000000000" pitchFamily="2" charset="-78"/>
              </a:rPr>
              <a:t>: جمع تعداد هفته سن بارداری و سن تقویمی (پیشنهاد می شود با استفاده از ستون دوم سن به تعداد هفته محاسبه شود)</a:t>
            </a:r>
          </a:p>
          <a:p>
            <a:pPr marL="457200" indent="-457200" algn="just" rtl="1">
              <a:lnSpc>
                <a:spcPct val="150000"/>
              </a:lnSpc>
              <a:buFont typeface="+mj-lt"/>
              <a:buAutoNum type="arabicPeriod"/>
            </a:pPr>
            <a:r>
              <a:rPr lang="fa-IR" sz="2400" dirty="0">
                <a:cs typeface="2  Nazanin" panose="00000400000000000000" pitchFamily="2" charset="-78"/>
              </a:rPr>
              <a:t>جهت استفاده از نمودار </a:t>
            </a:r>
            <a:r>
              <a:rPr lang="en-US" sz="2400" dirty="0">
                <a:cs typeface="2  Nazanin" panose="00000400000000000000" pitchFamily="2" charset="-78"/>
              </a:rPr>
              <a:t>MGRS</a:t>
            </a:r>
            <a:r>
              <a:rPr lang="fa-IR" sz="2400" dirty="0">
                <a:cs typeface="2  Nazanin" panose="00000400000000000000" pitchFamily="2" charset="-78"/>
              </a:rPr>
              <a:t>: محاسبه سن اصلاح (پیشنهاد می شود با استفاده از ستون چهارم سن تقویمی محاسبه شود)</a:t>
            </a:r>
          </a:p>
          <a:p>
            <a:pPr marL="457200" indent="-457200" algn="just" rtl="1">
              <a:lnSpc>
                <a:spcPct val="150000"/>
              </a:lnSpc>
              <a:buFont typeface="+mj-lt"/>
              <a:buAutoNum type="arabicPeriod"/>
            </a:pPr>
            <a:endParaRPr lang="fa-IR" sz="2400" dirty="0">
              <a:cs typeface="2  Nazanin" panose="00000400000000000000" pitchFamily="2" charset="-78"/>
            </a:endParaRPr>
          </a:p>
          <a:p>
            <a:pPr marL="457200" indent="-457200" algn="just" rtl="1">
              <a:buFont typeface="+mj-lt"/>
              <a:buAutoNum type="arabicPeriod"/>
            </a:pPr>
            <a:endParaRPr lang="en-US" sz="2400" dirty="0"/>
          </a:p>
          <a:p>
            <a:pPr marL="0" indent="0" algn="just" rtl="1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44539798"/>
      </p:ext>
    </p:extLst>
  </p:cSld>
  <p:clrMapOvr>
    <a:masterClrMapping/>
  </p:clrMapOvr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E5224E"/>
      </a:accent1>
      <a:accent2>
        <a:srgbClr val="9D074E"/>
      </a:accent2>
      <a:accent3>
        <a:srgbClr val="7F2294"/>
      </a:accent3>
      <a:accent4>
        <a:srgbClr val="8D65EA"/>
      </a:accent4>
      <a:accent5>
        <a:srgbClr val="588FE2"/>
      </a:accent5>
      <a:accent6>
        <a:srgbClr val="127CA4"/>
      </a:accent6>
      <a:hlink>
        <a:srgbClr val="FB4AB6"/>
      </a:hlink>
      <a:folHlink>
        <a:srgbClr val="F98FE9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6DB8EB18-3657-4051-A897-2ED38832359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TM04033937[[fn=Vapor Trail]]</Template>
  <TotalTime>1266</TotalTime>
  <Words>1476</Words>
  <Application>Microsoft Office PowerPoint</Application>
  <PresentationFormat>Widescreen</PresentationFormat>
  <Paragraphs>155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2  Nazanin</vt:lpstr>
      <vt:lpstr>Arial</vt:lpstr>
      <vt:lpstr>Century Gothic</vt:lpstr>
      <vt:lpstr>Vapor Trail</vt:lpstr>
      <vt:lpstr>راهنمای ثبت نمودار رشد نوزادان نارس پس از ترخیص از بیمارستان </vt:lpstr>
      <vt:lpstr>منحنی intergrowth- 21st </vt:lpstr>
      <vt:lpstr>منحنی intergrowth- 21st </vt:lpstr>
      <vt:lpstr>تعریف سن تقویمی و سن اصلاح شده:</vt:lpstr>
      <vt:lpstr>پاسخ سوال یک:</vt:lpstr>
      <vt:lpstr>تعریف سن تقویمی و سن اصلاح شده:</vt:lpstr>
      <vt:lpstr>پاسخ مثال 2:</vt:lpstr>
      <vt:lpstr>چگونگی استفاده از منحنی های  intergrowth- 21st </vt:lpstr>
      <vt:lpstr>چگونگی استفاده از منحنی های  intergrowth- 21st </vt:lpstr>
      <vt:lpstr>مثال 3:</vt:lpstr>
      <vt:lpstr>پاسخ به سوال 3</vt:lpstr>
      <vt:lpstr>ادامه پاسخ به سوال 3</vt:lpstr>
      <vt:lpstr>ادامه پاسخ به سوال شماره 3:</vt:lpstr>
      <vt:lpstr>ادامه پاسخ به سوال شماره 3:</vt:lpstr>
      <vt:lpstr>ادامه پاسخ به سوال شماره 3:</vt:lpstr>
      <vt:lpstr>مثال 4:</vt:lpstr>
      <vt:lpstr>پاسخ مثال 4:</vt:lpstr>
      <vt:lpstr>ادامه پاسخ مثال 4</vt:lpstr>
      <vt:lpstr>PowerPoint Presentation</vt:lpstr>
      <vt:lpstr>میزان تجویز قطر آهن </vt:lpstr>
      <vt:lpstr>میزان تجویز قطر آهن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نحوه ترسیم نمودار شیرخوار نارس</dc:title>
  <dc:creator>A.R.I</dc:creator>
  <cp:lastModifiedBy>mashhadkaveh</cp:lastModifiedBy>
  <cp:revision>56</cp:revision>
  <dcterms:created xsi:type="dcterms:W3CDTF">2022-01-03T04:52:47Z</dcterms:created>
  <dcterms:modified xsi:type="dcterms:W3CDTF">2023-01-08T09:43:44Z</dcterms:modified>
</cp:coreProperties>
</file>