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0" r:id="rId1"/>
  </p:sldMasterIdLst>
  <p:notesMasterIdLst>
    <p:notesMasterId r:id="rId66"/>
  </p:notesMasterIdLst>
  <p:sldIdLst>
    <p:sldId id="260" r:id="rId2"/>
    <p:sldId id="293" r:id="rId3"/>
    <p:sldId id="288" r:id="rId4"/>
    <p:sldId id="289" r:id="rId5"/>
    <p:sldId id="290" r:id="rId6"/>
    <p:sldId id="294" r:id="rId7"/>
    <p:sldId id="291" r:id="rId8"/>
    <p:sldId id="295" r:id="rId9"/>
    <p:sldId id="296" r:id="rId10"/>
    <p:sldId id="298" r:id="rId11"/>
    <p:sldId id="299" r:id="rId12"/>
    <p:sldId id="301" r:id="rId13"/>
    <p:sldId id="302" r:id="rId14"/>
    <p:sldId id="303" r:id="rId15"/>
    <p:sldId id="304" r:id="rId16"/>
    <p:sldId id="340" r:id="rId17"/>
    <p:sldId id="305" r:id="rId18"/>
    <p:sldId id="306" r:id="rId19"/>
    <p:sldId id="307" r:id="rId20"/>
    <p:sldId id="308" r:id="rId21"/>
    <p:sldId id="314" r:id="rId22"/>
    <p:sldId id="311" r:id="rId23"/>
    <p:sldId id="312" r:id="rId24"/>
    <p:sldId id="309" r:id="rId25"/>
    <p:sldId id="315" r:id="rId26"/>
    <p:sldId id="319" r:id="rId27"/>
    <p:sldId id="316" r:id="rId28"/>
    <p:sldId id="317" r:id="rId29"/>
    <p:sldId id="320" r:id="rId30"/>
    <p:sldId id="321" r:id="rId31"/>
    <p:sldId id="322" r:id="rId32"/>
    <p:sldId id="324" r:id="rId33"/>
    <p:sldId id="318" r:id="rId34"/>
    <p:sldId id="325" r:id="rId35"/>
    <p:sldId id="336" r:id="rId36"/>
    <p:sldId id="338" r:id="rId37"/>
    <p:sldId id="337" r:id="rId38"/>
    <p:sldId id="330" r:id="rId39"/>
    <p:sldId id="327" r:id="rId40"/>
    <p:sldId id="328" r:id="rId41"/>
    <p:sldId id="329" r:id="rId42"/>
    <p:sldId id="351" r:id="rId43"/>
    <p:sldId id="352" r:id="rId44"/>
    <p:sldId id="287" r:id="rId45"/>
    <p:sldId id="276" r:id="rId46"/>
    <p:sldId id="278" r:id="rId47"/>
    <p:sldId id="277" r:id="rId48"/>
    <p:sldId id="282" r:id="rId49"/>
    <p:sldId id="286" r:id="rId50"/>
    <p:sldId id="279" r:id="rId51"/>
    <p:sldId id="280" r:id="rId52"/>
    <p:sldId id="281" r:id="rId53"/>
    <p:sldId id="283" r:id="rId54"/>
    <p:sldId id="345" r:id="rId55"/>
    <p:sldId id="285" r:id="rId56"/>
    <p:sldId id="275" r:id="rId57"/>
    <p:sldId id="284" r:id="rId58"/>
    <p:sldId id="342" r:id="rId59"/>
    <p:sldId id="346" r:id="rId60"/>
    <p:sldId id="347" r:id="rId61"/>
    <p:sldId id="348" r:id="rId62"/>
    <p:sldId id="349" r:id="rId63"/>
    <p:sldId id="341" r:id="rId64"/>
    <p:sldId id="273" r:id="rId65"/>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7" d="100"/>
          <a:sy n="87" d="100"/>
        </p:scale>
        <p:origin x="61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DED73E-1BBE-481E-8C19-C9ACD55C520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6BEA590-A595-4060-A48B-79B6295E35AE}">
      <dgm:prSet custT="1"/>
      <dgm:spPr/>
      <dgm:t>
        <a:bodyPr/>
        <a:lstStyle/>
        <a:p>
          <a:pPr algn="ctr" rtl="1"/>
          <a:r>
            <a:rPr lang="fa-IR" sz="2800" b="1" dirty="0">
              <a:effectLst>
                <a:outerShdw blurRad="38100" dist="38100" dir="2700000" algn="tl">
                  <a:srgbClr val="000000">
                    <a:alpha val="43137"/>
                  </a:srgbClr>
                </a:outerShdw>
              </a:effectLst>
              <a:cs typeface="B Nazanin" panose="00000400000000000000" pitchFamily="2" charset="-78"/>
            </a:rPr>
            <a:t>روش</a:t>
          </a:r>
          <a:r>
            <a:rPr lang="en-US" sz="2800" b="1" dirty="0">
              <a:effectLst>
                <a:outerShdw blurRad="38100" dist="38100" dir="2700000" algn="tl">
                  <a:srgbClr val="000000">
                    <a:alpha val="43137"/>
                  </a:srgbClr>
                </a:outerShdw>
              </a:effectLst>
              <a:cs typeface="B Nazanin" panose="00000400000000000000" pitchFamily="2" charset="-78"/>
            </a:rPr>
            <a:t> </a:t>
          </a:r>
          <a:r>
            <a:rPr lang="fa-IR" sz="2800" b="1" dirty="0">
              <a:effectLst>
                <a:outerShdw blurRad="38100" dist="38100" dir="2700000" algn="tl">
                  <a:srgbClr val="000000">
                    <a:alpha val="43137"/>
                  </a:srgbClr>
                </a:outerShdw>
              </a:effectLst>
              <a:cs typeface="B Nazanin" panose="00000400000000000000" pitchFamily="2" charset="-78"/>
            </a:rPr>
            <a:t>موثر</a:t>
          </a:r>
          <a:r>
            <a:rPr lang="en-US" sz="2800" b="1" dirty="0">
              <a:effectLst>
                <a:outerShdw blurRad="38100" dist="38100" dir="2700000" algn="tl">
                  <a:srgbClr val="000000">
                    <a:alpha val="43137"/>
                  </a:srgbClr>
                </a:outerShdw>
              </a:effectLst>
              <a:cs typeface="B Nazanin" panose="00000400000000000000" pitchFamily="2" charset="-78"/>
            </a:rPr>
            <a:t> </a:t>
          </a:r>
          <a:r>
            <a:rPr lang="fa-IR" sz="2800" b="1" dirty="0">
              <a:effectLst>
                <a:outerShdw blurRad="38100" dist="38100" dir="2700000" algn="tl">
                  <a:srgbClr val="000000">
                    <a:alpha val="43137"/>
                  </a:srgbClr>
                </a:outerShdw>
              </a:effectLst>
              <a:cs typeface="B Nazanin" panose="00000400000000000000" pitchFamily="2" charset="-78"/>
            </a:rPr>
            <a:t>فشردن پستان</a:t>
          </a:r>
          <a:endParaRPr lang="en-US" sz="2800" b="1" dirty="0">
            <a:effectLst>
              <a:outerShdw blurRad="38100" dist="38100" dir="2700000" algn="tl">
                <a:srgbClr val="000000">
                  <a:alpha val="43137"/>
                </a:srgbClr>
              </a:outerShdw>
            </a:effectLst>
            <a:cs typeface="B Nazanin" panose="00000400000000000000" pitchFamily="2" charset="-78"/>
          </a:endParaRPr>
        </a:p>
      </dgm:t>
    </dgm:pt>
    <dgm:pt modelId="{D0C98F46-239F-48CC-B90B-25799182D4A4}" type="parTrans" cxnId="{EECD033E-1F8C-4120-A076-A53E10FA008F}">
      <dgm:prSet/>
      <dgm:spPr/>
      <dgm:t>
        <a:bodyPr/>
        <a:lstStyle/>
        <a:p>
          <a:endParaRPr lang="en-US" sz="1200" b="1">
            <a:effectLst>
              <a:outerShdw blurRad="38100" dist="38100" dir="2700000" algn="tl">
                <a:srgbClr val="000000">
                  <a:alpha val="43137"/>
                </a:srgbClr>
              </a:outerShdw>
            </a:effectLst>
          </a:endParaRPr>
        </a:p>
      </dgm:t>
    </dgm:pt>
    <dgm:pt modelId="{9A1AB297-1D2D-4AE4-9ECB-D400311D52CC}" type="sibTrans" cxnId="{EECD033E-1F8C-4120-A076-A53E10FA008F}">
      <dgm:prSet/>
      <dgm:spPr/>
      <dgm:t>
        <a:bodyPr/>
        <a:lstStyle/>
        <a:p>
          <a:endParaRPr lang="en-US" sz="1200" b="1">
            <a:effectLst>
              <a:outerShdw blurRad="38100" dist="38100" dir="2700000" algn="tl">
                <a:srgbClr val="000000">
                  <a:alpha val="43137"/>
                </a:srgbClr>
              </a:outerShdw>
            </a:effectLst>
          </a:endParaRPr>
        </a:p>
      </dgm:t>
    </dgm:pt>
    <dgm:pt modelId="{7DEFA1C9-B4D0-4254-9DB1-593813D673C2}" type="pres">
      <dgm:prSet presAssocID="{9EDED73E-1BBE-481E-8C19-C9ACD55C5206}" presName="linear" presStyleCnt="0">
        <dgm:presLayoutVars>
          <dgm:animLvl val="lvl"/>
          <dgm:resizeHandles val="exact"/>
        </dgm:presLayoutVars>
      </dgm:prSet>
      <dgm:spPr/>
    </dgm:pt>
    <dgm:pt modelId="{F398F298-AC1A-4720-8B79-640542CBA595}" type="pres">
      <dgm:prSet presAssocID="{06BEA590-A595-4060-A48B-79B6295E35AE}" presName="parentText" presStyleLbl="node1" presStyleIdx="0" presStyleCnt="1" custScaleY="225765">
        <dgm:presLayoutVars>
          <dgm:chMax val="0"/>
          <dgm:bulletEnabled val="1"/>
        </dgm:presLayoutVars>
      </dgm:prSet>
      <dgm:spPr/>
    </dgm:pt>
  </dgm:ptLst>
  <dgm:cxnLst>
    <dgm:cxn modelId="{562F3E24-8B4E-4AB2-9D3E-163F8AA32880}" type="presOf" srcId="{06BEA590-A595-4060-A48B-79B6295E35AE}" destId="{F398F298-AC1A-4720-8B79-640542CBA595}" srcOrd="0" destOrd="0" presId="urn:microsoft.com/office/officeart/2005/8/layout/vList2"/>
    <dgm:cxn modelId="{EECD033E-1F8C-4120-A076-A53E10FA008F}" srcId="{9EDED73E-1BBE-481E-8C19-C9ACD55C5206}" destId="{06BEA590-A595-4060-A48B-79B6295E35AE}" srcOrd="0" destOrd="0" parTransId="{D0C98F46-239F-48CC-B90B-25799182D4A4}" sibTransId="{9A1AB297-1D2D-4AE4-9ECB-D400311D52CC}"/>
    <dgm:cxn modelId="{9186A6A0-7C65-4569-BCEB-7E91A52D80CB}" type="presOf" srcId="{9EDED73E-1BBE-481E-8C19-C9ACD55C5206}" destId="{7DEFA1C9-B4D0-4254-9DB1-593813D673C2}" srcOrd="0" destOrd="0" presId="urn:microsoft.com/office/officeart/2005/8/layout/vList2"/>
    <dgm:cxn modelId="{1257E9D4-5D80-49C3-98D6-BEAC825D26ED}" type="presParOf" srcId="{7DEFA1C9-B4D0-4254-9DB1-593813D673C2}" destId="{F398F298-AC1A-4720-8B79-640542CBA59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13ECA2B-7D94-44F3-883E-C7487762EAD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231D822-E7F0-4105-BDEB-B60F2508F071}">
      <dgm:prSet custT="1"/>
      <dgm:spPr/>
      <dgm:t>
        <a:bodyPr/>
        <a:lstStyle/>
        <a:p>
          <a:pPr rtl="1"/>
          <a:r>
            <a:rPr lang="fa-IR" sz="4000" b="1" dirty="0">
              <a:effectLst>
                <a:outerShdw blurRad="38100" dist="38100" dir="2700000" algn="tl">
                  <a:srgbClr val="000000">
                    <a:alpha val="43137"/>
                  </a:srgbClr>
                </a:outerShdw>
              </a:effectLst>
              <a:cs typeface="B Nazanin" panose="00000400000000000000" pitchFamily="2" charset="-78"/>
            </a:rPr>
            <a:t>فشردن پستان در نوزاد نارس نزدیک به </a:t>
          </a:r>
          <a:r>
            <a:rPr lang="fa-IR" sz="4000" b="1" dirty="0" err="1">
              <a:effectLst>
                <a:outerShdw blurRad="38100" dist="38100" dir="2700000" algn="tl">
                  <a:srgbClr val="000000">
                    <a:alpha val="43137"/>
                  </a:srgbClr>
                </a:outerShdw>
              </a:effectLst>
              <a:cs typeface="B Nazanin" panose="00000400000000000000" pitchFamily="2" charset="-78"/>
            </a:rPr>
            <a:t>ترم</a:t>
          </a:r>
          <a:r>
            <a:rPr lang="fa-IR" sz="4000" b="1" dirty="0">
              <a:effectLst>
                <a:outerShdw blurRad="38100" dist="38100" dir="2700000" algn="tl">
                  <a:srgbClr val="000000">
                    <a:alpha val="43137"/>
                  </a:srgbClr>
                </a:outerShdw>
              </a:effectLst>
              <a:cs typeface="B Nazanin" panose="00000400000000000000" pitchFamily="2" charset="-78"/>
            </a:rPr>
            <a:t> توسط پدر</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49587B55-EB5D-4103-BB81-8CF0D6A89383}" type="parTrans" cxnId="{40847FAA-CECA-4756-B00F-21894CA7CB0E}">
      <dgm:prSet/>
      <dgm:spPr/>
      <dgm:t>
        <a:bodyPr/>
        <a:lstStyle/>
        <a:p>
          <a:endParaRPr lang="en-US">
            <a:effectLst>
              <a:outerShdw blurRad="38100" dist="38100" dir="2700000" algn="tl">
                <a:srgbClr val="000000">
                  <a:alpha val="43137"/>
                </a:srgbClr>
              </a:outerShdw>
            </a:effectLst>
            <a:cs typeface="B Nazanin" panose="00000400000000000000" pitchFamily="2" charset="-78"/>
          </a:endParaRPr>
        </a:p>
      </dgm:t>
    </dgm:pt>
    <dgm:pt modelId="{8D86D5EB-0192-4983-BA9A-89FF32E04F97}" type="sibTrans" cxnId="{40847FAA-CECA-4756-B00F-21894CA7CB0E}">
      <dgm:prSet/>
      <dgm:spPr/>
      <dgm:t>
        <a:bodyPr/>
        <a:lstStyle/>
        <a:p>
          <a:endParaRPr lang="en-US">
            <a:effectLst>
              <a:outerShdw blurRad="38100" dist="38100" dir="2700000" algn="tl">
                <a:srgbClr val="000000">
                  <a:alpha val="43137"/>
                </a:srgbClr>
              </a:outerShdw>
            </a:effectLst>
            <a:cs typeface="B Nazanin" panose="00000400000000000000" pitchFamily="2" charset="-78"/>
          </a:endParaRPr>
        </a:p>
      </dgm:t>
    </dgm:pt>
    <dgm:pt modelId="{6F989700-8105-4D2C-8269-22B51AFBBEB9}" type="pres">
      <dgm:prSet presAssocID="{D13ECA2B-7D94-44F3-883E-C7487762EAD9}" presName="linear" presStyleCnt="0">
        <dgm:presLayoutVars>
          <dgm:animLvl val="lvl"/>
          <dgm:resizeHandles val="exact"/>
        </dgm:presLayoutVars>
      </dgm:prSet>
      <dgm:spPr/>
    </dgm:pt>
    <dgm:pt modelId="{51F04390-B13C-41A7-8CFB-03672A3B5E26}" type="pres">
      <dgm:prSet presAssocID="{E231D822-E7F0-4105-BDEB-B60F2508F071}" presName="parentText" presStyleLbl="node1" presStyleIdx="0" presStyleCnt="1" custScaleX="64749" custLinFactNeighborX="7978" custLinFactNeighborY="9055">
        <dgm:presLayoutVars>
          <dgm:chMax val="0"/>
          <dgm:bulletEnabled val="1"/>
        </dgm:presLayoutVars>
      </dgm:prSet>
      <dgm:spPr/>
    </dgm:pt>
  </dgm:ptLst>
  <dgm:cxnLst>
    <dgm:cxn modelId="{B3FB5D2C-025C-4060-9301-4ADBF4D6DB07}" type="presOf" srcId="{E231D822-E7F0-4105-BDEB-B60F2508F071}" destId="{51F04390-B13C-41A7-8CFB-03672A3B5E26}" srcOrd="0" destOrd="0" presId="urn:microsoft.com/office/officeart/2005/8/layout/vList2"/>
    <dgm:cxn modelId="{CCE61396-6018-4298-8B07-540B64B20511}" type="presOf" srcId="{D13ECA2B-7D94-44F3-883E-C7487762EAD9}" destId="{6F989700-8105-4D2C-8269-22B51AFBBEB9}" srcOrd="0" destOrd="0" presId="urn:microsoft.com/office/officeart/2005/8/layout/vList2"/>
    <dgm:cxn modelId="{40847FAA-CECA-4756-B00F-21894CA7CB0E}" srcId="{D13ECA2B-7D94-44F3-883E-C7487762EAD9}" destId="{E231D822-E7F0-4105-BDEB-B60F2508F071}" srcOrd="0" destOrd="0" parTransId="{49587B55-EB5D-4103-BB81-8CF0D6A89383}" sibTransId="{8D86D5EB-0192-4983-BA9A-89FF32E04F97}"/>
    <dgm:cxn modelId="{2237B053-7438-4AB5-8C6B-60A9C2398378}" type="presParOf" srcId="{6F989700-8105-4D2C-8269-22B51AFBBEB9}" destId="{51F04390-B13C-41A7-8CFB-03672A3B5E26}"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E5217A-A6D9-4E91-9917-AEC117D1907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DDC7F47-011C-4673-9EA8-60E37CD951F8}">
      <dgm:prSet custT="1"/>
      <dgm:spPr/>
      <dgm:t>
        <a:bodyPr/>
        <a:lstStyle/>
        <a:p>
          <a:pPr algn="ctr" rtl="1"/>
          <a:r>
            <a:rPr lang="fa-IR" sz="4000" b="1" i="0" dirty="0">
              <a:effectLst>
                <a:outerShdw blurRad="38100" dist="38100" dir="2700000" algn="tl">
                  <a:srgbClr val="000000">
                    <a:alpha val="43137"/>
                  </a:srgbClr>
                </a:outerShdw>
              </a:effectLst>
              <a:cs typeface="B Nazanin" panose="00000400000000000000" pitchFamily="2" charset="-78"/>
            </a:rPr>
            <a:t>روش های </a:t>
          </a:r>
          <a:r>
            <a:rPr lang="fa-IR" sz="4000" b="1" i="0" dirty="0" err="1">
              <a:effectLst>
                <a:outerShdw blurRad="38100" dist="38100" dir="2700000" algn="tl">
                  <a:srgbClr val="000000">
                    <a:alpha val="43137"/>
                  </a:srgbClr>
                </a:outerShdw>
              </a:effectLst>
              <a:cs typeface="B Nazanin" panose="00000400000000000000" pitchFamily="2" charset="-78"/>
            </a:rPr>
            <a:t>شیردوشی</a:t>
          </a:r>
          <a:r>
            <a:rPr lang="fa-IR" sz="4000" b="1" i="0" dirty="0">
              <a:effectLst>
                <a:outerShdw blurRad="38100" dist="38100" dir="2700000" algn="tl">
                  <a:srgbClr val="000000">
                    <a:alpha val="43137"/>
                  </a:srgbClr>
                </a:outerShdw>
              </a:effectLst>
              <a:cs typeface="B Nazanin" panose="00000400000000000000" pitchFamily="2" charset="-78"/>
            </a:rPr>
            <a:t> با دست</a:t>
          </a:r>
          <a:endParaRPr lang="en-US" sz="4000" b="1" i="0" dirty="0">
            <a:effectLst>
              <a:outerShdw blurRad="38100" dist="38100" dir="2700000" algn="tl">
                <a:srgbClr val="000000">
                  <a:alpha val="43137"/>
                </a:srgbClr>
              </a:outerShdw>
            </a:effectLst>
            <a:cs typeface="B Nazanin" panose="00000400000000000000" pitchFamily="2" charset="-78"/>
          </a:endParaRPr>
        </a:p>
      </dgm:t>
    </dgm:pt>
    <dgm:pt modelId="{B6C8D963-9E0A-4066-975B-73191A0D3039}" type="parTrans" cxnId="{1F6D2939-4079-47B1-A8EF-4BAFCAE32335}">
      <dgm:prSet/>
      <dgm:spPr/>
      <dgm:t>
        <a:bodyPr/>
        <a:lstStyle/>
        <a:p>
          <a:endParaRPr lang="en-US"/>
        </a:p>
      </dgm:t>
    </dgm:pt>
    <dgm:pt modelId="{9DC1B092-4766-4E27-AD05-B3FD55745933}" type="sibTrans" cxnId="{1F6D2939-4079-47B1-A8EF-4BAFCAE32335}">
      <dgm:prSet/>
      <dgm:spPr/>
      <dgm:t>
        <a:bodyPr/>
        <a:lstStyle/>
        <a:p>
          <a:endParaRPr lang="en-US"/>
        </a:p>
      </dgm:t>
    </dgm:pt>
    <dgm:pt modelId="{54D35237-CA08-4AD2-B24B-4057680DDF30}" type="pres">
      <dgm:prSet presAssocID="{67E5217A-A6D9-4E91-9917-AEC117D19072}" presName="linear" presStyleCnt="0">
        <dgm:presLayoutVars>
          <dgm:animLvl val="lvl"/>
          <dgm:resizeHandles val="exact"/>
        </dgm:presLayoutVars>
      </dgm:prSet>
      <dgm:spPr/>
    </dgm:pt>
    <dgm:pt modelId="{470BEF27-D9D2-443B-BB44-095C2EFFA06F}" type="pres">
      <dgm:prSet presAssocID="{4DDC7F47-011C-4673-9EA8-60E37CD951F8}" presName="parentText" presStyleLbl="node1" presStyleIdx="0" presStyleCnt="1">
        <dgm:presLayoutVars>
          <dgm:chMax val="0"/>
          <dgm:bulletEnabled val="1"/>
        </dgm:presLayoutVars>
      </dgm:prSet>
      <dgm:spPr/>
    </dgm:pt>
  </dgm:ptLst>
  <dgm:cxnLst>
    <dgm:cxn modelId="{1F6D2939-4079-47B1-A8EF-4BAFCAE32335}" srcId="{67E5217A-A6D9-4E91-9917-AEC117D19072}" destId="{4DDC7F47-011C-4673-9EA8-60E37CD951F8}" srcOrd="0" destOrd="0" parTransId="{B6C8D963-9E0A-4066-975B-73191A0D3039}" sibTransId="{9DC1B092-4766-4E27-AD05-B3FD55745933}"/>
    <dgm:cxn modelId="{DB69CC5C-565F-4EA2-AF2E-852730473460}" type="presOf" srcId="{67E5217A-A6D9-4E91-9917-AEC117D19072}" destId="{54D35237-CA08-4AD2-B24B-4057680DDF30}" srcOrd="0" destOrd="0" presId="urn:microsoft.com/office/officeart/2005/8/layout/vList2"/>
    <dgm:cxn modelId="{EC28724F-0C74-412F-BE8A-F105C1FEFAF4}" type="presOf" srcId="{4DDC7F47-011C-4673-9EA8-60E37CD951F8}" destId="{470BEF27-D9D2-443B-BB44-095C2EFFA06F}" srcOrd="0" destOrd="0" presId="urn:microsoft.com/office/officeart/2005/8/layout/vList2"/>
    <dgm:cxn modelId="{EF5C83E5-3A6C-47CF-A20D-EB1C13ED4C12}" type="presParOf" srcId="{54D35237-CA08-4AD2-B24B-4057680DDF30}" destId="{470BEF27-D9D2-443B-BB44-095C2EFFA06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98F298-AC1A-4720-8B79-640542CBA595}">
      <dsp:nvSpPr>
        <dsp:cNvPr id="0" name=""/>
        <dsp:cNvSpPr/>
      </dsp:nvSpPr>
      <dsp:spPr>
        <a:xfrm>
          <a:off x="0" y="517463"/>
          <a:ext cx="3816424" cy="76527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1">
            <a:lnSpc>
              <a:spcPct val="90000"/>
            </a:lnSpc>
            <a:spcBef>
              <a:spcPct val="0"/>
            </a:spcBef>
            <a:spcAft>
              <a:spcPct val="35000"/>
            </a:spcAft>
            <a:buNone/>
          </a:pPr>
          <a:r>
            <a:rPr lang="fa-IR" sz="2800" b="1" kern="1200" dirty="0">
              <a:effectLst>
                <a:outerShdw blurRad="38100" dist="38100" dir="2700000" algn="tl">
                  <a:srgbClr val="000000">
                    <a:alpha val="43137"/>
                  </a:srgbClr>
                </a:outerShdw>
              </a:effectLst>
              <a:cs typeface="B Nazanin" panose="00000400000000000000" pitchFamily="2" charset="-78"/>
            </a:rPr>
            <a:t>روش</a:t>
          </a:r>
          <a:r>
            <a:rPr lang="en-US" sz="2800" b="1" kern="1200" dirty="0">
              <a:effectLst>
                <a:outerShdw blurRad="38100" dist="38100" dir="2700000" algn="tl">
                  <a:srgbClr val="000000">
                    <a:alpha val="43137"/>
                  </a:srgbClr>
                </a:outerShdw>
              </a:effectLst>
              <a:cs typeface="B Nazanin" panose="00000400000000000000" pitchFamily="2" charset="-78"/>
            </a:rPr>
            <a:t> </a:t>
          </a:r>
          <a:r>
            <a:rPr lang="fa-IR" sz="2800" b="1" kern="1200" dirty="0">
              <a:effectLst>
                <a:outerShdw blurRad="38100" dist="38100" dir="2700000" algn="tl">
                  <a:srgbClr val="000000">
                    <a:alpha val="43137"/>
                  </a:srgbClr>
                </a:outerShdw>
              </a:effectLst>
              <a:cs typeface="B Nazanin" panose="00000400000000000000" pitchFamily="2" charset="-78"/>
            </a:rPr>
            <a:t>موثر</a:t>
          </a:r>
          <a:r>
            <a:rPr lang="en-US" sz="2800" b="1" kern="1200" dirty="0">
              <a:effectLst>
                <a:outerShdw blurRad="38100" dist="38100" dir="2700000" algn="tl">
                  <a:srgbClr val="000000">
                    <a:alpha val="43137"/>
                  </a:srgbClr>
                </a:outerShdw>
              </a:effectLst>
              <a:cs typeface="B Nazanin" panose="00000400000000000000" pitchFamily="2" charset="-78"/>
            </a:rPr>
            <a:t> </a:t>
          </a:r>
          <a:r>
            <a:rPr lang="fa-IR" sz="2800" b="1" kern="1200" dirty="0">
              <a:effectLst>
                <a:outerShdw blurRad="38100" dist="38100" dir="2700000" algn="tl">
                  <a:srgbClr val="000000">
                    <a:alpha val="43137"/>
                  </a:srgbClr>
                </a:outerShdw>
              </a:effectLst>
              <a:cs typeface="B Nazanin" panose="00000400000000000000" pitchFamily="2" charset="-78"/>
            </a:rPr>
            <a:t>فشردن پستان</a:t>
          </a:r>
          <a:endParaRPr lang="en-US" sz="2800" b="1" kern="1200" dirty="0">
            <a:effectLst>
              <a:outerShdw blurRad="38100" dist="38100" dir="2700000" algn="tl">
                <a:srgbClr val="000000">
                  <a:alpha val="43137"/>
                </a:srgbClr>
              </a:outerShdw>
            </a:effectLst>
            <a:cs typeface="B Nazanin" panose="00000400000000000000" pitchFamily="2" charset="-78"/>
          </a:endParaRPr>
        </a:p>
      </dsp:txBody>
      <dsp:txXfrm>
        <a:off x="37357" y="554820"/>
        <a:ext cx="3741710" cy="6905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F04390-B13C-41A7-8CFB-03672A3B5E26}">
      <dsp:nvSpPr>
        <dsp:cNvPr id="0" name=""/>
        <dsp:cNvSpPr/>
      </dsp:nvSpPr>
      <dsp:spPr>
        <a:xfrm>
          <a:off x="1548671" y="1584173"/>
          <a:ext cx="3916454" cy="281384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r" defTabSz="1778000" rtl="1">
            <a:lnSpc>
              <a:spcPct val="90000"/>
            </a:lnSpc>
            <a:spcBef>
              <a:spcPct val="0"/>
            </a:spcBef>
            <a:spcAft>
              <a:spcPct val="35000"/>
            </a:spcAft>
            <a:buNone/>
          </a:pPr>
          <a:r>
            <a:rPr lang="fa-IR" sz="4000" b="1" kern="1200" dirty="0">
              <a:effectLst>
                <a:outerShdw blurRad="38100" dist="38100" dir="2700000" algn="tl">
                  <a:srgbClr val="000000">
                    <a:alpha val="43137"/>
                  </a:srgbClr>
                </a:outerShdw>
              </a:effectLst>
              <a:cs typeface="B Nazanin" panose="00000400000000000000" pitchFamily="2" charset="-78"/>
            </a:rPr>
            <a:t>فشردن پستان در نوزاد نارس نزدیک به </a:t>
          </a:r>
          <a:r>
            <a:rPr lang="fa-IR" sz="4000" b="1" kern="1200" dirty="0" err="1">
              <a:effectLst>
                <a:outerShdw blurRad="38100" dist="38100" dir="2700000" algn="tl">
                  <a:srgbClr val="000000">
                    <a:alpha val="43137"/>
                  </a:srgbClr>
                </a:outerShdw>
              </a:effectLst>
              <a:cs typeface="B Nazanin" panose="00000400000000000000" pitchFamily="2" charset="-78"/>
            </a:rPr>
            <a:t>ترم</a:t>
          </a:r>
          <a:r>
            <a:rPr lang="fa-IR" sz="4000" b="1" kern="1200" dirty="0">
              <a:effectLst>
                <a:outerShdw blurRad="38100" dist="38100" dir="2700000" algn="tl">
                  <a:srgbClr val="000000">
                    <a:alpha val="43137"/>
                  </a:srgbClr>
                </a:outerShdw>
              </a:effectLst>
              <a:cs typeface="B Nazanin" panose="00000400000000000000" pitchFamily="2" charset="-78"/>
            </a:rPr>
            <a:t> توسط پدر</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1686032" y="1721534"/>
        <a:ext cx="3641732" cy="253912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0BEF27-D9D2-443B-BB44-095C2EFFA06F}">
      <dsp:nvSpPr>
        <dsp:cNvPr id="0" name=""/>
        <dsp:cNvSpPr/>
      </dsp:nvSpPr>
      <dsp:spPr>
        <a:xfrm>
          <a:off x="0" y="439"/>
          <a:ext cx="8229600" cy="1142121"/>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rtl="1">
            <a:lnSpc>
              <a:spcPct val="90000"/>
            </a:lnSpc>
            <a:spcBef>
              <a:spcPct val="0"/>
            </a:spcBef>
            <a:spcAft>
              <a:spcPct val="35000"/>
            </a:spcAft>
            <a:buNone/>
          </a:pPr>
          <a:r>
            <a:rPr lang="fa-IR" sz="4000" b="1" i="0" kern="1200" dirty="0">
              <a:effectLst>
                <a:outerShdw blurRad="38100" dist="38100" dir="2700000" algn="tl">
                  <a:srgbClr val="000000">
                    <a:alpha val="43137"/>
                  </a:srgbClr>
                </a:outerShdw>
              </a:effectLst>
              <a:cs typeface="B Nazanin" panose="00000400000000000000" pitchFamily="2" charset="-78"/>
            </a:rPr>
            <a:t>روش های </a:t>
          </a:r>
          <a:r>
            <a:rPr lang="fa-IR" sz="4000" b="1" i="0" kern="1200" dirty="0" err="1">
              <a:effectLst>
                <a:outerShdw blurRad="38100" dist="38100" dir="2700000" algn="tl">
                  <a:srgbClr val="000000">
                    <a:alpha val="43137"/>
                  </a:srgbClr>
                </a:outerShdw>
              </a:effectLst>
              <a:cs typeface="B Nazanin" panose="00000400000000000000" pitchFamily="2" charset="-78"/>
            </a:rPr>
            <a:t>شیردوشی</a:t>
          </a:r>
          <a:r>
            <a:rPr lang="fa-IR" sz="4000" b="1" i="0" kern="1200" dirty="0">
              <a:effectLst>
                <a:outerShdw blurRad="38100" dist="38100" dir="2700000" algn="tl">
                  <a:srgbClr val="000000">
                    <a:alpha val="43137"/>
                  </a:srgbClr>
                </a:outerShdw>
              </a:effectLst>
              <a:cs typeface="B Nazanin" panose="00000400000000000000" pitchFamily="2" charset="-78"/>
            </a:rPr>
            <a:t> با دست</a:t>
          </a:r>
          <a:endParaRPr lang="en-US" sz="4000" b="1" i="0" kern="1200" dirty="0">
            <a:effectLst>
              <a:outerShdw blurRad="38100" dist="38100" dir="2700000" algn="tl">
                <a:srgbClr val="000000">
                  <a:alpha val="43137"/>
                </a:srgbClr>
              </a:outerShdw>
            </a:effectLst>
            <a:cs typeface="B Nazanin" panose="00000400000000000000" pitchFamily="2" charset="-78"/>
          </a:endParaRPr>
        </a:p>
      </dsp:txBody>
      <dsp:txXfrm>
        <a:off x="55754" y="56193"/>
        <a:ext cx="8118092" cy="103061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78B3B57A-A0AC-4B2E-911C-6B4B8804B0DF}" type="datetimeFigureOut">
              <a:rPr lang="fa-IR" smtClean="0"/>
              <a:t>23/02/1446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1E5DAF1A-016A-4B23-94D0-CC5F0F05F740}" type="slidenum">
              <a:rPr lang="fa-IR" smtClean="0"/>
              <a:t>‹#›</a:t>
            </a:fld>
            <a:endParaRPr lang="fa-IR"/>
          </a:p>
        </p:txBody>
      </p:sp>
    </p:spTree>
    <p:extLst>
      <p:ext uri="{BB962C8B-B14F-4D97-AF65-F5344CB8AC3E}">
        <p14:creationId xmlns:p14="http://schemas.microsoft.com/office/powerpoint/2010/main" val="3653520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Avoid Squeezing the breast</a:t>
            </a:r>
          </a:p>
          <a:p>
            <a:r>
              <a:rPr lang="en-US" dirty="0"/>
              <a:t>Avoid Pulling out the nipple and breast</a:t>
            </a:r>
          </a:p>
          <a:p>
            <a:r>
              <a:rPr lang="en-US" dirty="0"/>
              <a:t>Avoid Sliding on the breast</a:t>
            </a:r>
          </a:p>
          <a:p>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solidFill>
                  <a:prstClr val="black"/>
                </a:solidFill>
              </a:rPr>
              <a:pPr>
                <a:defRPr/>
              </a:pPr>
              <a:t>38</a:t>
            </a:fld>
            <a:endParaRPr lang="fa-IR">
              <a:solidFill>
                <a:prstClr val="black"/>
              </a:solidFill>
            </a:endParaRPr>
          </a:p>
        </p:txBody>
      </p:sp>
    </p:spTree>
    <p:extLst>
      <p:ext uri="{BB962C8B-B14F-4D97-AF65-F5344CB8AC3E}">
        <p14:creationId xmlns:p14="http://schemas.microsoft.com/office/powerpoint/2010/main" val="1093932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EDF505E-F964-49D5-BB2C-614656BC962A}" type="datetimeFigureOut">
              <a:rPr lang="fa-IR" smtClean="0"/>
              <a:t>23/02/1446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2108815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EDF505E-F964-49D5-BB2C-614656BC962A}" type="datetimeFigureOut">
              <a:rPr lang="fa-IR" smtClean="0"/>
              <a:t>23/02/1446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2696022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EDF505E-F964-49D5-BB2C-614656BC962A}" type="datetimeFigureOut">
              <a:rPr lang="fa-IR" smtClean="0"/>
              <a:t>23/02/1446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BBA18FB-A1FD-4680-AB3D-5A448082CA1F}" type="slidenum">
              <a:rPr lang="fa-IR" smtClean="0"/>
              <a:t>‹#›</a:t>
            </a:fld>
            <a:endParaRPr lang="fa-I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9592109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EDF505E-F964-49D5-BB2C-614656BC962A}" type="datetimeFigureOut">
              <a:rPr lang="fa-IR" smtClean="0"/>
              <a:t>23/02/1446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26351482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EDF505E-F964-49D5-BB2C-614656BC962A}" type="datetimeFigureOut">
              <a:rPr lang="fa-IR" smtClean="0"/>
              <a:t>23/02/1446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BBA18FB-A1FD-4680-AB3D-5A448082CA1F}" type="slidenum">
              <a:rPr lang="fa-IR" smtClean="0"/>
              <a:t>‹#›</a:t>
            </a:fld>
            <a:endParaRPr lang="fa-I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3429693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EDF505E-F964-49D5-BB2C-614656BC962A}" type="datetimeFigureOut">
              <a:rPr lang="fa-IR" smtClean="0"/>
              <a:t>23/02/1446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26603760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DF505E-F964-49D5-BB2C-614656BC962A}" type="datetimeFigureOut">
              <a:rPr lang="fa-IR" smtClean="0"/>
              <a:t>23/02/1446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40167468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DF505E-F964-49D5-BB2C-614656BC962A}" type="datetimeFigureOut">
              <a:rPr lang="fa-IR" smtClean="0"/>
              <a:t>23/02/1446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3267305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DF505E-F964-49D5-BB2C-614656BC962A}" type="datetimeFigureOut">
              <a:rPr lang="fa-IR" smtClean="0"/>
              <a:t>23/02/1446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2342018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EDF505E-F964-49D5-BB2C-614656BC962A}" type="datetimeFigureOut">
              <a:rPr lang="fa-IR" smtClean="0"/>
              <a:t>23/02/1446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36843264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EDF505E-F964-49D5-BB2C-614656BC962A}" type="datetimeFigureOut">
              <a:rPr lang="fa-IR" smtClean="0"/>
              <a:t>23/02/1446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2249384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DF505E-F964-49D5-BB2C-614656BC962A}" type="datetimeFigureOut">
              <a:rPr lang="fa-IR" smtClean="0"/>
              <a:t>23/02/1446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3174899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EDF505E-F964-49D5-BB2C-614656BC962A}" type="datetimeFigureOut">
              <a:rPr lang="fa-IR" smtClean="0"/>
              <a:t>23/02/1446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4059999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DF505E-F964-49D5-BB2C-614656BC962A}" type="datetimeFigureOut">
              <a:rPr lang="fa-IR" smtClean="0"/>
              <a:t>23/02/1446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4133565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EDF505E-F964-49D5-BB2C-614656BC962A}" type="datetimeFigureOut">
              <a:rPr lang="fa-IR" smtClean="0"/>
              <a:t>23/02/1446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1213677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EDF505E-F964-49D5-BB2C-614656BC962A}" type="datetimeFigureOut">
              <a:rPr lang="fa-IR" smtClean="0"/>
              <a:t>23/02/1446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BBA18FB-A1FD-4680-AB3D-5A448082CA1F}" type="slidenum">
              <a:rPr lang="fa-IR" smtClean="0"/>
              <a:t>‹#›</a:t>
            </a:fld>
            <a:endParaRPr lang="fa-IR"/>
          </a:p>
        </p:txBody>
      </p:sp>
    </p:spTree>
    <p:extLst>
      <p:ext uri="{BB962C8B-B14F-4D97-AF65-F5344CB8AC3E}">
        <p14:creationId xmlns:p14="http://schemas.microsoft.com/office/powerpoint/2010/main" val="37016431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EDF505E-F964-49D5-BB2C-614656BC962A}" type="datetimeFigureOut">
              <a:rPr lang="fa-IR" smtClean="0"/>
              <a:t>23/02/1446</a:t>
            </a:fld>
            <a:endParaRPr lang="fa-I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BBA18FB-A1FD-4680-AB3D-5A448082CA1F}" type="slidenum">
              <a:rPr lang="fa-IR" smtClean="0"/>
              <a:t>‹#›</a:t>
            </a:fld>
            <a:endParaRPr lang="fa-IR"/>
          </a:p>
        </p:txBody>
      </p:sp>
    </p:spTree>
    <p:extLst>
      <p:ext uri="{BB962C8B-B14F-4D97-AF65-F5344CB8AC3E}">
        <p14:creationId xmlns:p14="http://schemas.microsoft.com/office/powerpoint/2010/main" val="2529386230"/>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 id="2147483842" r:id="rId12"/>
    <p:sldLayoutId id="2147483843" r:id="rId13"/>
    <p:sldLayoutId id="2147483844" r:id="rId14"/>
    <p:sldLayoutId id="2147483845" r:id="rId15"/>
    <p:sldLayoutId id="2147483846" r:id="rId16"/>
  </p:sldLayoutIdLst>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file:///D:\slides\Update%20slides\LPI\new\final\&#1606;&#1705;&#1575;&#1578;%20&#1605;&#1607;&#1605;%20&#1578;&#1594;&#1584;&#1740;&#1607;%20&#1606;&#1608;&#1586;&#1575;&#1583;%20&#1606;&#1575;&#1585;&#1587;%20&#1606;&#1586;&#1583;&#1740;&#1705;%20&#1576;&#1607;%20&#1578;&#1585;&#1605;\lpi%2036%2019%20day%202720%20%20no%20w\post.mp4"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image" Target="../media/image9.png"/><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8.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hyperlink" Target="file:///D:\slides\Update%20slides\LPI\new\final\&#1606;&#1705;&#1575;&#1578;%20&#1605;&#1607;&#1605;%20&#1578;&#1594;&#1584;&#1740;&#1607;%20&#1606;&#1608;&#1586;&#1575;&#1583;%20&#1606;&#1575;&#1585;&#1587;%20&#1606;&#1586;&#1583;&#1740;&#1705;%20&#1576;&#1607;%20&#1578;&#1585;&#1605;\hand%20expression%201.mp4" TargetMode="External"/><Relationship Id="rId13" Type="http://schemas.openxmlformats.org/officeDocument/2006/relationships/image" Target="../media/image12.png"/><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hyperlink" Target="file:///D:\slides\Update%20slides\LPI\new\final\&#1606;&#1705;&#1575;&#1578;%20&#1605;&#1607;&#1605;%20&#1578;&#1594;&#1584;&#1740;&#1607;%20&#1606;&#1608;&#1586;&#1575;&#1583;%20&#1606;&#1575;&#1585;&#1587;%20&#1606;&#1586;&#1583;&#1740;&#1705;%20&#1576;&#1607;%20&#1578;&#1585;&#1605;\hand%20expression3.mp4"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11.png"/><Relationship Id="rId5" Type="http://schemas.openxmlformats.org/officeDocument/2006/relationships/diagramQuickStyle" Target="../diagrams/quickStyle3.xml"/><Relationship Id="rId10" Type="http://schemas.openxmlformats.org/officeDocument/2006/relationships/hyperlink" Target="file:///D:\slides\Update%20slides\LPI\new\final\&#1606;&#1705;&#1575;&#1578;%20&#1605;&#1607;&#1605;%20&#1578;&#1594;&#1584;&#1740;&#1607;%20&#1606;&#1608;&#1586;&#1575;&#1583;%20&#1606;&#1575;&#1585;&#1587;%20&#1606;&#1586;&#1583;&#1740;&#1705;%20&#1576;&#1607;%20&#1578;&#1585;&#1605;\hand%20exp%202.mp4" TargetMode="External"/><Relationship Id="rId4" Type="http://schemas.openxmlformats.org/officeDocument/2006/relationships/diagramLayout" Target="../diagrams/layout3.xml"/><Relationship Id="rId9" Type="http://schemas.openxmlformats.org/officeDocument/2006/relationships/image" Target="../media/image10.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5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a:xfrm>
            <a:off x="579549" y="1125656"/>
            <a:ext cx="4470646" cy="5693866"/>
          </a:xfrm>
          <a:prstGeom prst="rect">
            <a:avLst/>
          </a:prstGeom>
        </p:spPr>
        <p:txBody>
          <a:bodyPr wrap="square">
            <a:spAutoFit/>
          </a:bodyPr>
          <a:lstStyle/>
          <a:p>
            <a:pPr algn="ctr"/>
            <a:endParaRPr lang="fa-IR" sz="5400" dirty="0">
              <a:solidFill>
                <a:schemeClr val="accent5">
                  <a:lumMod val="50000"/>
                </a:schemeClr>
              </a:solidFill>
              <a:cs typeface="B Titr" pitchFamily="2" charset="-78"/>
            </a:endParaRPr>
          </a:p>
          <a:p>
            <a:pPr algn="ctr"/>
            <a:r>
              <a:rPr lang="fa-IR" sz="5400" dirty="0">
                <a:solidFill>
                  <a:schemeClr val="accent5">
                    <a:lumMod val="50000"/>
                  </a:schemeClr>
                </a:solidFill>
                <a:cs typeface="B Titr" pitchFamily="2" charset="-78"/>
              </a:rPr>
              <a:t>تسهیل چالش های تغذیه با شیرمادر برای نوزادان اواخر نارسی </a:t>
            </a:r>
            <a:endParaRPr lang="en-US" sz="5400" dirty="0">
              <a:cs typeface="B Nazanin" panose="00000400000000000000" pitchFamily="2" charset="-78"/>
            </a:endParaRPr>
          </a:p>
          <a:p>
            <a:pPr algn="ctr"/>
            <a:endParaRPr lang="fa-IR" sz="5400" dirty="0">
              <a:cs typeface="B Nazanin" panose="00000400000000000000" pitchFamily="2" charset="-78"/>
            </a:endParaRPr>
          </a:p>
          <a:p>
            <a:pPr algn="ctr"/>
            <a:r>
              <a:rPr lang="fa-IR" sz="2000" dirty="0">
                <a:cs typeface="B Nazanin" panose="00000400000000000000" pitchFamily="2" charset="-78"/>
              </a:rPr>
              <a:t>سلامت نوزادان و کودکان شهرستان چادگان</a:t>
            </a:r>
          </a:p>
          <a:p>
            <a:pPr algn="ctr"/>
            <a:r>
              <a:rPr lang="fa-IR" sz="2000" dirty="0">
                <a:cs typeface="B Nazanin" panose="00000400000000000000" pitchFamily="2" charset="-78"/>
              </a:rPr>
              <a:t>شهریور ماه 1403</a:t>
            </a:r>
            <a:endParaRPr lang="fa-IR" sz="20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0195" y="-195972"/>
            <a:ext cx="7308000" cy="7308000"/>
          </a:xfrm>
          <a:prstGeom prst="rect">
            <a:avLst/>
          </a:prstGeom>
        </p:spPr>
      </p:pic>
    </p:spTree>
    <p:extLst>
      <p:ext uri="{BB962C8B-B14F-4D97-AF65-F5344CB8AC3E}">
        <p14:creationId xmlns:p14="http://schemas.microsoft.com/office/powerpoint/2010/main" val="2016723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93184"/>
            <a:ext cx="8596668" cy="656822"/>
          </a:xfrm>
        </p:spPr>
        <p:txBody>
          <a:bodyPr>
            <a:normAutofit fontScale="90000"/>
          </a:bodyPr>
          <a:lstStyle/>
          <a:p>
            <a:pPr algn="r"/>
            <a:r>
              <a:rPr lang="fa-IR" b="1" dirty="0">
                <a:solidFill>
                  <a:srgbClr val="FF0000"/>
                </a:solidFill>
                <a:effectLst>
                  <a:outerShdw blurRad="38100" dist="38100" dir="2700000" algn="tl">
                    <a:srgbClr val="000000">
                      <a:alpha val="43137"/>
                    </a:srgbClr>
                  </a:outerShdw>
                </a:effectLst>
                <a:cs typeface="B Nazanin" panose="00000400000000000000" pitchFamily="2" charset="-78"/>
              </a:rPr>
              <a:t>تولید شیرمادر</a:t>
            </a:r>
            <a:br>
              <a:rPr lang="en-US" dirty="0">
                <a:solidFill>
                  <a:srgbClr val="FF0000"/>
                </a:solidFill>
                <a:effectLst>
                  <a:outerShdw blurRad="38100" dist="38100" dir="2700000" algn="tl">
                    <a:srgbClr val="000000">
                      <a:alpha val="43137"/>
                    </a:srgbClr>
                  </a:outerShdw>
                </a:effectLst>
                <a:cs typeface="B Nazanin" panose="00000400000000000000" pitchFamily="2" charset="-78"/>
              </a:rPr>
            </a:br>
            <a:endParaRPr lang="fa-IR" dirty="0">
              <a:solidFill>
                <a:srgbClr val="FF0000"/>
              </a:solidFill>
            </a:endParaRPr>
          </a:p>
        </p:txBody>
      </p:sp>
      <p:sp>
        <p:nvSpPr>
          <p:cNvPr id="3" name="Content Placeholder 2"/>
          <p:cNvSpPr>
            <a:spLocks noGrp="1"/>
          </p:cNvSpPr>
          <p:nvPr>
            <p:ph idx="1"/>
          </p:nvPr>
        </p:nvSpPr>
        <p:spPr>
          <a:xfrm>
            <a:off x="321972" y="695459"/>
            <a:ext cx="9569003" cy="6259134"/>
          </a:xfrm>
        </p:spPr>
        <p:txBody>
          <a:bodyPr>
            <a:normAutofit fontScale="62500" lnSpcReduction="20000"/>
          </a:bodyPr>
          <a:lstStyle/>
          <a:p>
            <a:pPr>
              <a:lnSpc>
                <a:spcPct val="150000"/>
              </a:lnSpc>
            </a:pPr>
            <a:r>
              <a:rPr lang="fa-IR" sz="4500" b="1" dirty="0">
                <a:solidFill>
                  <a:schemeClr val="tx1"/>
                </a:solidFill>
                <a:cs typeface="B Nazanin" panose="00000400000000000000" pitchFamily="2" charset="-78"/>
              </a:rPr>
              <a:t>نیاز  به :</a:t>
            </a:r>
          </a:p>
          <a:p>
            <a:pPr lvl="1">
              <a:lnSpc>
                <a:spcPct val="150000"/>
              </a:lnSpc>
              <a:buFont typeface="Wingdings" panose="05000000000000000000" pitchFamily="2" charset="2"/>
              <a:buChar char="§"/>
            </a:pPr>
            <a:r>
              <a:rPr lang="fa-IR" sz="5900" b="1" dirty="0">
                <a:solidFill>
                  <a:srgbClr val="FF0000"/>
                </a:solidFill>
                <a:cs typeface="B Nazanin" panose="00000400000000000000" pitchFamily="2" charset="-78"/>
              </a:rPr>
              <a:t>پستان </a:t>
            </a:r>
          </a:p>
          <a:p>
            <a:pPr lvl="2">
              <a:lnSpc>
                <a:spcPct val="150000"/>
              </a:lnSpc>
              <a:buFont typeface="Wingdings" panose="05000000000000000000" pitchFamily="2" charset="2"/>
              <a:buChar char="v"/>
            </a:pPr>
            <a:r>
              <a:rPr lang="fa-IR" sz="3400" dirty="0">
                <a:cs typeface="B Nazanin" panose="00000400000000000000" pitchFamily="2" charset="-78"/>
              </a:rPr>
              <a:t>اعصاب ،مجاری و غدد تولید شیر</a:t>
            </a:r>
          </a:p>
          <a:p>
            <a:pPr marL="914400" lvl="2" indent="0">
              <a:lnSpc>
                <a:spcPct val="150000"/>
              </a:lnSpc>
              <a:buNone/>
            </a:pPr>
            <a:r>
              <a:rPr lang="fa-IR" sz="2800" dirty="0">
                <a:cs typeface="B Nazanin" panose="00000400000000000000" pitchFamily="2" charset="-78"/>
              </a:rPr>
              <a:t>(مونت گومری )</a:t>
            </a:r>
          </a:p>
          <a:p>
            <a:pPr marL="914400" lvl="2" indent="0">
              <a:lnSpc>
                <a:spcPct val="150000"/>
              </a:lnSpc>
              <a:buNone/>
            </a:pPr>
            <a:r>
              <a:rPr lang="fa-IR" sz="2800" dirty="0">
                <a:cs typeface="B Nazanin" panose="00000400000000000000" pitchFamily="2" charset="-78"/>
              </a:rPr>
              <a:t>غدد مونت گومری بوی مایع آمنیوتیک می دهد و باعث می شود نوزاد براحتی سینه رابگیرد</a:t>
            </a:r>
          </a:p>
          <a:p>
            <a:pPr marL="914400" lvl="2" indent="0">
              <a:lnSpc>
                <a:spcPct val="150000"/>
              </a:lnSpc>
              <a:buNone/>
            </a:pPr>
            <a:r>
              <a:rPr lang="fa-IR" sz="2800" dirty="0">
                <a:cs typeface="B Nazanin" panose="00000400000000000000" pitchFamily="2" charset="-78"/>
              </a:rPr>
              <a:t>تولید چربی میکند و زخم سینه جلوگیری ....</a:t>
            </a:r>
          </a:p>
          <a:p>
            <a:pPr lvl="1">
              <a:lnSpc>
                <a:spcPct val="150000"/>
              </a:lnSpc>
              <a:buFont typeface="Wingdings" panose="05000000000000000000" pitchFamily="2" charset="2"/>
              <a:buChar char="§"/>
            </a:pPr>
            <a:r>
              <a:rPr lang="fa-IR" sz="5100" b="1" dirty="0">
                <a:solidFill>
                  <a:srgbClr val="FF0000"/>
                </a:solidFill>
                <a:cs typeface="B Nazanin" panose="00000400000000000000" pitchFamily="2" charset="-78"/>
              </a:rPr>
              <a:t>هورمون های لازم وکافی</a:t>
            </a:r>
          </a:p>
          <a:p>
            <a:pPr lvl="1">
              <a:lnSpc>
                <a:spcPct val="150000"/>
              </a:lnSpc>
              <a:buFont typeface="Wingdings" panose="05000000000000000000" pitchFamily="2" charset="2"/>
              <a:buChar char="§"/>
            </a:pPr>
            <a:r>
              <a:rPr lang="fa-IR" sz="3800" dirty="0">
                <a:cs typeface="B Nazanin" panose="00000400000000000000" pitchFamily="2" charset="-78"/>
              </a:rPr>
              <a:t>پرولاکتین و اکسی توسین(هرمون عشق )</a:t>
            </a:r>
          </a:p>
          <a:p>
            <a:pPr lvl="1">
              <a:lnSpc>
                <a:spcPct val="150000"/>
              </a:lnSpc>
              <a:buFont typeface="Wingdings" panose="05000000000000000000" pitchFamily="2" charset="2"/>
              <a:buChar char="§"/>
            </a:pPr>
            <a:r>
              <a:rPr lang="fa-IR" sz="5000" b="1" dirty="0">
                <a:solidFill>
                  <a:srgbClr val="FF0000"/>
                </a:solidFill>
                <a:cs typeface="B Nazanin" panose="00000400000000000000" pitchFamily="2" charset="-78"/>
              </a:rPr>
              <a:t>تحریک به تولید شیر درپستان </a:t>
            </a:r>
          </a:p>
          <a:p>
            <a:pPr lvl="2">
              <a:lnSpc>
                <a:spcPct val="150000"/>
              </a:lnSpc>
              <a:buFont typeface="Wingdings" panose="05000000000000000000" pitchFamily="2" charset="2"/>
              <a:buChar char="v"/>
            </a:pPr>
            <a:r>
              <a:rPr lang="fa-IR" sz="3800" dirty="0">
                <a:cs typeface="B Nazanin" panose="00000400000000000000" pitchFamily="2" charset="-78"/>
              </a:rPr>
              <a:t>(به دفعات مکرر و موثر شیرخوردن نوزاد)</a:t>
            </a:r>
            <a:endParaRPr lang="en-US" sz="3800" dirty="0">
              <a:cs typeface="B Nazanin" panose="00000400000000000000" pitchFamily="2" charset="-78"/>
            </a:endParaRPr>
          </a:p>
          <a:p>
            <a:endParaRPr lang="fa-IR" dirty="0"/>
          </a:p>
        </p:txBody>
      </p:sp>
    </p:spTree>
    <p:extLst>
      <p:ext uri="{BB962C8B-B14F-4D97-AF65-F5344CB8AC3E}">
        <p14:creationId xmlns:p14="http://schemas.microsoft.com/office/powerpoint/2010/main" val="2564157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solidFill>
                  <a:srgbClr val="FF0000"/>
                </a:solidFill>
                <a:effectLst>
                  <a:outerShdw blurRad="38100" dist="38100" dir="2700000" algn="tl">
                    <a:srgbClr val="000000">
                      <a:alpha val="43137"/>
                    </a:srgbClr>
                  </a:outerShdw>
                </a:effectLst>
                <a:cs typeface="B Nazanin" panose="00000400000000000000" pitchFamily="2" charset="-78"/>
              </a:rPr>
              <a:t>مواردی که بطور طبیعی نياز به افزایش شیرمادر است</a:t>
            </a:r>
            <a:r>
              <a:rPr lang="en-US" b="1" dirty="0">
                <a:solidFill>
                  <a:srgbClr val="FF0000"/>
                </a:solidFill>
                <a:effectLst>
                  <a:outerShdw blurRad="38100" dist="38100" dir="2700000" algn="tl">
                    <a:srgbClr val="000000">
                      <a:alpha val="43137"/>
                    </a:srgbClr>
                  </a:outerShdw>
                </a:effectLst>
                <a:cs typeface="B Nazanin" panose="00000400000000000000" pitchFamily="2" charset="-78"/>
              </a:rPr>
              <a:t> </a:t>
            </a:r>
            <a:br>
              <a:rPr lang="en-US" dirty="0">
                <a:solidFill>
                  <a:srgbClr val="FF0000"/>
                </a:solidFill>
                <a:effectLst>
                  <a:outerShdw blurRad="38100" dist="38100" dir="2700000" algn="tl">
                    <a:srgbClr val="000000">
                      <a:alpha val="43137"/>
                    </a:srgbClr>
                  </a:outerShdw>
                </a:effectLst>
                <a:cs typeface="B Nazanin" panose="00000400000000000000" pitchFamily="2" charset="-78"/>
              </a:rPr>
            </a:br>
            <a:endParaRPr lang="fa-IR" dirty="0">
              <a:solidFill>
                <a:srgbClr val="FF0000"/>
              </a:solidFill>
            </a:endParaRPr>
          </a:p>
        </p:txBody>
      </p:sp>
      <p:sp>
        <p:nvSpPr>
          <p:cNvPr id="3" name="Content Placeholder 2"/>
          <p:cNvSpPr>
            <a:spLocks noGrp="1"/>
          </p:cNvSpPr>
          <p:nvPr>
            <p:ph idx="1"/>
          </p:nvPr>
        </p:nvSpPr>
        <p:spPr>
          <a:xfrm>
            <a:off x="677334" y="1930401"/>
            <a:ext cx="8904548" cy="4110962"/>
          </a:xfrm>
        </p:spPr>
        <p:txBody>
          <a:bodyPr>
            <a:normAutofit fontScale="85000" lnSpcReduction="20000"/>
          </a:bodyPr>
          <a:lstStyle/>
          <a:p>
            <a:r>
              <a:rPr lang="fa-IR" sz="2800" b="1" dirty="0">
                <a:cs typeface="B Nazanin" panose="00000400000000000000" pitchFamily="2" charset="-78"/>
              </a:rPr>
              <a:t>در اولین تغذیه با شیرمادر </a:t>
            </a:r>
            <a:r>
              <a:rPr lang="fa-IR" sz="2800" dirty="0">
                <a:cs typeface="B Nazanin" panose="00000400000000000000" pitchFamily="2" charset="-78"/>
              </a:rPr>
              <a:t>در همان ساعت اول پس از تولد</a:t>
            </a:r>
          </a:p>
          <a:p>
            <a:pPr lvl="1"/>
            <a:r>
              <a:rPr lang="fa-IR" sz="2400" dirty="0">
                <a:cs typeface="B Nazanin" panose="00000400000000000000" pitchFamily="2" charset="-78"/>
              </a:rPr>
              <a:t>تحریک تولید شیر، </a:t>
            </a:r>
          </a:p>
          <a:p>
            <a:pPr lvl="1"/>
            <a:r>
              <a:rPr lang="fa-IR" sz="2400" dirty="0">
                <a:cs typeface="B Nazanin" panose="00000400000000000000" pitchFamily="2" charset="-78"/>
              </a:rPr>
              <a:t>رضایت بیشتر نوزاد</a:t>
            </a:r>
          </a:p>
          <a:p>
            <a:r>
              <a:rPr lang="fa-IR" sz="2800" b="1" dirty="0">
                <a:cs typeface="B Nazanin" panose="00000400000000000000" pitchFamily="2" charset="-78"/>
              </a:rPr>
              <a:t>در روزها و هفته های اول پس از تولد</a:t>
            </a:r>
          </a:p>
          <a:p>
            <a:pPr lvl="1"/>
            <a:r>
              <a:rPr lang="fa-IR" sz="2400" b="1" dirty="0">
                <a:cs typeface="B Nazanin" panose="00000400000000000000" pitchFamily="2" charset="-78"/>
              </a:rPr>
              <a:t>هفته اول </a:t>
            </a:r>
            <a:r>
              <a:rPr lang="fa-IR" sz="2400" b="1" u="sng" dirty="0">
                <a:cs typeface="B Nazanin" panose="00000400000000000000" pitchFamily="2" charset="-78"/>
              </a:rPr>
              <a:t>10</a:t>
            </a:r>
            <a:r>
              <a:rPr lang="fa-IR" sz="2400" dirty="0">
                <a:cs typeface="B Nazanin" panose="00000400000000000000" pitchFamily="2" charset="-78"/>
              </a:rPr>
              <a:t> برابر افزایش شیرمادر </a:t>
            </a:r>
            <a:r>
              <a:rPr lang="fa-IR" sz="2400" i="1" u="sng" dirty="0">
                <a:cs typeface="B Nazanin" panose="00000400000000000000" pitchFamily="2" charset="-78"/>
              </a:rPr>
              <a:t>از </a:t>
            </a:r>
            <a:r>
              <a:rPr lang="fa-IR" sz="2400" b="1" i="1" u="sng" dirty="0">
                <a:cs typeface="B Nazanin" panose="00000400000000000000" pitchFamily="2" charset="-78"/>
              </a:rPr>
              <a:t>30</a:t>
            </a:r>
            <a:r>
              <a:rPr lang="fa-IR" sz="2400" i="1" u="sng" dirty="0">
                <a:cs typeface="B Nazanin" panose="00000400000000000000" pitchFamily="2" charset="-78"/>
              </a:rPr>
              <a:t> میلی لیتر در روز اول تا </a:t>
            </a:r>
            <a:r>
              <a:rPr lang="fa-IR" sz="2400" b="1" i="1" u="sng" dirty="0">
                <a:cs typeface="B Nazanin" panose="00000400000000000000" pitchFamily="2" charset="-78"/>
              </a:rPr>
              <a:t>355</a:t>
            </a:r>
            <a:r>
              <a:rPr lang="fa-IR" sz="2400" i="1" u="sng" dirty="0">
                <a:cs typeface="B Nazanin" panose="00000400000000000000" pitchFamily="2" charset="-78"/>
              </a:rPr>
              <a:t> میلی لیتر روزانه  </a:t>
            </a:r>
            <a:r>
              <a:rPr lang="fa-IR" sz="2400" b="1" i="1" u="sng" dirty="0">
                <a:cs typeface="B Nazanin" panose="00000400000000000000" pitchFamily="2" charset="-78"/>
              </a:rPr>
              <a:t>در روز پنجم</a:t>
            </a:r>
          </a:p>
          <a:p>
            <a:pPr lvl="1"/>
            <a:r>
              <a:rPr lang="fa-IR" sz="2400" b="1" dirty="0">
                <a:cs typeface="B Nazanin" panose="00000400000000000000" pitchFamily="2" charset="-78"/>
              </a:rPr>
              <a:t>هفته دوم و سوم  </a:t>
            </a:r>
            <a:r>
              <a:rPr lang="fa-IR" sz="2400" dirty="0">
                <a:cs typeface="B Nazanin" panose="00000400000000000000" pitchFamily="2" charset="-78"/>
              </a:rPr>
              <a:t>به</a:t>
            </a:r>
            <a:r>
              <a:rPr lang="fa-IR" sz="2400" b="1" u="sng" dirty="0">
                <a:cs typeface="B Nazanin" panose="00000400000000000000" pitchFamily="2" charset="-78"/>
              </a:rPr>
              <a:t>750</a:t>
            </a:r>
            <a:r>
              <a:rPr lang="fa-IR" sz="2400" dirty="0">
                <a:cs typeface="B Nazanin" panose="00000400000000000000" pitchFamily="2" charset="-78"/>
              </a:rPr>
              <a:t> میلی لیتر روزانه</a:t>
            </a:r>
          </a:p>
          <a:p>
            <a:pPr lvl="1"/>
            <a:r>
              <a:rPr lang="fa-IR" sz="2400" b="1" dirty="0">
                <a:cs typeface="B Nazanin" panose="00000400000000000000" pitchFamily="2" charset="-78"/>
              </a:rPr>
              <a:t>هفته چهارم حتی </a:t>
            </a:r>
            <a:r>
              <a:rPr lang="fa-IR" sz="2400" dirty="0">
                <a:cs typeface="B Nazanin" panose="00000400000000000000" pitchFamily="2" charset="-78"/>
              </a:rPr>
              <a:t>به </a:t>
            </a:r>
            <a:r>
              <a:rPr lang="fa-IR" sz="2400" b="1" u="sng" dirty="0">
                <a:cs typeface="B Nazanin" panose="00000400000000000000" pitchFamily="2" charset="-78"/>
              </a:rPr>
              <a:t>1030</a:t>
            </a:r>
            <a:r>
              <a:rPr lang="fa-IR" sz="2400" dirty="0">
                <a:cs typeface="B Nazanin" panose="00000400000000000000" pitchFamily="2" charset="-78"/>
              </a:rPr>
              <a:t> میلی لیتر روزانه</a:t>
            </a:r>
          </a:p>
          <a:p>
            <a:r>
              <a:rPr lang="fa-IR" sz="2800" b="1" dirty="0">
                <a:cs typeface="B Nazanin" panose="00000400000000000000" pitchFamily="2" charset="-78"/>
              </a:rPr>
              <a:t>در روزهای طغیان اشتها </a:t>
            </a:r>
            <a:r>
              <a:rPr lang="fa-IR" sz="2800" dirty="0">
                <a:cs typeface="B Nazanin" panose="00000400000000000000" pitchFamily="2" charset="-78"/>
              </a:rPr>
              <a:t>(جهش رشد)، روزهائی که بیشتر شیر می خورد(7-3روزطول می کشد) در  </a:t>
            </a:r>
            <a:r>
              <a:rPr lang="fa-IR" sz="2800" b="1" dirty="0">
                <a:solidFill>
                  <a:srgbClr val="FF0000"/>
                </a:solidFill>
                <a:cs typeface="B Nazanin" panose="00000400000000000000" pitchFamily="2" charset="-78"/>
              </a:rPr>
              <a:t>3 و2</a:t>
            </a:r>
            <a:r>
              <a:rPr lang="fa-IR" sz="2800" dirty="0">
                <a:solidFill>
                  <a:srgbClr val="FF0000"/>
                </a:solidFill>
                <a:cs typeface="B Nazanin" panose="00000400000000000000" pitchFamily="2" charset="-78"/>
              </a:rPr>
              <a:t> </a:t>
            </a:r>
            <a:r>
              <a:rPr lang="fa-IR" sz="2800" b="1" dirty="0">
                <a:solidFill>
                  <a:srgbClr val="FF0000"/>
                </a:solidFill>
                <a:cs typeface="B Nazanin" panose="00000400000000000000" pitchFamily="2" charset="-78"/>
              </a:rPr>
              <a:t>و 6</a:t>
            </a:r>
            <a:r>
              <a:rPr lang="fa-IR" sz="2800" dirty="0">
                <a:solidFill>
                  <a:srgbClr val="FF0000"/>
                </a:solidFill>
                <a:cs typeface="B Nazanin" panose="00000400000000000000" pitchFamily="2" charset="-78"/>
              </a:rPr>
              <a:t> </a:t>
            </a:r>
            <a:r>
              <a:rPr lang="fa-IR" sz="2800" dirty="0">
                <a:cs typeface="B Nazanin" panose="00000400000000000000" pitchFamily="2" charset="-78"/>
              </a:rPr>
              <a:t>هفتگی، </a:t>
            </a:r>
            <a:r>
              <a:rPr lang="fa-IR" sz="2800" b="1" dirty="0">
                <a:solidFill>
                  <a:srgbClr val="FF0000"/>
                </a:solidFill>
                <a:cs typeface="B Nazanin" panose="00000400000000000000" pitchFamily="2" charset="-78"/>
              </a:rPr>
              <a:t>3</a:t>
            </a:r>
            <a:r>
              <a:rPr lang="fa-IR" sz="2800" dirty="0">
                <a:solidFill>
                  <a:srgbClr val="FF0000"/>
                </a:solidFill>
                <a:cs typeface="B Nazanin" panose="00000400000000000000" pitchFamily="2" charset="-78"/>
              </a:rPr>
              <a:t> و</a:t>
            </a:r>
            <a:r>
              <a:rPr lang="fa-IR" sz="2800" b="1" dirty="0">
                <a:solidFill>
                  <a:srgbClr val="FF0000"/>
                </a:solidFill>
                <a:cs typeface="B Nazanin" panose="00000400000000000000" pitchFamily="2" charset="-78"/>
              </a:rPr>
              <a:t> 6 </a:t>
            </a:r>
            <a:r>
              <a:rPr lang="fa-IR" sz="2800" dirty="0">
                <a:cs typeface="B Nazanin" panose="00000400000000000000" pitchFamily="2" charset="-78"/>
              </a:rPr>
              <a:t>ماهگی</a:t>
            </a:r>
          </a:p>
          <a:p>
            <a:r>
              <a:rPr lang="fa-IR" sz="2800" b="1" dirty="0">
                <a:cs typeface="B Nazanin" panose="00000400000000000000" pitchFamily="2" charset="-78"/>
              </a:rPr>
              <a:t>هر وقتی که شیرخوار کمتر شیر بخورد</a:t>
            </a:r>
          </a:p>
          <a:p>
            <a:pPr lvl="1"/>
            <a:endParaRPr lang="fa-IR" sz="2400" dirty="0">
              <a:cs typeface="B Nazanin" panose="00000400000000000000" pitchFamily="2" charset="-78"/>
            </a:endParaRPr>
          </a:p>
        </p:txBody>
      </p:sp>
    </p:spTree>
    <p:extLst>
      <p:ext uri="{BB962C8B-B14F-4D97-AF65-F5344CB8AC3E}">
        <p14:creationId xmlns:p14="http://schemas.microsoft.com/office/powerpoint/2010/main" val="2596329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solidFill>
                  <a:srgbClr val="FF0000"/>
                </a:solidFill>
                <a:effectLst>
                  <a:outerShdw blurRad="38100" dist="38100" dir="2700000" algn="tl">
                    <a:srgbClr val="000000">
                      <a:alpha val="43137"/>
                    </a:srgbClr>
                  </a:outerShdw>
                </a:effectLst>
                <a:cs typeface="B Nazanin" panose="00000400000000000000" pitchFamily="2" charset="-78"/>
              </a:rPr>
              <a:t>مدیریت شیردهی درافزایش تولید شیر  </a:t>
            </a:r>
            <a:br>
              <a:rPr lang="en-US" dirty="0">
                <a:solidFill>
                  <a:srgbClr val="FF0000"/>
                </a:solidFill>
                <a:effectLst>
                  <a:outerShdw blurRad="38100" dist="38100" dir="2700000" algn="tl">
                    <a:srgbClr val="000000">
                      <a:alpha val="43137"/>
                    </a:srgbClr>
                  </a:outerShdw>
                </a:effectLst>
                <a:cs typeface="B Nazanin" panose="00000400000000000000" pitchFamily="2" charset="-78"/>
              </a:rPr>
            </a:br>
            <a:endParaRPr lang="fa-IR"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pPr marL="623887" indent="-514350">
              <a:buFont typeface="+mj-lt"/>
              <a:buAutoNum type="arabicPeriod"/>
            </a:pPr>
            <a:r>
              <a:rPr lang="fa-IR" sz="3200" dirty="0">
                <a:cs typeface="B Nazanin" panose="00000400000000000000" pitchFamily="2" charset="-78"/>
              </a:rPr>
              <a:t>تحریک رفلکس جهش شیر(آرامش و...)</a:t>
            </a:r>
          </a:p>
          <a:p>
            <a:pPr marL="623887" indent="-514350">
              <a:buFont typeface="+mj-lt"/>
              <a:buAutoNum type="arabicPeriod"/>
            </a:pPr>
            <a:r>
              <a:rPr lang="fa-IR" sz="3200" dirty="0">
                <a:cs typeface="B Nazanin" panose="00000400000000000000" pitchFamily="2" charset="-78"/>
              </a:rPr>
              <a:t>شیردادن هنگام هوشیاری و آماده بودن شیرخوار </a:t>
            </a:r>
          </a:p>
          <a:p>
            <a:pPr marL="879475" lvl="1" indent="-514350">
              <a:buFont typeface="Wingdings" panose="05000000000000000000" pitchFamily="2" charset="2"/>
              <a:buChar char="ü"/>
            </a:pPr>
            <a:r>
              <a:rPr lang="fa-IR" sz="2800" dirty="0">
                <a:cs typeface="B Nazanin" panose="00000400000000000000" pitchFamily="2" charset="-78"/>
              </a:rPr>
              <a:t>شیردادن با شروع </a:t>
            </a:r>
            <a:r>
              <a:rPr lang="fa-IR" sz="2800" b="1" dirty="0">
                <a:cs typeface="B Nazanin" panose="00000400000000000000" pitchFamily="2" charset="-78"/>
                <a:hlinkClick r:id="" action="ppaction://noaction"/>
              </a:rPr>
              <a:t>اولین علائم گرسنگی در شیرخوار</a:t>
            </a:r>
            <a:endParaRPr lang="fa-IR" sz="2800" b="1" dirty="0">
              <a:cs typeface="B Nazanin" panose="00000400000000000000" pitchFamily="2" charset="-78"/>
            </a:endParaRPr>
          </a:p>
          <a:p>
            <a:pPr marL="623887" indent="-514350">
              <a:buFont typeface="+mj-lt"/>
              <a:buAutoNum type="arabicPeriod"/>
            </a:pPr>
            <a:r>
              <a:rPr lang="fa-IR" sz="3200" dirty="0">
                <a:cs typeface="B Nazanin" panose="00000400000000000000" pitchFamily="2" charset="-78"/>
              </a:rPr>
              <a:t>اطمینان از وضعیت و چفت شدن صحیح شیرخوار و </a:t>
            </a:r>
            <a:r>
              <a:rPr lang="fa-IR" sz="3200" b="1" dirty="0">
                <a:cs typeface="B Nazanin" panose="00000400000000000000" pitchFamily="2" charset="-78"/>
                <a:hlinkClick r:id="" action="ppaction://noaction"/>
              </a:rPr>
              <a:t>مکیدن موثر پستان </a:t>
            </a:r>
            <a:r>
              <a:rPr lang="fa-IR" sz="2000" b="1" dirty="0">
                <a:cs typeface="B Nazanin" panose="00000400000000000000" pitchFamily="2" charset="-78"/>
              </a:rPr>
              <a:t>(قلب شیردهی موفق)</a:t>
            </a:r>
            <a:endParaRPr lang="fa-IR" sz="2000" dirty="0">
              <a:cs typeface="B Nazanin" panose="00000400000000000000" pitchFamily="2" charset="-78"/>
            </a:endParaRPr>
          </a:p>
          <a:p>
            <a:pPr marL="623887" indent="-514350">
              <a:buFont typeface="+mj-lt"/>
              <a:buAutoNum type="arabicPeriod"/>
            </a:pPr>
            <a:r>
              <a:rPr lang="fa-IR" sz="3200" dirty="0">
                <a:cs typeface="B Nazanin" panose="00000400000000000000" pitchFamily="2" charset="-78"/>
              </a:rPr>
              <a:t> شیردادن  مکرر از هردو پستان در هر وعده شیردهی </a:t>
            </a:r>
            <a:r>
              <a:rPr lang="fa-IR" sz="2800" dirty="0">
                <a:cs typeface="B Nazanin" panose="00000400000000000000" pitchFamily="2" charset="-78"/>
              </a:rPr>
              <a:t>(تحریک بیشتر            تولید شیر بیشتر)</a:t>
            </a:r>
          </a:p>
          <a:p>
            <a:pPr marL="623887" indent="-514350">
              <a:buFont typeface="+mj-lt"/>
              <a:buAutoNum type="arabicPeriod"/>
            </a:pPr>
            <a:r>
              <a:rPr lang="fa-IR" sz="3200" dirty="0">
                <a:cs typeface="B Nazanin" panose="00000400000000000000" pitchFamily="2" charset="-78"/>
              </a:rPr>
              <a:t>بعنوان یک قانون عمومی «</a:t>
            </a:r>
            <a:r>
              <a:rPr lang="fa-IR" sz="3200" b="1" u="sng" dirty="0">
                <a:cs typeface="B Nazanin" panose="00000400000000000000" pitchFamily="2" charset="-78"/>
              </a:rPr>
              <a:t>شیردادن کامل از یک پستان قبل از دادن پستان دیگر</a:t>
            </a:r>
            <a:r>
              <a:rPr lang="fa-IR" sz="3200" dirty="0">
                <a:cs typeface="B Nazanin" panose="00000400000000000000" pitchFamily="2" charset="-78"/>
              </a:rPr>
              <a:t>»(دریافت پروتئین و لاکتوز شیر پیشین )و </a:t>
            </a:r>
            <a:r>
              <a:rPr lang="fa-IR" sz="2800" dirty="0">
                <a:cs typeface="B Nazanin" panose="00000400000000000000" pitchFamily="2" charset="-78"/>
              </a:rPr>
              <a:t>(دریافت انرژی و چربی شیر پسین)</a:t>
            </a:r>
          </a:p>
          <a:p>
            <a:endParaRPr lang="fa-IR" dirty="0"/>
          </a:p>
        </p:txBody>
      </p:sp>
    </p:spTree>
    <p:extLst>
      <p:ext uri="{BB962C8B-B14F-4D97-AF65-F5344CB8AC3E}">
        <p14:creationId xmlns:p14="http://schemas.microsoft.com/office/powerpoint/2010/main" val="11784012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622478"/>
            <a:ext cx="8596668" cy="1320800"/>
          </a:xfrm>
        </p:spPr>
        <p:txBody>
          <a:bodyPr/>
          <a:lstStyle/>
          <a:p>
            <a:pPr algn="r"/>
            <a:r>
              <a:rPr lang="fa-IR" b="1" dirty="0">
                <a:solidFill>
                  <a:srgbClr val="FF0000"/>
                </a:solidFill>
                <a:effectLst>
                  <a:outerShdw blurRad="38100" dist="38100" dir="2700000" algn="tl">
                    <a:srgbClr val="000000">
                      <a:alpha val="43137"/>
                    </a:srgbClr>
                  </a:outerShdw>
                </a:effectLst>
                <a:cs typeface="B Nazanin" panose="00000400000000000000" pitchFamily="2" charset="-78"/>
              </a:rPr>
              <a:t>مدیریت شیردهی درافزایش تولید شیر  </a:t>
            </a:r>
            <a:br>
              <a:rPr lang="en-US" dirty="0">
                <a:solidFill>
                  <a:srgbClr val="FF0000"/>
                </a:solidFill>
                <a:effectLst>
                  <a:outerShdw blurRad="38100" dist="38100" dir="2700000" algn="tl">
                    <a:srgbClr val="000000">
                      <a:alpha val="43137"/>
                    </a:srgbClr>
                  </a:outerShdw>
                </a:effectLst>
                <a:cs typeface="B Nazanin" panose="00000400000000000000" pitchFamily="2" charset="-78"/>
              </a:rPr>
            </a:br>
            <a:endParaRPr lang="fa-IR" dirty="0">
              <a:solidFill>
                <a:srgbClr val="FF0000"/>
              </a:solidFill>
            </a:endParaRPr>
          </a:p>
        </p:txBody>
      </p:sp>
      <p:sp>
        <p:nvSpPr>
          <p:cNvPr id="3" name="Content Placeholder 2"/>
          <p:cNvSpPr>
            <a:spLocks noGrp="1"/>
          </p:cNvSpPr>
          <p:nvPr>
            <p:ph idx="1"/>
          </p:nvPr>
        </p:nvSpPr>
        <p:spPr>
          <a:xfrm>
            <a:off x="677333" y="1635617"/>
            <a:ext cx="8750001" cy="4405745"/>
          </a:xfrm>
        </p:spPr>
        <p:txBody>
          <a:bodyPr/>
          <a:lstStyle/>
          <a:p>
            <a:pPr marL="623887" indent="-514350">
              <a:buFont typeface="+mj-lt"/>
              <a:buAutoNum type="arabicPeriod" startAt="6"/>
            </a:pPr>
            <a:r>
              <a:rPr lang="fa-IR" sz="2400" dirty="0">
                <a:cs typeface="B Nazanin" panose="00000400000000000000" pitchFamily="2" charset="-78"/>
              </a:rPr>
              <a:t>تشویق به تغذیه به دفعات مکرر و طولانی تر </a:t>
            </a:r>
            <a:r>
              <a:rPr lang="fa-IR" sz="2400" b="1" u="sng" dirty="0">
                <a:cs typeface="B Nazanin" panose="00000400000000000000" pitchFamily="2" charset="-78"/>
              </a:rPr>
              <a:t>روز و شب</a:t>
            </a:r>
          </a:p>
          <a:p>
            <a:pPr marL="109537" indent="0">
              <a:buNone/>
            </a:pPr>
            <a:r>
              <a:rPr lang="fa-IR" sz="2400" dirty="0">
                <a:cs typeface="B Nazanin" panose="00000400000000000000" pitchFamily="2" charset="-78"/>
              </a:rPr>
              <a:t>     (دریافت شیر پرانرژی) </a:t>
            </a:r>
          </a:p>
          <a:p>
            <a:pPr marL="623887" indent="-514350">
              <a:buFont typeface="+mj-lt"/>
              <a:buAutoNum type="arabicPeriod" startAt="7"/>
            </a:pPr>
            <a:r>
              <a:rPr lang="fa-IR" sz="2400" dirty="0">
                <a:cs typeface="B Nazanin" panose="00000400000000000000" pitchFamily="2" charset="-78"/>
              </a:rPr>
              <a:t>شیردادن در شب (اگر حذف شده)</a:t>
            </a:r>
          </a:p>
          <a:p>
            <a:pPr marL="623887" indent="-514350">
              <a:buFont typeface="+mj-lt"/>
              <a:buAutoNum type="arabicPeriod" startAt="7"/>
            </a:pPr>
            <a:r>
              <a:rPr lang="fa-IR" sz="2400" dirty="0">
                <a:cs typeface="B Nazanin" panose="00000400000000000000" pitchFamily="2" charset="-78"/>
              </a:rPr>
              <a:t>شیردادن برای آرام نمودن شیرخوار بیقرار</a:t>
            </a:r>
          </a:p>
          <a:p>
            <a:pPr marL="623887" indent="-514350">
              <a:buFont typeface="+mj-lt"/>
              <a:buAutoNum type="arabicPeriod" startAt="7"/>
            </a:pPr>
            <a:r>
              <a:rPr lang="fa-IR" sz="2400" b="1" dirty="0">
                <a:solidFill>
                  <a:srgbClr val="FF0000"/>
                </a:solidFill>
                <a:cs typeface="B Nazanin" panose="00000400000000000000" pitchFamily="2" charset="-78"/>
                <a:hlinkClick r:id="" action="ppaction://noaction"/>
              </a:rPr>
              <a:t>تماس</a:t>
            </a:r>
            <a:r>
              <a:rPr lang="fa-IR" sz="2400" dirty="0">
                <a:solidFill>
                  <a:srgbClr val="FF0000"/>
                </a:solidFill>
                <a:cs typeface="B Nazanin" panose="00000400000000000000" pitchFamily="2" charset="-78"/>
                <a:hlinkClick r:id="" action="ppaction://noaction"/>
              </a:rPr>
              <a:t> </a:t>
            </a:r>
            <a:r>
              <a:rPr lang="fa-IR" sz="2400" b="1" dirty="0">
                <a:solidFill>
                  <a:srgbClr val="FF0000"/>
                </a:solidFill>
                <a:cs typeface="B Nazanin" panose="00000400000000000000" pitchFamily="2" charset="-78"/>
                <a:hlinkClick r:id="" action="ppaction://noaction"/>
              </a:rPr>
              <a:t>پوست با پوست </a:t>
            </a:r>
            <a:r>
              <a:rPr lang="fa-IR" sz="2400" dirty="0">
                <a:cs typeface="B Nazanin" panose="00000400000000000000" pitchFamily="2" charset="-78"/>
              </a:rPr>
              <a:t>بیشتر مادر و شیرخوار و خوابیدن با وی در یک بستر (تحریک تولید شیر)</a:t>
            </a:r>
          </a:p>
          <a:p>
            <a:pPr marL="623887" indent="-514350">
              <a:buFont typeface="+mj-lt"/>
              <a:buAutoNum type="arabicPeriod" startAt="7"/>
            </a:pPr>
            <a:r>
              <a:rPr lang="fa-IR" sz="2400" b="1" u="sng" dirty="0">
                <a:cs typeface="B Nazanin" panose="00000400000000000000" pitchFamily="2" charset="-78"/>
              </a:rPr>
              <a:t>حذف پستانک </a:t>
            </a:r>
            <a:r>
              <a:rPr lang="fa-IR" sz="2400" dirty="0">
                <a:cs typeface="B Nazanin" panose="00000400000000000000" pitchFamily="2" charset="-78"/>
              </a:rPr>
              <a:t>و بجای آن گذاشتن شیرخوار به پستان</a:t>
            </a:r>
            <a:endParaRPr lang="en-US" sz="2400" dirty="0">
              <a:cs typeface="B Nazanin" panose="00000400000000000000" pitchFamily="2" charset="-78"/>
            </a:endParaRPr>
          </a:p>
          <a:p>
            <a:pPr marL="623887" indent="-514350">
              <a:buFont typeface="+mj-lt"/>
              <a:buAutoNum type="arabicPeriod" startAt="7"/>
            </a:pPr>
            <a:r>
              <a:rPr lang="fa-IR" sz="2400" b="1" u="sng" dirty="0">
                <a:cs typeface="B Nazanin" panose="00000400000000000000" pitchFamily="2" charset="-78"/>
              </a:rPr>
              <a:t>حذف  بطری </a:t>
            </a:r>
            <a:r>
              <a:rPr lang="fa-IR" sz="2400" dirty="0">
                <a:cs typeface="B Nazanin" panose="00000400000000000000" pitchFamily="2" charset="-78"/>
              </a:rPr>
              <a:t>و بجای آن توصیه با </a:t>
            </a:r>
            <a:r>
              <a:rPr lang="fa-IR" sz="2400" b="1" u="sng" dirty="0">
                <a:cs typeface="B Nazanin" panose="00000400000000000000" pitchFamily="2" charset="-78"/>
              </a:rPr>
              <a:t>فنجان</a:t>
            </a:r>
            <a:r>
              <a:rPr lang="fa-IR" sz="2400" u="sng" dirty="0">
                <a:cs typeface="B Nazanin" panose="00000400000000000000" pitchFamily="2" charset="-78"/>
              </a:rPr>
              <a:t> </a:t>
            </a:r>
            <a:r>
              <a:rPr lang="fa-IR" sz="2400" b="1" u="sng" dirty="0">
                <a:cs typeface="B Nazanin" panose="00000400000000000000" pitchFamily="2" charset="-78"/>
              </a:rPr>
              <a:t>کوچک ، لوله کمک شیردهی</a:t>
            </a:r>
            <a:r>
              <a:rPr lang="fa-IR" sz="2400" u="sng" dirty="0">
                <a:cs typeface="B Nazanin" panose="00000400000000000000" pitchFamily="2" charset="-78"/>
              </a:rPr>
              <a:t> </a:t>
            </a:r>
            <a:r>
              <a:rPr lang="fa-IR" sz="2400" dirty="0">
                <a:cs typeface="B Nazanin" panose="00000400000000000000" pitchFamily="2" charset="-78"/>
              </a:rPr>
              <a:t>یا قاشق برای دریافت شیرکمکی  (ترجیحا شیردوشیده شده مادر) </a:t>
            </a:r>
          </a:p>
          <a:p>
            <a:endParaRPr lang="fa-IR" dirty="0"/>
          </a:p>
        </p:txBody>
      </p:sp>
    </p:spTree>
    <p:extLst>
      <p:ext uri="{BB962C8B-B14F-4D97-AF65-F5344CB8AC3E}">
        <p14:creationId xmlns:p14="http://schemas.microsoft.com/office/powerpoint/2010/main" val="1716151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solidFill>
                  <a:srgbClr val="FF0000"/>
                </a:solidFill>
                <a:effectLst>
                  <a:outerShdw blurRad="38100" dist="38100" dir="2700000" algn="tl">
                    <a:srgbClr val="000000">
                      <a:alpha val="43137"/>
                    </a:srgbClr>
                  </a:outerShdw>
                </a:effectLst>
                <a:cs typeface="B Nazanin" panose="00000400000000000000" pitchFamily="2" charset="-78"/>
              </a:rPr>
              <a:t> اولین علائم گرسنگی در شیرخوار </a:t>
            </a:r>
            <a:br>
              <a:rPr lang="en-US" dirty="0">
                <a:solidFill>
                  <a:srgbClr val="FF0000"/>
                </a:solidFill>
                <a:effectLst>
                  <a:outerShdw blurRad="38100" dist="38100" dir="2700000" algn="tl">
                    <a:srgbClr val="000000">
                      <a:alpha val="43137"/>
                    </a:srgbClr>
                  </a:outerShdw>
                </a:effectLst>
                <a:cs typeface="B Nazanin" panose="00000400000000000000" pitchFamily="2" charset="-78"/>
              </a:rPr>
            </a:br>
            <a:endParaRPr lang="fa-IR" dirty="0">
              <a:solidFill>
                <a:srgbClr val="FF0000"/>
              </a:solidFill>
            </a:endParaRPr>
          </a:p>
        </p:txBody>
      </p:sp>
      <p:sp>
        <p:nvSpPr>
          <p:cNvPr id="3" name="Content Placeholder 2"/>
          <p:cNvSpPr>
            <a:spLocks noGrp="1"/>
          </p:cNvSpPr>
          <p:nvPr>
            <p:ph idx="1"/>
          </p:nvPr>
        </p:nvSpPr>
        <p:spPr>
          <a:xfrm>
            <a:off x="677334" y="1764407"/>
            <a:ext cx="8878790" cy="4276956"/>
          </a:xfrm>
        </p:spPr>
        <p:txBody>
          <a:bodyPr>
            <a:normAutofit fontScale="92500" lnSpcReduction="10000"/>
          </a:bodyPr>
          <a:lstStyle/>
          <a:p>
            <a:r>
              <a:rPr lang="fa-IR" sz="2800" dirty="0">
                <a:solidFill>
                  <a:schemeClr val="tx1"/>
                </a:solidFill>
                <a:cs typeface="B Nazanin" panose="00000400000000000000" pitchFamily="2" charset="-78"/>
              </a:rPr>
              <a:t>حركات سر به طرفين، </a:t>
            </a:r>
          </a:p>
          <a:p>
            <a:r>
              <a:rPr lang="fa-IR" sz="2800" dirty="0">
                <a:solidFill>
                  <a:schemeClr val="tx1"/>
                </a:solidFill>
                <a:cs typeface="B Nazanin" panose="00000400000000000000" pitchFamily="2" charset="-78"/>
              </a:rPr>
              <a:t>باز كردن دهان، </a:t>
            </a:r>
          </a:p>
          <a:p>
            <a:r>
              <a:rPr lang="fa-IR" sz="2800" dirty="0">
                <a:solidFill>
                  <a:schemeClr val="tx1"/>
                </a:solidFill>
                <a:cs typeface="B Nazanin" panose="00000400000000000000" pitchFamily="2" charset="-78"/>
              </a:rPr>
              <a:t>دست به دهان بردن، </a:t>
            </a:r>
          </a:p>
          <a:p>
            <a:r>
              <a:rPr lang="fa-IR" sz="2800" dirty="0">
                <a:solidFill>
                  <a:schemeClr val="tx1"/>
                </a:solidFill>
                <a:cs typeface="B Nazanin" panose="00000400000000000000" pitchFamily="2" charset="-78"/>
              </a:rPr>
              <a:t>ملچ و ملوچ كردن ولیس زدن و مکيدن لب ها و انگشتان و مچ دست.</a:t>
            </a:r>
          </a:p>
          <a:p>
            <a:r>
              <a:rPr lang="fa-IR" sz="2800" dirty="0">
                <a:solidFill>
                  <a:schemeClr val="accent4"/>
                </a:solidFill>
                <a:cs typeface="B Nazanin" panose="00000400000000000000" pitchFamily="2" charset="-78"/>
              </a:rPr>
              <a:t>حرکت و لرزش مختصر چشم نوزاد با پلک بسته</a:t>
            </a:r>
          </a:p>
          <a:p>
            <a:pPr marL="0" indent="0">
              <a:buNone/>
            </a:pPr>
            <a:r>
              <a:rPr lang="fa-IR" sz="2800" dirty="0">
                <a:solidFill>
                  <a:schemeClr val="accent4"/>
                </a:solidFill>
                <a:cs typeface="B Nazanin" panose="00000400000000000000" pitchFamily="2" charset="-78"/>
              </a:rPr>
              <a:t>(</a:t>
            </a:r>
            <a:r>
              <a:rPr lang="fa-IR" sz="2800" u="sng" dirty="0">
                <a:solidFill>
                  <a:schemeClr val="accent4"/>
                </a:solidFill>
                <a:cs typeface="B Nazanin" panose="00000400000000000000" pitchFamily="2" charset="-78"/>
              </a:rPr>
              <a:t>بیشتر در نوزادان اواخر نارسی </a:t>
            </a:r>
            <a:r>
              <a:rPr lang="fa-IR" sz="2800" dirty="0">
                <a:solidFill>
                  <a:schemeClr val="accent4"/>
                </a:solidFill>
                <a:cs typeface="B Nazanin" panose="00000400000000000000" pitchFamily="2" charset="-78"/>
              </a:rPr>
              <a:t>)</a:t>
            </a:r>
          </a:p>
          <a:p>
            <a:pPr marL="109537" indent="0">
              <a:buNone/>
            </a:pPr>
            <a:endParaRPr lang="fa-IR" sz="2800" dirty="0">
              <a:solidFill>
                <a:schemeClr val="tx1"/>
              </a:solidFill>
              <a:cs typeface="B Nazanin" panose="00000400000000000000" pitchFamily="2" charset="-78"/>
            </a:endParaRPr>
          </a:p>
          <a:p>
            <a:pPr marL="109537" indent="0" algn="ctr">
              <a:buNone/>
            </a:pPr>
            <a:r>
              <a:rPr lang="fa-IR" sz="2400" b="1" dirty="0">
                <a:solidFill>
                  <a:srgbClr val="FF0000"/>
                </a:solidFill>
                <a:effectLst>
                  <a:outerShdw blurRad="38100" dist="38100" dir="2700000" algn="tl">
                    <a:srgbClr val="000000">
                      <a:alpha val="43137"/>
                    </a:srgbClr>
                  </a:outerShdw>
                </a:effectLst>
                <a:cs typeface="B Nazanin" panose="00000400000000000000" pitchFamily="2" charset="-78"/>
              </a:rPr>
              <a:t>به هیچ وجه منتظر گريه شيرخوار نشويد که گریه آخرين علامت گرسنگی است و در این زمان موجب بی قراری در شیرخوردن ،امتناع ودردهای کولیکی می گردد .</a:t>
            </a:r>
          </a:p>
        </p:txBody>
      </p:sp>
    </p:spTree>
    <p:extLst>
      <p:ext uri="{BB962C8B-B14F-4D97-AF65-F5344CB8AC3E}">
        <p14:creationId xmlns:p14="http://schemas.microsoft.com/office/powerpoint/2010/main" val="3416372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0"/>
            <a:r>
              <a:rPr lang="en-US" sz="3200" dirty="0">
                <a:solidFill>
                  <a:srgbClr val="FF0000"/>
                </a:solidFill>
                <a:effectLst>
                  <a:outerShdw blurRad="38100" dist="38100" dir="2700000" algn="tl">
                    <a:srgbClr val="000000">
                      <a:alpha val="43137"/>
                    </a:srgbClr>
                  </a:outerShdw>
                </a:effectLst>
                <a:cs typeface="B Nazanin" panose="00000400000000000000" pitchFamily="2" charset="-78"/>
              </a:rPr>
              <a:t> </a:t>
            </a:r>
            <a:r>
              <a:rPr lang="fa-IR" b="1" dirty="0">
                <a:solidFill>
                  <a:srgbClr val="FF0000"/>
                </a:solidFill>
                <a:effectLst>
                  <a:outerShdw blurRad="38100" dist="38100" dir="2700000" algn="tl">
                    <a:srgbClr val="000000">
                      <a:alpha val="43137"/>
                    </a:srgbClr>
                  </a:outerShdw>
                </a:effectLst>
                <a:cs typeface="B Nazanin" panose="00000400000000000000" pitchFamily="2" charset="-78"/>
              </a:rPr>
              <a:t>چفت شدن خوب دهان شیرخوار به پستان </a:t>
            </a:r>
            <a:br>
              <a:rPr lang="en-US" b="1" dirty="0">
                <a:solidFill>
                  <a:srgbClr val="FF0000"/>
                </a:solidFill>
                <a:effectLst>
                  <a:outerShdw blurRad="38100" dist="38100" dir="2700000" algn="tl">
                    <a:srgbClr val="000000">
                      <a:alpha val="43137"/>
                    </a:srgbClr>
                  </a:outerShdw>
                </a:effectLst>
                <a:cs typeface="B Nazanin" panose="00000400000000000000" pitchFamily="2" charset="-78"/>
              </a:rPr>
            </a:br>
            <a:r>
              <a:rPr lang="en-US" sz="3200" b="1" dirty="0">
                <a:solidFill>
                  <a:srgbClr val="FF0000"/>
                </a:solidFill>
                <a:effectLst>
                  <a:outerShdw blurRad="38100" dist="38100" dir="2700000" algn="tl">
                    <a:srgbClr val="000000">
                      <a:alpha val="43137"/>
                    </a:srgbClr>
                  </a:outerShdw>
                </a:effectLst>
                <a:cs typeface="B Nazanin" panose="00000400000000000000" pitchFamily="2" charset="-78"/>
              </a:rPr>
              <a:t>Latch-On Well </a:t>
            </a:r>
            <a:endParaRPr lang="fa-IR" dirty="0">
              <a:solidFill>
                <a:srgbClr val="FF0000"/>
              </a:solidFill>
            </a:endParaRPr>
          </a:p>
        </p:txBody>
      </p:sp>
      <p:sp>
        <p:nvSpPr>
          <p:cNvPr id="3" name="Content Placeholder 2"/>
          <p:cNvSpPr>
            <a:spLocks noGrp="1"/>
          </p:cNvSpPr>
          <p:nvPr>
            <p:ph idx="1"/>
          </p:nvPr>
        </p:nvSpPr>
        <p:spPr/>
        <p:txBody>
          <a:bodyPr>
            <a:normAutofit/>
          </a:bodyPr>
          <a:lstStyle/>
          <a:p>
            <a:pPr>
              <a:lnSpc>
                <a:spcPct val="150000"/>
              </a:lnSpc>
            </a:pPr>
            <a:r>
              <a:rPr lang="fa-IR" sz="2400" b="1" dirty="0">
                <a:solidFill>
                  <a:schemeClr val="tx1"/>
                </a:solidFill>
                <a:cs typeface="B Nazanin" panose="00000400000000000000" pitchFamily="2" charset="-78"/>
              </a:rPr>
              <a:t>انتقال شیر بهتر از پستان به دهان شیرخوار</a:t>
            </a:r>
          </a:p>
          <a:p>
            <a:pPr>
              <a:lnSpc>
                <a:spcPct val="150000"/>
              </a:lnSpc>
            </a:pPr>
            <a:r>
              <a:rPr lang="fa-IR" sz="2800" b="1" u="sng" dirty="0">
                <a:solidFill>
                  <a:schemeClr val="tx1"/>
                </a:solidFill>
                <a:effectLst>
                  <a:outerShdw blurRad="38100" dist="38100" dir="2700000" algn="tl">
                    <a:srgbClr val="000000">
                      <a:alpha val="43137"/>
                    </a:srgbClr>
                  </a:outerShdw>
                </a:effectLst>
                <a:cs typeface="B Nazanin" panose="00000400000000000000" pitchFamily="2" charset="-78"/>
              </a:rPr>
              <a:t>تحریک بیشتر تولید شیر در پستان</a:t>
            </a:r>
          </a:p>
          <a:p>
            <a:pPr>
              <a:lnSpc>
                <a:spcPct val="150000"/>
              </a:lnSpc>
            </a:pPr>
            <a:r>
              <a:rPr lang="fa-IR" sz="2400" b="1" dirty="0">
                <a:solidFill>
                  <a:schemeClr val="tx1"/>
                </a:solidFill>
                <a:cs typeface="B Nazanin" panose="00000400000000000000" pitchFamily="2" charset="-78"/>
              </a:rPr>
              <a:t>رضایت و خوشنودی شیرخوار</a:t>
            </a:r>
          </a:p>
          <a:p>
            <a:pPr>
              <a:lnSpc>
                <a:spcPct val="150000"/>
              </a:lnSpc>
            </a:pPr>
            <a:r>
              <a:rPr lang="fa-IR" sz="2400" b="1" dirty="0">
                <a:solidFill>
                  <a:schemeClr val="tx1"/>
                </a:solidFill>
                <a:cs typeface="B Nazanin" panose="00000400000000000000" pitchFamily="2" charset="-78"/>
              </a:rPr>
              <a:t>پیشگیری از زخم نوک پستان</a:t>
            </a:r>
          </a:p>
          <a:p>
            <a:pPr>
              <a:lnSpc>
                <a:spcPct val="150000"/>
              </a:lnSpc>
            </a:pPr>
            <a:r>
              <a:rPr lang="fa-IR" sz="2400" b="1" dirty="0">
                <a:solidFill>
                  <a:schemeClr val="tx1"/>
                </a:solidFill>
                <a:cs typeface="B Nazanin" panose="00000400000000000000" pitchFamily="2" charset="-78"/>
              </a:rPr>
              <a:t>پیشگیری از احتقان پستان و...</a:t>
            </a:r>
          </a:p>
          <a:p>
            <a:pPr>
              <a:lnSpc>
                <a:spcPct val="150000"/>
              </a:lnSpc>
            </a:pPr>
            <a:endParaRPr lang="en-US" sz="2400" dirty="0">
              <a:solidFill>
                <a:schemeClr val="tx1"/>
              </a:solidFill>
              <a:cs typeface="B Nazanin" panose="00000400000000000000" pitchFamily="2" charset="-78"/>
            </a:endParaRPr>
          </a:p>
        </p:txBody>
      </p:sp>
    </p:spTree>
    <p:extLst>
      <p:ext uri="{BB962C8B-B14F-4D97-AF65-F5344CB8AC3E}">
        <p14:creationId xmlns:p14="http://schemas.microsoft.com/office/powerpoint/2010/main" val="18224378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000" dirty="0">
                <a:solidFill>
                  <a:srgbClr val="FF0000"/>
                </a:solidFill>
                <a:cs typeface="B Nazanin" panose="00000400000000000000" pitchFamily="2" charset="-78"/>
              </a:rPr>
              <a:t>سه علامتی که مادر متوجه شود مکیدن خوب</a:t>
            </a:r>
            <a:br>
              <a:rPr lang="fa-IR" sz="4000" dirty="0">
                <a:solidFill>
                  <a:srgbClr val="FF0000"/>
                </a:solidFill>
                <a:cs typeface="B Nazanin" panose="00000400000000000000" pitchFamily="2" charset="-78"/>
              </a:rPr>
            </a:br>
            <a:r>
              <a:rPr lang="fa-IR" sz="4000" dirty="0">
                <a:solidFill>
                  <a:srgbClr val="FF0000"/>
                </a:solidFill>
                <a:cs typeface="B Nazanin" panose="00000400000000000000" pitchFamily="2" charset="-78"/>
              </a:rPr>
              <a:t> </a:t>
            </a:r>
            <a:r>
              <a:rPr lang="fa-IR" sz="3600" dirty="0">
                <a:solidFill>
                  <a:srgbClr val="FF0000"/>
                </a:solidFill>
                <a:cs typeface="B Nazanin" panose="00000400000000000000" pitchFamily="2" charset="-78"/>
              </a:rPr>
              <a:t>(</a:t>
            </a:r>
            <a:r>
              <a:rPr lang="fa-IR" sz="3600" dirty="0">
                <a:solidFill>
                  <a:srgbClr val="7030A0"/>
                </a:solidFill>
                <a:cs typeface="B Nazanin" panose="00000400000000000000" pitchFamily="2" charset="-78"/>
              </a:rPr>
              <a:t>قلب شیردهی</a:t>
            </a:r>
            <a:r>
              <a:rPr lang="fa-IR" sz="3600" dirty="0">
                <a:solidFill>
                  <a:srgbClr val="FF0000"/>
                </a:solidFill>
                <a:cs typeface="B Nazanin" panose="00000400000000000000" pitchFamily="2" charset="-78"/>
              </a:rPr>
              <a:t> )</a:t>
            </a:r>
            <a:r>
              <a:rPr lang="en-US" b="1" dirty="0">
                <a:solidFill>
                  <a:srgbClr val="FF0000"/>
                </a:solidFill>
                <a:effectLst>
                  <a:outerShdw blurRad="38100" dist="38100" dir="2700000" algn="tl">
                    <a:srgbClr val="000000">
                      <a:alpha val="43137"/>
                    </a:srgbClr>
                  </a:outerShdw>
                </a:effectLst>
                <a:cs typeface="B Nazanin" panose="00000400000000000000" pitchFamily="2" charset="-78"/>
              </a:rPr>
              <a:t> Latch-On Well </a:t>
            </a:r>
            <a:endParaRPr lang="fa-IR" sz="3600" dirty="0">
              <a:solidFill>
                <a:srgbClr val="FF0000"/>
              </a:solidFill>
              <a:cs typeface="B Nazanin" panose="00000400000000000000" pitchFamily="2" charset="-78"/>
            </a:endParaRPr>
          </a:p>
        </p:txBody>
      </p:sp>
      <p:sp>
        <p:nvSpPr>
          <p:cNvPr id="3" name="TextBox 2"/>
          <p:cNvSpPr txBox="1"/>
          <p:nvPr/>
        </p:nvSpPr>
        <p:spPr>
          <a:xfrm>
            <a:off x="140431" y="2548066"/>
            <a:ext cx="9670473" cy="3231654"/>
          </a:xfrm>
          <a:prstGeom prst="rect">
            <a:avLst/>
          </a:prstGeom>
          <a:noFill/>
        </p:spPr>
        <p:txBody>
          <a:bodyPr wrap="square" rtlCol="1">
            <a:spAutoFit/>
          </a:bodyPr>
          <a:lstStyle/>
          <a:p>
            <a:pPr algn="r"/>
            <a:r>
              <a:rPr lang="fa-IR" sz="2800" dirty="0">
                <a:cs typeface="B Nazanin" panose="00000400000000000000" pitchFamily="2" charset="-78"/>
              </a:rPr>
              <a:t>چند دقیقه بعد از آغاز شیردهی مادر در صورت خروج سینه از دهان نوزاد ....</a:t>
            </a:r>
          </a:p>
          <a:p>
            <a:pPr algn="r"/>
            <a:endParaRPr lang="fa-IR" sz="2800" dirty="0">
              <a:cs typeface="B Nazanin" panose="00000400000000000000" pitchFamily="2" charset="-78"/>
            </a:endParaRPr>
          </a:p>
          <a:p>
            <a:pPr marL="514350" indent="-514350" algn="r" rtl="1">
              <a:buFont typeface="+mj-lt"/>
              <a:buAutoNum type="arabicPeriod"/>
            </a:pPr>
            <a:r>
              <a:rPr lang="fa-IR" sz="2800" dirty="0">
                <a:cs typeface="B Nazanin" panose="00000400000000000000" pitchFamily="2" charset="-78"/>
              </a:rPr>
              <a:t>نوک سینه مادر یک قطره شیر باشد</a:t>
            </a:r>
          </a:p>
          <a:p>
            <a:pPr marL="514350" indent="-514350" algn="r" rtl="1">
              <a:buFont typeface="+mj-lt"/>
              <a:buAutoNum type="arabicPeriod"/>
            </a:pPr>
            <a:r>
              <a:rPr lang="fa-IR" sz="2800" dirty="0">
                <a:cs typeface="B Nazanin" panose="00000400000000000000" pitchFamily="2" charset="-78"/>
              </a:rPr>
              <a:t>در دهان نوزاد شیر باشد</a:t>
            </a:r>
          </a:p>
          <a:p>
            <a:pPr marL="514350" indent="-514350" algn="r" rtl="1">
              <a:buFont typeface="+mj-lt"/>
              <a:buAutoNum type="arabicPeriod"/>
            </a:pPr>
            <a:r>
              <a:rPr lang="fa-IR" sz="2800" dirty="0">
                <a:cs typeface="B Nazanin" panose="00000400000000000000" pitchFamily="2" charset="-78"/>
              </a:rPr>
              <a:t>با فشار کمی شیر از سینه خارج شود(نوزاد فشار کمتر-کودک فشار بیشتر )</a:t>
            </a:r>
          </a:p>
          <a:p>
            <a:pPr marL="514350" indent="-514350" algn="r" rtl="1">
              <a:buFont typeface="+mj-lt"/>
              <a:buAutoNum type="arabicPeriod"/>
            </a:pPr>
            <a:r>
              <a:rPr lang="fa-IR" sz="2800" dirty="0">
                <a:cs typeface="B Nazanin" panose="00000400000000000000" pitchFamily="2" charset="-78"/>
              </a:rPr>
              <a:t>در دقیقه اول شیردهی به ازای هر4-5 مکیدن یک بلع دارد وبعد رگ کردن سینه ...</a:t>
            </a:r>
            <a:endParaRPr lang="fa-IR" dirty="0"/>
          </a:p>
          <a:p>
            <a:pPr algn="r"/>
            <a:endParaRPr lang="fa-IR" dirty="0"/>
          </a:p>
          <a:p>
            <a:pPr algn="r"/>
            <a:endParaRPr lang="fa-IR" dirty="0"/>
          </a:p>
        </p:txBody>
      </p:sp>
    </p:spTree>
    <p:extLst>
      <p:ext uri="{BB962C8B-B14F-4D97-AF65-F5344CB8AC3E}">
        <p14:creationId xmlns:p14="http://schemas.microsoft.com/office/powerpoint/2010/main" val="2910112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rgbClr val="FF0000"/>
                </a:solidFill>
                <a:effectLst>
                  <a:outerShdw blurRad="38100" dist="38100" dir="2700000" algn="tl">
                    <a:srgbClr val="000000">
                      <a:alpha val="43137"/>
                    </a:srgbClr>
                  </a:outerShdw>
                </a:effectLst>
                <a:cs typeface="B Nazanin" panose="00000400000000000000" pitchFamily="2" charset="-78"/>
              </a:rPr>
              <a:t>اقدامات مفید برای مادر</a:t>
            </a:r>
            <a:r>
              <a:rPr lang="en-US" b="1" dirty="0">
                <a:solidFill>
                  <a:srgbClr val="FF0000"/>
                </a:solidFill>
                <a:effectLst>
                  <a:outerShdw blurRad="38100" dist="38100" dir="2700000" algn="tl">
                    <a:srgbClr val="000000">
                      <a:alpha val="43137"/>
                    </a:srgbClr>
                  </a:outerShdw>
                </a:effectLst>
                <a:cs typeface="B Nazanin" panose="00000400000000000000" pitchFamily="2" charset="-78"/>
              </a:rPr>
              <a:t> </a:t>
            </a:r>
            <a:r>
              <a:rPr lang="fa-IR" b="1" dirty="0">
                <a:solidFill>
                  <a:srgbClr val="FF0000"/>
                </a:solidFill>
                <a:effectLst>
                  <a:outerShdw blurRad="38100" dist="38100" dir="2700000" algn="tl">
                    <a:srgbClr val="000000">
                      <a:alpha val="43137"/>
                    </a:srgbClr>
                  </a:outerShdw>
                </a:effectLst>
                <a:cs typeface="B Nazanin" panose="00000400000000000000" pitchFamily="2" charset="-78"/>
              </a:rPr>
              <a:t> </a:t>
            </a:r>
            <a:br>
              <a:rPr lang="en-US" dirty="0">
                <a:solidFill>
                  <a:srgbClr val="FF0000"/>
                </a:solidFill>
                <a:effectLst>
                  <a:outerShdw blurRad="38100" dist="38100" dir="2700000" algn="tl">
                    <a:srgbClr val="000000">
                      <a:alpha val="43137"/>
                    </a:srgbClr>
                  </a:outerShdw>
                </a:effectLst>
                <a:cs typeface="B Nazanin" panose="00000400000000000000" pitchFamily="2" charset="-78"/>
              </a:rPr>
            </a:br>
            <a:endParaRPr lang="fa-IR" dirty="0">
              <a:solidFill>
                <a:srgbClr val="FF0000"/>
              </a:solidFill>
            </a:endParaRPr>
          </a:p>
        </p:txBody>
      </p:sp>
      <p:sp>
        <p:nvSpPr>
          <p:cNvPr id="3" name="Content Placeholder 2"/>
          <p:cNvSpPr>
            <a:spLocks noGrp="1"/>
          </p:cNvSpPr>
          <p:nvPr>
            <p:ph idx="1"/>
          </p:nvPr>
        </p:nvSpPr>
        <p:spPr>
          <a:xfrm>
            <a:off x="677333" y="1531345"/>
            <a:ext cx="9116661" cy="4208443"/>
          </a:xfrm>
        </p:spPr>
        <p:txBody>
          <a:bodyPr>
            <a:normAutofit fontScale="92500" lnSpcReduction="20000"/>
          </a:bodyPr>
          <a:lstStyle/>
          <a:p>
            <a:pPr marL="623887" indent="-514350"/>
            <a:r>
              <a:rPr lang="fa-IR" sz="2800" dirty="0">
                <a:solidFill>
                  <a:schemeClr val="tx1"/>
                </a:solidFill>
                <a:cs typeface="B Nazanin" panose="00000400000000000000" pitchFamily="2" charset="-78"/>
              </a:rPr>
              <a:t>استراحت با خواب شیرخوار و آرامش در طی شیردادن در کمک به جریان شیر</a:t>
            </a:r>
          </a:p>
          <a:p>
            <a:pPr marL="109537" indent="0">
              <a:buNone/>
            </a:pPr>
            <a:r>
              <a:rPr lang="fa-IR" sz="2800" dirty="0">
                <a:solidFill>
                  <a:srgbClr val="FF0000"/>
                </a:solidFill>
                <a:cs typeface="B Nazanin" panose="00000400000000000000" pitchFamily="2" charset="-78"/>
              </a:rPr>
              <a:t>(انتقال محبت،صبوری،عشق،الگوی خوای،بی قراری و تمام حالات مادربه نوزاد</a:t>
            </a:r>
            <a:r>
              <a:rPr lang="fa-IR" sz="3200" dirty="0">
                <a:solidFill>
                  <a:schemeClr val="tx1"/>
                </a:solidFill>
                <a:cs typeface="B Nazanin" panose="00000400000000000000" pitchFamily="2" charset="-78"/>
              </a:rPr>
              <a:t>)</a:t>
            </a:r>
          </a:p>
          <a:p>
            <a:pPr marL="109537" indent="0">
              <a:buNone/>
            </a:pPr>
            <a:endParaRPr lang="fa-IR" sz="2800" dirty="0">
              <a:solidFill>
                <a:schemeClr val="tx1"/>
              </a:solidFill>
              <a:cs typeface="B Nazanin" panose="00000400000000000000" pitchFamily="2" charset="-78"/>
            </a:endParaRPr>
          </a:p>
          <a:p>
            <a:pPr marL="566737" indent="-457200"/>
            <a:r>
              <a:rPr lang="fa-IR" sz="2800" dirty="0">
                <a:solidFill>
                  <a:schemeClr val="tx1"/>
                </a:solidFill>
                <a:cs typeface="B Nazanin" panose="00000400000000000000" pitchFamily="2" charset="-78"/>
              </a:rPr>
              <a:t>کمک به مادر در انجام کارهای خانه و وقت گذاشتن مادر با شیرخوار                 </a:t>
            </a:r>
            <a:r>
              <a:rPr lang="fa-IR" sz="2000" dirty="0">
                <a:solidFill>
                  <a:srgbClr val="FF0000"/>
                </a:solidFill>
                <a:cs typeface="B Nazanin" panose="00000400000000000000" pitchFamily="2" charset="-78"/>
              </a:rPr>
              <a:t>(نقش حمایتی پدران و خانواده )- </a:t>
            </a:r>
            <a:r>
              <a:rPr lang="fa-IR" sz="2400" dirty="0">
                <a:solidFill>
                  <a:srgbClr val="FF0000"/>
                </a:solidFill>
                <a:cs typeface="B Nazanin" panose="00000400000000000000" pitchFamily="2" charset="-78"/>
              </a:rPr>
              <a:t>(استراحت مادر، افزایش دفعات تغذیه) </a:t>
            </a:r>
          </a:p>
          <a:p>
            <a:pPr marL="566737" indent="-457200"/>
            <a:endParaRPr lang="fa-IR" sz="2800" dirty="0">
              <a:solidFill>
                <a:schemeClr val="tx1"/>
              </a:solidFill>
              <a:cs typeface="B Nazanin" panose="00000400000000000000" pitchFamily="2" charset="-78"/>
            </a:endParaRPr>
          </a:p>
          <a:p>
            <a:pPr marL="623887" indent="-514350"/>
            <a:r>
              <a:rPr lang="fa-IR" sz="2800" dirty="0">
                <a:solidFill>
                  <a:schemeClr val="tx1"/>
                </a:solidFill>
                <a:cs typeface="B Nazanin" panose="00000400000000000000" pitchFamily="2" charset="-78"/>
              </a:rPr>
              <a:t>دقت مخصوص در پیشگیری از زخم نوک پستان</a:t>
            </a:r>
            <a:r>
              <a:rPr lang="fa-IR" sz="2000" dirty="0">
                <a:solidFill>
                  <a:srgbClr val="FF0000"/>
                </a:solidFill>
                <a:cs typeface="B Nazanin" panose="00000400000000000000" pitchFamily="2" charset="-78"/>
              </a:rPr>
              <a:t>(مراکز بهداشتی)</a:t>
            </a:r>
          </a:p>
          <a:p>
            <a:pPr marL="109537" indent="0">
              <a:buNone/>
            </a:pPr>
            <a:endParaRPr lang="fa-IR" sz="2000" dirty="0">
              <a:solidFill>
                <a:srgbClr val="FF0000"/>
              </a:solidFill>
              <a:cs typeface="B Nazanin" panose="00000400000000000000" pitchFamily="2" charset="-78"/>
            </a:endParaRPr>
          </a:p>
          <a:p>
            <a:pPr marL="623887" indent="-514350"/>
            <a:r>
              <a:rPr lang="fa-IR" sz="2800" dirty="0">
                <a:solidFill>
                  <a:schemeClr val="tx1"/>
                </a:solidFill>
                <a:cs typeface="B Nazanin" panose="00000400000000000000" pitchFamily="2" charset="-78"/>
              </a:rPr>
              <a:t>اصلاح رژیم غذائی با خوردن پروتئین ، میوه جات تازه و سبزیجات و ویتامین های گروه </a:t>
            </a:r>
            <a:r>
              <a:rPr lang="en-US" sz="2800" dirty="0">
                <a:solidFill>
                  <a:schemeClr val="tx1"/>
                </a:solidFill>
                <a:cs typeface="B Nazanin" panose="00000400000000000000" pitchFamily="2" charset="-78"/>
              </a:rPr>
              <a:t>B</a:t>
            </a:r>
            <a:r>
              <a:rPr lang="fa-IR" sz="2800" dirty="0">
                <a:solidFill>
                  <a:schemeClr val="tx1"/>
                </a:solidFill>
                <a:cs typeface="B Nazanin" panose="00000400000000000000" pitchFamily="2" charset="-78"/>
              </a:rPr>
              <a:t> و حتی ویتامین های محلول در چربی و املاح</a:t>
            </a:r>
            <a:r>
              <a:rPr lang="fa-IR" sz="2800" dirty="0">
                <a:solidFill>
                  <a:srgbClr val="FF0000"/>
                </a:solidFill>
                <a:cs typeface="B Nazanin" panose="00000400000000000000" pitchFamily="2" charset="-78"/>
              </a:rPr>
              <a:t>(مراکز بهداشتی)</a:t>
            </a:r>
          </a:p>
          <a:p>
            <a:pPr marL="623887" indent="-514350"/>
            <a:endParaRPr lang="fa-IR" sz="2800" dirty="0">
              <a:solidFill>
                <a:schemeClr val="tx1"/>
              </a:solidFill>
              <a:cs typeface="B Nazanin" panose="00000400000000000000" pitchFamily="2" charset="-78"/>
            </a:endParaRPr>
          </a:p>
          <a:p>
            <a:pPr marL="109537" indent="0">
              <a:buNone/>
            </a:pPr>
            <a:endParaRPr lang="fa-IR" sz="2800" dirty="0">
              <a:solidFill>
                <a:srgbClr val="FF0000"/>
              </a:solidFill>
              <a:cs typeface="B Nazanin" panose="00000400000000000000" pitchFamily="2" charset="-78"/>
            </a:endParaRPr>
          </a:p>
          <a:p>
            <a:pPr marL="623887" indent="-514350"/>
            <a:endParaRPr lang="fa-IR" sz="2800" dirty="0">
              <a:solidFill>
                <a:schemeClr val="tx1"/>
              </a:solidFill>
              <a:cs typeface="B Nazanin" panose="00000400000000000000" pitchFamily="2" charset="-78"/>
            </a:endParaRPr>
          </a:p>
          <a:p>
            <a:pPr marL="623887" indent="-514350">
              <a:buFont typeface="+mj-lt"/>
              <a:buAutoNum type="arabicPeriod"/>
            </a:pPr>
            <a:endParaRPr lang="fa-IR" sz="2800" dirty="0">
              <a:solidFill>
                <a:schemeClr val="tx1"/>
              </a:solidFill>
              <a:cs typeface="B Nazanin" panose="00000400000000000000" pitchFamily="2" charset="-78"/>
            </a:endParaRPr>
          </a:p>
        </p:txBody>
      </p:sp>
    </p:spTree>
    <p:extLst>
      <p:ext uri="{BB962C8B-B14F-4D97-AF65-F5344CB8AC3E}">
        <p14:creationId xmlns:p14="http://schemas.microsoft.com/office/powerpoint/2010/main" val="686985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93184"/>
            <a:ext cx="8596668" cy="824248"/>
          </a:xfrm>
        </p:spPr>
        <p:txBody>
          <a:bodyPr>
            <a:normAutofit fontScale="90000"/>
          </a:bodyPr>
          <a:lstStyle/>
          <a:p>
            <a:pPr algn="r"/>
            <a:r>
              <a:rPr lang="fa-IR" b="1" dirty="0">
                <a:solidFill>
                  <a:srgbClr val="FF0000"/>
                </a:solidFill>
                <a:effectLst>
                  <a:outerShdw blurRad="38100" dist="38100" dir="2700000" algn="tl">
                    <a:srgbClr val="000000">
                      <a:alpha val="43137"/>
                    </a:srgbClr>
                  </a:outerShdw>
                </a:effectLst>
                <a:cs typeface="B Nazanin" panose="00000400000000000000" pitchFamily="2" charset="-78"/>
              </a:rPr>
              <a:t>اقدامات مفید برای مادر</a:t>
            </a:r>
            <a:r>
              <a:rPr lang="en-US" b="1" dirty="0">
                <a:solidFill>
                  <a:srgbClr val="FF0000"/>
                </a:solidFill>
                <a:effectLst>
                  <a:outerShdw blurRad="38100" dist="38100" dir="2700000" algn="tl">
                    <a:srgbClr val="000000">
                      <a:alpha val="43137"/>
                    </a:srgbClr>
                  </a:outerShdw>
                </a:effectLst>
                <a:cs typeface="B Nazanin" panose="00000400000000000000" pitchFamily="2" charset="-78"/>
              </a:rPr>
              <a:t> </a:t>
            </a:r>
            <a:r>
              <a:rPr lang="fa-IR" b="1" dirty="0">
                <a:solidFill>
                  <a:srgbClr val="FF0000"/>
                </a:solidFill>
                <a:effectLst>
                  <a:outerShdw blurRad="38100" dist="38100" dir="2700000" algn="tl">
                    <a:srgbClr val="000000">
                      <a:alpha val="43137"/>
                    </a:srgbClr>
                  </a:outerShdw>
                </a:effectLst>
                <a:cs typeface="B Nazanin" panose="00000400000000000000" pitchFamily="2" charset="-78"/>
              </a:rPr>
              <a:t> </a:t>
            </a:r>
            <a:br>
              <a:rPr lang="en-US" dirty="0">
                <a:solidFill>
                  <a:srgbClr val="FF0000"/>
                </a:solidFill>
                <a:effectLst>
                  <a:outerShdw blurRad="38100" dist="38100" dir="2700000" algn="tl">
                    <a:srgbClr val="000000">
                      <a:alpha val="43137"/>
                    </a:srgbClr>
                  </a:outerShdw>
                </a:effectLst>
                <a:cs typeface="B Nazanin" panose="00000400000000000000" pitchFamily="2" charset="-78"/>
              </a:rPr>
            </a:br>
            <a:endParaRPr lang="fa-IR" dirty="0">
              <a:solidFill>
                <a:srgbClr val="FF0000"/>
              </a:solidFill>
            </a:endParaRPr>
          </a:p>
        </p:txBody>
      </p:sp>
      <p:sp>
        <p:nvSpPr>
          <p:cNvPr id="3" name="Content Placeholder 2"/>
          <p:cNvSpPr>
            <a:spLocks noGrp="1"/>
          </p:cNvSpPr>
          <p:nvPr>
            <p:ph idx="1"/>
          </p:nvPr>
        </p:nvSpPr>
        <p:spPr>
          <a:xfrm>
            <a:off x="677334" y="1339403"/>
            <a:ext cx="8596668" cy="5280338"/>
          </a:xfrm>
        </p:spPr>
        <p:txBody>
          <a:bodyPr>
            <a:normAutofit lnSpcReduction="10000"/>
          </a:bodyPr>
          <a:lstStyle/>
          <a:p>
            <a:pPr marL="623887" indent="-514350"/>
            <a:r>
              <a:rPr lang="fa-IR" sz="2800" dirty="0">
                <a:cs typeface="B Nazanin" panose="00000400000000000000" pitchFamily="2" charset="-78"/>
              </a:rPr>
              <a:t>استفاده ازماساژ پستان قبل شیردادن و ماساژ همراه با </a:t>
            </a:r>
            <a:r>
              <a:rPr lang="fa-IR" sz="2800" b="1" dirty="0">
                <a:cs typeface="B Nazanin" panose="00000400000000000000" pitchFamily="2" charset="-78"/>
                <a:hlinkClick r:id="" action="ppaction://noaction"/>
              </a:rPr>
              <a:t>فشردن پستان </a:t>
            </a:r>
            <a:r>
              <a:rPr lang="fa-IR" sz="2800" dirty="0">
                <a:cs typeface="B Nazanin" panose="00000400000000000000" pitchFamily="2" charset="-78"/>
              </a:rPr>
              <a:t>درحین شیردادن  و ماساژ پستان همراه دوشیدن شیر    </a:t>
            </a:r>
            <a:r>
              <a:rPr lang="fa-IR" sz="2000" dirty="0">
                <a:cs typeface="B Nazanin" panose="00000400000000000000" pitchFamily="2" charset="-78"/>
              </a:rPr>
              <a:t>(افزایش تولید و حجم شیر دریافتی)</a:t>
            </a:r>
            <a:r>
              <a:rPr lang="fa-IR" sz="2400" dirty="0">
                <a:cs typeface="B Nazanin" panose="00000400000000000000" pitchFamily="2" charset="-78"/>
              </a:rPr>
              <a:t> </a:t>
            </a:r>
          </a:p>
          <a:p>
            <a:pPr marL="623887" indent="-514350"/>
            <a:r>
              <a:rPr lang="fa-IR" sz="2800" b="1" dirty="0">
                <a:cs typeface="B Nazanin" panose="00000400000000000000" pitchFamily="2" charset="-78"/>
                <a:hlinkClick r:id="" action="ppaction://noaction"/>
              </a:rPr>
              <a:t>دوشیدن شیر بعد از هر نوبت </a:t>
            </a:r>
            <a:r>
              <a:rPr lang="fa-IR" sz="2800" dirty="0">
                <a:cs typeface="B Nazanin" panose="00000400000000000000" pitchFamily="2" charset="-78"/>
              </a:rPr>
              <a:t>ویا یک درمیان  با شیردادن</a:t>
            </a:r>
          </a:p>
          <a:p>
            <a:pPr marL="623887" indent="-514350"/>
            <a:r>
              <a:rPr lang="fa-IR" sz="2800" dirty="0">
                <a:cs typeface="B Nazanin" panose="00000400000000000000" pitchFamily="2" charset="-78"/>
              </a:rPr>
              <a:t>ثبت مقادیر شیرکمکی </a:t>
            </a:r>
            <a:r>
              <a:rPr lang="fa-IR" sz="2400" dirty="0">
                <a:cs typeface="B Nazanin" panose="00000400000000000000" pitchFamily="2" charset="-78"/>
              </a:rPr>
              <a:t>(ترجیحا شیردوشیده شده) </a:t>
            </a:r>
            <a:r>
              <a:rPr lang="fa-IR" sz="2800" dirty="0">
                <a:cs typeface="B Nazanin" panose="00000400000000000000" pitchFamily="2" charset="-78"/>
              </a:rPr>
              <a:t>داده شده جهت ارزیابی دریافت مسقیم شیر از پستان</a:t>
            </a:r>
          </a:p>
          <a:p>
            <a:pPr lvl="3"/>
            <a:r>
              <a:rPr lang="fa-IR" sz="2400" u="sng" dirty="0">
                <a:cs typeface="B Nazanin" panose="00000400000000000000" pitchFamily="2" charset="-78"/>
              </a:rPr>
              <a:t>با افزایش تولید شیر مادر </a:t>
            </a:r>
          </a:p>
          <a:p>
            <a:pPr lvl="4">
              <a:buFont typeface="Wingdings" panose="05000000000000000000" pitchFamily="2" charset="2"/>
              <a:buChar char="Ø"/>
            </a:pPr>
            <a:r>
              <a:rPr lang="fa-IR" sz="2400" dirty="0">
                <a:cs typeface="B Nazanin" panose="00000400000000000000" pitchFamily="2" charset="-78"/>
              </a:rPr>
              <a:t>کاهش مقدار مصرف شیر کمکی </a:t>
            </a:r>
            <a:r>
              <a:rPr lang="fa-IR" sz="2000" dirty="0">
                <a:cs typeface="B Nazanin" panose="00000400000000000000" pitchFamily="2" charset="-78"/>
              </a:rPr>
              <a:t>(بخصوص کاهش و قطع شیرمصنوعی) </a:t>
            </a:r>
            <a:endParaRPr lang="fa-IR" sz="2400" dirty="0">
              <a:cs typeface="B Nazanin" panose="00000400000000000000" pitchFamily="2" charset="-78"/>
            </a:endParaRPr>
          </a:p>
          <a:p>
            <a:pPr lvl="4">
              <a:buFont typeface="Wingdings" panose="05000000000000000000" pitchFamily="2" charset="2"/>
              <a:buChar char="Ø"/>
            </a:pPr>
            <a:r>
              <a:rPr lang="fa-IR" sz="2400" dirty="0">
                <a:cs typeface="B Nazanin" panose="00000400000000000000" pitchFamily="2" charset="-78"/>
              </a:rPr>
              <a:t>تغذیه بیشتر شیرخوار از شیر پستان </a:t>
            </a:r>
          </a:p>
          <a:p>
            <a:pPr marL="623887" indent="-514350"/>
            <a:r>
              <a:rPr lang="fa-IR" sz="2800" dirty="0">
                <a:cs typeface="B Nazanin" panose="00000400000000000000" pitchFamily="2" charset="-78"/>
              </a:rPr>
              <a:t>آموزش روش بکاربردن </a:t>
            </a:r>
            <a:r>
              <a:rPr lang="fa-IR" sz="2800" b="1" u="sng" dirty="0">
                <a:cs typeface="B Nazanin" panose="00000400000000000000" pitchFamily="2" charset="-78"/>
              </a:rPr>
              <a:t>محافظ نوک پستان</a:t>
            </a:r>
          </a:p>
          <a:p>
            <a:pPr marL="623887" indent="-514350"/>
            <a:r>
              <a:rPr lang="fa-IR" sz="2800" dirty="0">
                <a:cs typeface="B Nazanin" panose="00000400000000000000" pitchFamily="2" charset="-78"/>
              </a:rPr>
              <a:t>استفاده از مایعات و شیرافزاهای طبیعی</a:t>
            </a:r>
          </a:p>
          <a:p>
            <a:pPr marL="623887" indent="-514350">
              <a:buFont typeface="+mj-lt"/>
              <a:buAutoNum type="arabicPeriod" startAt="5"/>
            </a:pPr>
            <a:endParaRPr lang="fa-IR" sz="2800" dirty="0">
              <a:cs typeface="B Nazanin" panose="00000400000000000000" pitchFamily="2" charset="-78"/>
            </a:endParaRPr>
          </a:p>
          <a:p>
            <a:pPr marL="109537" indent="0">
              <a:buNone/>
            </a:pPr>
            <a:endParaRPr lang="fa-IR" sz="2800" dirty="0">
              <a:cs typeface="B Nazanin" panose="00000400000000000000" pitchFamily="2" charset="-78"/>
            </a:endParaRPr>
          </a:p>
          <a:p>
            <a:endParaRPr lang="fa-IR" dirty="0"/>
          </a:p>
        </p:txBody>
      </p:sp>
    </p:spTree>
    <p:extLst>
      <p:ext uri="{BB962C8B-B14F-4D97-AF65-F5344CB8AC3E}">
        <p14:creationId xmlns:p14="http://schemas.microsoft.com/office/powerpoint/2010/main" val="32993486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31820"/>
            <a:ext cx="8596668" cy="901521"/>
          </a:xfrm>
        </p:spPr>
        <p:txBody>
          <a:bodyPr>
            <a:normAutofit/>
          </a:bodyPr>
          <a:lstStyle/>
          <a:p>
            <a:pPr algn="r"/>
            <a:r>
              <a:rPr lang="fa-IR" dirty="0">
                <a:solidFill>
                  <a:srgbClr val="FF0000"/>
                </a:solidFill>
                <a:cs typeface="2  Baran" panose="00000400000000000000" pitchFamily="2" charset="-78"/>
              </a:rPr>
              <a:t>شیرافزاهای طبیعی جهت توصیه به مادران شیرده</a:t>
            </a:r>
          </a:p>
        </p:txBody>
      </p:sp>
      <p:sp>
        <p:nvSpPr>
          <p:cNvPr id="3" name="Content Placeholder 2"/>
          <p:cNvSpPr>
            <a:spLocks noGrp="1"/>
          </p:cNvSpPr>
          <p:nvPr>
            <p:ph idx="1"/>
          </p:nvPr>
        </p:nvSpPr>
        <p:spPr>
          <a:xfrm>
            <a:off x="677334" y="785611"/>
            <a:ext cx="8596668" cy="4701961"/>
          </a:xfrm>
        </p:spPr>
        <p:txBody>
          <a:bodyPr>
            <a:noAutofit/>
          </a:bodyPr>
          <a:lstStyle/>
          <a:p>
            <a:r>
              <a:rPr lang="fa-IR" sz="2800" dirty="0">
                <a:cs typeface="B Nazanin" panose="00000400000000000000" pitchFamily="2" charset="-78"/>
              </a:rPr>
              <a:t>شیربادام</a:t>
            </a:r>
          </a:p>
          <a:p>
            <a:r>
              <a:rPr lang="fa-IR" sz="2800" dirty="0">
                <a:cs typeface="B Nazanin" panose="00000400000000000000" pitchFamily="2" charset="-78"/>
              </a:rPr>
              <a:t>آبمیوه(مرکبات،آناناس و...)  -آب عسل –چای بیرنگ-آب لیمو                           </a:t>
            </a:r>
          </a:p>
          <a:p>
            <a:r>
              <a:rPr lang="fa-IR" sz="2800" dirty="0">
                <a:cs typeface="B Nazanin" panose="00000400000000000000" pitchFamily="2" charset="-78"/>
              </a:rPr>
              <a:t>لبنیات و کلسیم                                    </a:t>
            </a:r>
          </a:p>
          <a:p>
            <a:r>
              <a:rPr lang="fa-IR" sz="2800" dirty="0">
                <a:cs typeface="B Nazanin" panose="00000400000000000000" pitchFamily="2" charset="-78"/>
              </a:rPr>
              <a:t>ماش وماهیچه-گوشت و شوید –کته ماش و هویج</a:t>
            </a:r>
          </a:p>
          <a:p>
            <a:r>
              <a:rPr lang="fa-IR" sz="2800" dirty="0">
                <a:cs typeface="B Nazanin" panose="00000400000000000000" pitchFamily="2" charset="-78"/>
              </a:rPr>
              <a:t>شاهدانه(یک ق م)</a:t>
            </a:r>
          </a:p>
          <a:p>
            <a:r>
              <a:rPr lang="fa-IR" sz="2800" dirty="0">
                <a:cs typeface="B Nazanin" panose="00000400000000000000" pitchFamily="2" charset="-78"/>
              </a:rPr>
              <a:t>برگ کنگر، گل ختمی</a:t>
            </a:r>
          </a:p>
          <a:p>
            <a:r>
              <a:rPr lang="fa-IR" sz="2800" dirty="0">
                <a:cs typeface="B Nazanin" panose="00000400000000000000" pitchFamily="2" charset="-78"/>
              </a:rPr>
              <a:t>جو و جو دوسر(فرنی – مخمر)</a:t>
            </a:r>
          </a:p>
          <a:p>
            <a:r>
              <a:rPr lang="fa-IR" sz="2800" dirty="0">
                <a:cs typeface="B Nazanin" panose="00000400000000000000" pitchFamily="2" charset="-78"/>
              </a:rPr>
              <a:t>گریپ فروت</a:t>
            </a:r>
          </a:p>
          <a:p>
            <a:r>
              <a:rPr lang="fa-IR" sz="2800" dirty="0">
                <a:cs typeface="B Nazanin" panose="00000400000000000000" pitchFamily="2" charset="-78"/>
              </a:rPr>
              <a:t>لوبیا چشم بلبلی(شویدخشک +پودر زیره)</a:t>
            </a:r>
          </a:p>
          <a:p>
            <a:r>
              <a:rPr lang="fa-IR" sz="2800" dirty="0">
                <a:cs typeface="B Nazanin" panose="00000400000000000000" pitchFamily="2" charset="-78"/>
              </a:rPr>
              <a:t>تخم بذر شنبلیله(برای نوزادپسر کمتر استفاده شود )،شوید و زیره</a:t>
            </a:r>
          </a:p>
          <a:p>
            <a:endParaRPr lang="fa-IR" sz="2800" dirty="0">
              <a:cs typeface="B Nazanin" panose="00000400000000000000" pitchFamily="2" charset="-78"/>
            </a:endParaRPr>
          </a:p>
        </p:txBody>
      </p:sp>
    </p:spTree>
    <p:extLst>
      <p:ext uri="{BB962C8B-B14F-4D97-AF65-F5344CB8AC3E}">
        <p14:creationId xmlns:p14="http://schemas.microsoft.com/office/powerpoint/2010/main" val="2098236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03032"/>
            <a:ext cx="8596668" cy="940158"/>
          </a:xfrm>
        </p:spPr>
        <p:txBody>
          <a:bodyPr/>
          <a:lstStyle/>
          <a:p>
            <a:pPr algn="ctr"/>
            <a:r>
              <a:rPr lang="fa-IR" dirty="0">
                <a:solidFill>
                  <a:srgbClr val="FF0000"/>
                </a:solidFill>
                <a:effectLst>
                  <a:outerShdw blurRad="38100" dist="38100" dir="2700000" algn="tl">
                    <a:srgbClr val="000000">
                      <a:alpha val="43137"/>
                    </a:srgbClr>
                  </a:outerShdw>
                </a:effectLst>
                <a:cs typeface="B Titr" panose="00000700000000000000" pitchFamily="2" charset="-78"/>
              </a:rPr>
              <a:t>نوزاد اواخر نارسی کیست؟</a:t>
            </a:r>
            <a:endParaRPr lang="fa-IR" dirty="0">
              <a:solidFill>
                <a:srgbClr val="FF0000"/>
              </a:solidFill>
            </a:endParaRPr>
          </a:p>
        </p:txBody>
      </p:sp>
      <p:sp>
        <p:nvSpPr>
          <p:cNvPr id="3" name="Content Placeholder 2"/>
          <p:cNvSpPr>
            <a:spLocks noGrp="1"/>
          </p:cNvSpPr>
          <p:nvPr>
            <p:ph idx="1"/>
          </p:nvPr>
        </p:nvSpPr>
        <p:spPr>
          <a:xfrm>
            <a:off x="535666" y="502276"/>
            <a:ext cx="8840153" cy="5487572"/>
          </a:xfrm>
        </p:spPr>
        <p:txBody>
          <a:bodyPr>
            <a:noAutofit/>
          </a:bodyPr>
          <a:lstStyle/>
          <a:p>
            <a:pPr marL="0" lvl="0" indent="0" algn="just">
              <a:buNone/>
            </a:pPr>
            <a:endParaRPr lang="fa-IR" sz="2400" dirty="0">
              <a:solidFill>
                <a:prstClr val="black"/>
              </a:solidFill>
              <a:cs typeface="B Mitra" panose="00000400000000000000" pitchFamily="2" charset="-78"/>
            </a:endParaRPr>
          </a:p>
          <a:p>
            <a:pPr marL="0" lvl="0" indent="0" algn="just">
              <a:buNone/>
            </a:pPr>
            <a:r>
              <a:rPr lang="fa-IR" sz="2400" dirty="0">
                <a:solidFill>
                  <a:prstClr val="black"/>
                </a:solidFill>
                <a:cs typeface="B Mitra" panose="00000400000000000000" pitchFamily="2" charset="-78"/>
              </a:rPr>
              <a:t>نوزاد اواخر نارسی بین هفته های </a:t>
            </a:r>
            <a:r>
              <a:rPr lang="fa-IR" sz="2000" baseline="30000" dirty="0">
                <a:solidFill>
                  <a:prstClr val="black"/>
                </a:solidFill>
                <a:cs typeface="B Titr" pitchFamily="2" charset="-78"/>
              </a:rPr>
              <a:t>0+</a:t>
            </a:r>
            <a:r>
              <a:rPr lang="fa-IR" sz="2000" dirty="0">
                <a:solidFill>
                  <a:prstClr val="black"/>
                </a:solidFill>
                <a:cs typeface="B Titr" pitchFamily="2" charset="-78"/>
              </a:rPr>
              <a:t>34    تا </a:t>
            </a:r>
            <a:r>
              <a:rPr lang="fa-IR" sz="2000" baseline="30000" dirty="0">
                <a:solidFill>
                  <a:prstClr val="black"/>
                </a:solidFill>
                <a:cs typeface="B Titr" pitchFamily="2" charset="-78"/>
              </a:rPr>
              <a:t>6+</a:t>
            </a:r>
            <a:r>
              <a:rPr lang="fa-IR" sz="2000" dirty="0">
                <a:solidFill>
                  <a:prstClr val="black"/>
                </a:solidFill>
                <a:cs typeface="B Titr" pitchFamily="2" charset="-78"/>
              </a:rPr>
              <a:t> 3</a:t>
            </a:r>
            <a:r>
              <a:rPr lang="fa-IR" sz="2400" dirty="0">
                <a:solidFill>
                  <a:prstClr val="black"/>
                </a:solidFill>
                <a:cs typeface="B Titr" pitchFamily="2" charset="-78"/>
              </a:rPr>
              <a:t>6 </a:t>
            </a:r>
            <a:r>
              <a:rPr lang="fa-IR" sz="2400" dirty="0">
                <a:solidFill>
                  <a:prstClr val="black"/>
                </a:solidFill>
                <a:cs typeface="B Mitra" panose="00000400000000000000" pitchFamily="2" charset="-78"/>
              </a:rPr>
              <a:t>متولد  می شود</a:t>
            </a:r>
          </a:p>
          <a:p>
            <a:pPr marL="0" lvl="0" indent="0" algn="just">
              <a:buNone/>
            </a:pPr>
            <a:r>
              <a:rPr lang="fa-IR" sz="2400" dirty="0">
                <a:solidFill>
                  <a:prstClr val="black"/>
                </a:solidFill>
                <a:cs typeface="B Mitra" panose="00000400000000000000" pitchFamily="2" charset="-78"/>
              </a:rPr>
              <a:t>(3 تا 6 هفته زودتر از موعد طبیعی 40 هفته)</a:t>
            </a:r>
          </a:p>
          <a:p>
            <a:pPr marL="0" lvl="0" indent="0" algn="just">
              <a:buNone/>
            </a:pPr>
            <a:r>
              <a:rPr lang="fa-IR" sz="2400" dirty="0">
                <a:solidFill>
                  <a:prstClr val="black"/>
                </a:solidFill>
                <a:cs typeface="B Mitra" panose="00000400000000000000" pitchFamily="2" charset="-78"/>
              </a:rPr>
              <a:t>ظاهر شبیه نوزاد ترم دارند .مشکل تنفسی دارند .برخی براب چند روز بستری می شوند .</a:t>
            </a:r>
          </a:p>
          <a:p>
            <a:pPr marL="0" indent="0">
              <a:buNone/>
            </a:pPr>
            <a:r>
              <a:rPr lang="fa-IR" sz="2400" dirty="0">
                <a:solidFill>
                  <a:prstClr val="black"/>
                </a:solidFill>
                <a:cs typeface="B Mitra" panose="00000400000000000000" pitchFamily="2" charset="-78"/>
              </a:rPr>
              <a:t>سطح پوست نازک و با ورنیکس پوشیده شده است .موهای نرم لاناگو دارند. سر بزرگتر از بدن و درزها و ملاج های سر بزرگتر است .پاها شل(قورباغه ای )-کشیده و باز و اکثرا حالت خمیده به خود نمی گیرد (هیپوتون )</a:t>
            </a:r>
            <a:r>
              <a:rPr lang="fa-IR" sz="2400" dirty="0">
                <a:cs typeface="2  Baran" panose="00000400000000000000" pitchFamily="2" charset="-78"/>
              </a:rPr>
              <a:t> </a:t>
            </a:r>
            <a:r>
              <a:rPr lang="fa-IR" sz="2400" dirty="0">
                <a:solidFill>
                  <a:prstClr val="black"/>
                </a:solidFill>
                <a:cs typeface="B Mitra" panose="00000400000000000000" pitchFamily="2" charset="-78"/>
              </a:rPr>
              <a:t>. مکیدن ضعیف</a:t>
            </a:r>
            <a:r>
              <a:rPr lang="fa-IR" sz="2400" dirty="0">
                <a:cs typeface="2  Baran" panose="00000400000000000000" pitchFamily="2" charset="-78"/>
              </a:rPr>
              <a:t> </a:t>
            </a:r>
            <a:endParaRPr lang="fa-IR" sz="3200" dirty="0">
              <a:solidFill>
                <a:prstClr val="black"/>
              </a:solidFill>
              <a:cs typeface="B Mitra" panose="00000400000000000000" pitchFamily="2" charset="-78"/>
            </a:endParaRPr>
          </a:p>
          <a:p>
            <a:pPr marL="0" lvl="0" indent="0" algn="just">
              <a:buNone/>
            </a:pPr>
            <a:r>
              <a:rPr lang="fa-IR" sz="3200" dirty="0">
                <a:solidFill>
                  <a:prstClr val="black"/>
                </a:solidFill>
                <a:cs typeface="B Titr" pitchFamily="2" charset="-78"/>
              </a:rPr>
              <a:t> نتیجه: </a:t>
            </a:r>
          </a:p>
          <a:p>
            <a:pPr marL="0" lvl="0" indent="0" algn="just">
              <a:buNone/>
            </a:pPr>
            <a:r>
              <a:rPr lang="fa-IR" sz="2400" dirty="0">
                <a:solidFill>
                  <a:prstClr val="black"/>
                </a:solidFill>
                <a:cs typeface="B Mitra" panose="00000400000000000000" pitchFamily="2" charset="-78"/>
              </a:rPr>
              <a:t>تکامل طبیعی بسیاری از دستگاهها متوقف می شود و به تعویق می افتد.</a:t>
            </a:r>
          </a:p>
          <a:p>
            <a:pPr marL="0" lvl="0" indent="0" algn="just">
              <a:buNone/>
            </a:pPr>
            <a:r>
              <a:rPr lang="fa-IR" sz="2400" dirty="0">
                <a:solidFill>
                  <a:prstClr val="black"/>
                </a:solidFill>
                <a:cs typeface="B Mitra" panose="00000400000000000000" pitchFamily="2" charset="-78"/>
              </a:rPr>
              <a:t>سازگاری با فرایندهای عادی در محیط طبیعی بسیار مشکل است</a:t>
            </a:r>
          </a:p>
          <a:p>
            <a:pPr marL="0" lvl="0" indent="0" algn="just">
              <a:buNone/>
            </a:pPr>
            <a:endParaRPr lang="fa-IR" sz="2400" dirty="0">
              <a:solidFill>
                <a:prstClr val="black"/>
              </a:solidFill>
              <a:cs typeface="B Mitra" panose="00000400000000000000" pitchFamily="2" charset="-78"/>
            </a:endParaRPr>
          </a:p>
          <a:p>
            <a:pPr marL="0" lvl="0" indent="0" algn="just">
              <a:buNone/>
            </a:pPr>
            <a:endParaRPr lang="fa-IR" sz="2400" dirty="0">
              <a:solidFill>
                <a:prstClr val="black"/>
              </a:solidFill>
              <a:cs typeface="B Mitra" panose="00000400000000000000" pitchFamily="2" charset="-78"/>
            </a:endParaRPr>
          </a:p>
          <a:p>
            <a:endParaRPr lang="fa-IR" sz="2400" dirty="0"/>
          </a:p>
          <a:p>
            <a:endParaRPr lang="fa-IR" sz="2400" dirty="0"/>
          </a:p>
        </p:txBody>
      </p:sp>
    </p:spTree>
    <p:extLst>
      <p:ext uri="{BB962C8B-B14F-4D97-AF65-F5344CB8AC3E}">
        <p14:creationId xmlns:p14="http://schemas.microsoft.com/office/powerpoint/2010/main" val="27322111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311425" cy="6041363"/>
          </a:xfrm>
        </p:spPr>
        <p:txBody>
          <a:bodyPr>
            <a:noAutofit/>
          </a:bodyPr>
          <a:lstStyle/>
          <a:p>
            <a:r>
              <a:rPr lang="fa-IR" sz="2800" dirty="0">
                <a:cs typeface="B Nazanin" panose="00000400000000000000" pitchFamily="2" charset="-78"/>
              </a:rPr>
              <a:t>سیر تازه(خوشبو کننده شیر مادر )</a:t>
            </a:r>
          </a:p>
          <a:p>
            <a:r>
              <a:rPr lang="fa-IR" sz="2800" dirty="0">
                <a:cs typeface="B Nazanin" panose="00000400000000000000" pitchFamily="2" charset="-78"/>
              </a:rPr>
              <a:t>رازیانه( ممنوعیت برای نوزادپسر-مادر </a:t>
            </a:r>
            <a:r>
              <a:rPr lang="en-US" sz="2800" dirty="0" err="1">
                <a:cs typeface="B Nazanin" panose="00000400000000000000" pitchFamily="2" charset="-78"/>
              </a:rPr>
              <a:t>pco</a:t>
            </a:r>
            <a:r>
              <a:rPr lang="fa-IR" sz="2800" dirty="0">
                <a:cs typeface="B Nazanin" panose="00000400000000000000" pitchFamily="2" charset="-78"/>
              </a:rPr>
              <a:t>سندرم پلی کیستیک-سابقه سرطان پستان در خانواده)</a:t>
            </a:r>
          </a:p>
          <a:p>
            <a:r>
              <a:rPr lang="fa-IR" sz="2800" dirty="0">
                <a:cs typeface="B Nazanin" panose="00000400000000000000" pitchFamily="2" charset="-78"/>
              </a:rPr>
              <a:t>نخودچی و کشمش</a:t>
            </a:r>
          </a:p>
          <a:p>
            <a:r>
              <a:rPr lang="fa-IR" sz="2800" dirty="0">
                <a:cs typeface="B Nazanin" panose="00000400000000000000" pitchFamily="2" charset="-78"/>
              </a:rPr>
              <a:t>ریحان</a:t>
            </a:r>
          </a:p>
          <a:p>
            <a:r>
              <a:rPr lang="fa-IR" sz="2800" dirty="0">
                <a:cs typeface="B Nazanin" panose="00000400000000000000" pitchFamily="2" charset="-78"/>
              </a:rPr>
              <a:t>انواع مغزها</a:t>
            </a:r>
          </a:p>
          <a:p>
            <a:r>
              <a:rPr lang="fa-IR" sz="2800" dirty="0">
                <a:cs typeface="B Nazanin" panose="00000400000000000000" pitchFamily="2" charset="-78"/>
              </a:rPr>
              <a:t>گداخته و کاچی</a:t>
            </a:r>
          </a:p>
          <a:p>
            <a:pPr>
              <a:lnSpc>
                <a:spcPct val="150000"/>
              </a:lnSpc>
            </a:pPr>
            <a:r>
              <a:rPr lang="fa-IR" sz="2400" dirty="0">
                <a:cs typeface="B Nazanin" panose="00000400000000000000" pitchFamily="2" charset="-78"/>
              </a:rPr>
              <a:t>در صورت </a:t>
            </a:r>
            <a:r>
              <a:rPr lang="fa-IR" sz="2400" b="1" u="sng" dirty="0">
                <a:cs typeface="B Nazanin" panose="00000400000000000000" pitchFamily="2" charset="-78"/>
              </a:rPr>
              <a:t>باور مادر یا فامیل</a:t>
            </a:r>
            <a:r>
              <a:rPr lang="fa-IR" sz="2400" b="1" dirty="0">
                <a:cs typeface="B Nazanin" panose="00000400000000000000" pitchFamily="2" charset="-78"/>
              </a:rPr>
              <a:t> وی</a:t>
            </a:r>
            <a:r>
              <a:rPr lang="fa-IR" sz="2400" dirty="0">
                <a:cs typeface="B Nazanin" panose="00000400000000000000" pitchFamily="2" charset="-78"/>
              </a:rPr>
              <a:t> بر افزايش تولید شیر با غذا ویا نوشیدنی های سنتی خاص است توصیه به منع مصرف آنها نشده ( کمک روحی روانی)  </a:t>
            </a:r>
          </a:p>
          <a:p>
            <a:pPr>
              <a:lnSpc>
                <a:spcPct val="150000"/>
              </a:lnSpc>
            </a:pPr>
            <a:r>
              <a:rPr lang="fa-IR" sz="2400" dirty="0">
                <a:cs typeface="B Nazanin" panose="00000400000000000000" pitchFamily="2" charset="-78"/>
              </a:rPr>
              <a:t>مهم اینکه نباید اعتقاد مادر را در استفاده از آنها نادیده گرفت حتی اگر باور ما بر عدم تاثیر آنها است</a:t>
            </a:r>
          </a:p>
          <a:p>
            <a:pPr marL="0" indent="0">
              <a:buNone/>
            </a:pPr>
            <a:endParaRPr lang="fa-IR" sz="2800" dirty="0"/>
          </a:p>
        </p:txBody>
      </p:sp>
    </p:spTree>
    <p:extLst>
      <p:ext uri="{BB962C8B-B14F-4D97-AF65-F5344CB8AC3E}">
        <p14:creationId xmlns:p14="http://schemas.microsoft.com/office/powerpoint/2010/main" val="35327977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7568" y="2132857"/>
            <a:ext cx="7920880" cy="1152129"/>
          </a:xfrm>
        </p:spPr>
        <p:txBody>
          <a:bodyPr>
            <a:noAutofit/>
          </a:bodyPr>
          <a:lstStyle/>
          <a:p>
            <a:pPr algn="ctr"/>
            <a:r>
              <a:rPr lang="fa-IR" sz="4400" dirty="0">
                <a:solidFill>
                  <a:srgbClr val="FF0000"/>
                </a:solidFill>
                <a:cs typeface="B Nazanin" panose="00000400000000000000" pitchFamily="2" charset="-78"/>
              </a:rPr>
              <a:t>وضعیت مناسب برای شیردهی</a:t>
            </a:r>
            <a:br>
              <a:rPr lang="fa-IR" sz="4400" dirty="0">
                <a:solidFill>
                  <a:srgbClr val="FF0000"/>
                </a:solidFill>
                <a:cs typeface="B Nazanin" panose="00000400000000000000" pitchFamily="2" charset="-78"/>
              </a:rPr>
            </a:br>
            <a:r>
              <a:rPr lang="fa-IR" sz="4400" dirty="0">
                <a:solidFill>
                  <a:srgbClr val="FF0000"/>
                </a:solidFill>
                <a:cs typeface="B Nazanin" panose="00000400000000000000" pitchFamily="2" charset="-78"/>
              </a:rPr>
              <a:t>نوزادان اواخر نارسی</a:t>
            </a:r>
          </a:p>
        </p:txBody>
      </p:sp>
    </p:spTree>
    <p:extLst>
      <p:ext uri="{BB962C8B-B14F-4D97-AF65-F5344CB8AC3E}">
        <p14:creationId xmlns:p14="http://schemas.microsoft.com/office/powerpoint/2010/main" val="41962902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0" y="90152"/>
            <a:ext cx="12348000" cy="70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8800" b="1" dirty="0">
                <a:solidFill>
                  <a:srgbClr val="FF0000"/>
                </a:solidFill>
                <a:effectLst>
                  <a:outerShdw blurRad="38100" dist="38100" dir="2700000" algn="tl">
                    <a:srgbClr val="000000">
                      <a:alpha val="43137"/>
                    </a:srgbClr>
                  </a:outerShdw>
                </a:effectLst>
              </a:rPr>
              <a:t>No Cradle Hold</a:t>
            </a:r>
          </a:p>
          <a:p>
            <a:pPr algn="ctr"/>
            <a:r>
              <a:rPr lang="fa-IR" dirty="0"/>
              <a:t> </a:t>
            </a:r>
            <a:endParaRPr lang="en-US"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4301" y="2415467"/>
            <a:ext cx="4179398" cy="36755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6140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dirty="0">
                <a:solidFill>
                  <a:srgbClr val="FF0000"/>
                </a:solidFill>
                <a:cs typeface="B Nazanin" panose="00000400000000000000" pitchFamily="2" charset="-78"/>
              </a:rPr>
              <a:t>Under Arm</a:t>
            </a:r>
            <a:r>
              <a:rPr lang="fa-IR" sz="4000" dirty="0">
                <a:solidFill>
                  <a:srgbClr val="FF0000"/>
                </a:solidFill>
                <a:cs typeface="B Nazanin" panose="00000400000000000000" pitchFamily="2" charset="-78"/>
              </a:rPr>
              <a:t> و</a:t>
            </a:r>
            <a:r>
              <a:rPr lang="fa-IR" sz="4000" dirty="0">
                <a:cs typeface="B Nazanin" panose="00000400000000000000" pitchFamily="2" charset="-78"/>
              </a:rPr>
              <a:t> </a:t>
            </a:r>
            <a:r>
              <a:rPr lang="en-US" sz="4000" dirty="0">
                <a:solidFill>
                  <a:srgbClr val="FF0000"/>
                </a:solidFill>
                <a:cs typeface="B Nazanin" panose="00000400000000000000" pitchFamily="2" charset="-78"/>
                <a:hlinkClick r:id="" action="ppaction://noaction"/>
              </a:rPr>
              <a:t>Cross-Cradle</a:t>
            </a:r>
            <a:endParaRPr lang="fa-IR" sz="4000" dirty="0">
              <a:solidFill>
                <a:srgbClr val="FF0000"/>
              </a:solidFill>
              <a:cs typeface="B Nazanin" panose="00000400000000000000" pitchFamily="2" charset="-78"/>
            </a:endParaRPr>
          </a:p>
        </p:txBody>
      </p:sp>
      <p:sp>
        <p:nvSpPr>
          <p:cNvPr id="5" name="Content Placeholder 4"/>
          <p:cNvSpPr>
            <a:spLocks noGrp="1"/>
          </p:cNvSpPr>
          <p:nvPr>
            <p:ph idx="1"/>
          </p:nvPr>
        </p:nvSpPr>
        <p:spPr>
          <a:xfrm>
            <a:off x="677333" y="2176530"/>
            <a:ext cx="8775759" cy="1700011"/>
          </a:xfrm>
        </p:spPr>
        <p:txBody>
          <a:bodyPr>
            <a:normAutofit/>
          </a:bodyPr>
          <a:lstStyle/>
          <a:p>
            <a:pPr marL="0" indent="0">
              <a:buNone/>
            </a:pPr>
            <a:r>
              <a:rPr lang="fa-IR" sz="2800" dirty="0">
                <a:cs typeface="B Nazanin" panose="00000400000000000000" pitchFamily="2" charset="-78"/>
              </a:rPr>
              <a:t>موثرترین روشهای شیردهی برای این نوزادان دو وضعیت شیردهی گهوارهای متقابل </a:t>
            </a:r>
            <a:r>
              <a:rPr lang="en-US" sz="2800" dirty="0">
                <a:cs typeface="B Nazanin" panose="00000400000000000000" pitchFamily="2" charset="-78"/>
                <a:hlinkClick r:id="" action="ppaction://noaction"/>
              </a:rPr>
              <a:t>(</a:t>
            </a:r>
            <a:r>
              <a:rPr lang="en-US" sz="2800" dirty="0">
                <a:solidFill>
                  <a:schemeClr val="tx1"/>
                </a:solidFill>
                <a:cs typeface="B Nazanin" panose="00000400000000000000" pitchFamily="2" charset="-78"/>
                <a:hlinkClick r:id="" action="ppaction://noaction"/>
              </a:rPr>
              <a:t>Cross-Cradle)</a:t>
            </a:r>
            <a:r>
              <a:rPr lang="en-US" sz="2800" dirty="0">
                <a:cs typeface="B Nazanin" panose="00000400000000000000" pitchFamily="2" charset="-78"/>
                <a:hlinkClick r:id="" action="ppaction://noaction"/>
              </a:rPr>
              <a:t> </a:t>
            </a:r>
            <a:r>
              <a:rPr lang="fa-IR" sz="2800" dirty="0">
                <a:cs typeface="B Nazanin" panose="00000400000000000000" pitchFamily="2" charset="-78"/>
              </a:rPr>
              <a:t>و زیر بغلی</a:t>
            </a:r>
            <a:r>
              <a:rPr lang="en-US" sz="2800" dirty="0">
                <a:cs typeface="B Nazanin" panose="00000400000000000000" pitchFamily="2" charset="-78"/>
              </a:rPr>
              <a:t> (Under Arm) </a:t>
            </a:r>
            <a:r>
              <a:rPr lang="fa-IR" sz="2800" dirty="0">
                <a:cs typeface="B Nazanin" panose="00000400000000000000" pitchFamily="2" charset="-78"/>
              </a:rPr>
              <a:t>است. </a:t>
            </a:r>
          </a:p>
          <a:p>
            <a:pPr marL="457200" lvl="1" indent="0">
              <a:buNone/>
            </a:pPr>
            <a:r>
              <a:rPr lang="fa-IR" sz="2400" dirty="0">
                <a:cs typeface="B Nazanin" panose="00000400000000000000" pitchFamily="2" charset="-78"/>
              </a:rPr>
              <a:t>آسان ترین، ایمن ترین، و پر بازده ترین حالت برای نوزاد نارس نزدیک به ترم </a:t>
            </a:r>
          </a:p>
        </p:txBody>
      </p:sp>
    </p:spTree>
    <p:extLst>
      <p:ext uri="{BB962C8B-B14F-4D97-AF65-F5344CB8AC3E}">
        <p14:creationId xmlns:p14="http://schemas.microsoft.com/office/powerpoint/2010/main" val="40207120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ctr"/>
            <a:r>
              <a:rPr lang="fa-IR" b="1" dirty="0">
                <a:solidFill>
                  <a:srgbClr val="FF0000"/>
                </a:solidFill>
                <a:effectLst>
                  <a:outerShdw blurRad="38100" dist="38100" dir="2700000" algn="tl">
                    <a:srgbClr val="000000">
                      <a:alpha val="43137"/>
                    </a:srgbClr>
                  </a:outerShdw>
                </a:effectLst>
                <a:cs typeface="B Nazanin" panose="00000400000000000000" pitchFamily="2" charset="-78"/>
              </a:rPr>
              <a:t>گرفتن صحیح پستان در نوزاد نارس نزدیک به ترم </a:t>
            </a:r>
            <a:br>
              <a:rPr lang="en-US" b="1" dirty="0">
                <a:solidFill>
                  <a:srgbClr val="FF0000"/>
                </a:solidFill>
                <a:effectLst>
                  <a:outerShdw blurRad="38100" dist="38100" dir="2700000" algn="tl">
                    <a:srgbClr val="000000">
                      <a:alpha val="43137"/>
                    </a:srgbClr>
                  </a:outerShdw>
                </a:effectLst>
                <a:cs typeface="B Nazanin" panose="00000400000000000000" pitchFamily="2" charset="-78"/>
              </a:rPr>
            </a:br>
            <a:r>
              <a:rPr lang="fa-IR" b="1" dirty="0">
                <a:solidFill>
                  <a:srgbClr val="FF0000"/>
                </a:solidFill>
                <a:effectLst>
                  <a:outerShdw blurRad="38100" dist="38100" dir="2700000" algn="tl">
                    <a:srgbClr val="000000">
                      <a:alpha val="43137"/>
                    </a:srgbClr>
                  </a:outerShdw>
                </a:effectLst>
                <a:cs typeface="B Nazanin" panose="00000400000000000000" pitchFamily="2" charset="-78"/>
              </a:rPr>
              <a:t>(</a:t>
            </a:r>
            <a:r>
              <a:rPr lang="en-US" b="1" dirty="0">
                <a:solidFill>
                  <a:srgbClr val="FF0000"/>
                </a:solidFill>
                <a:effectLst>
                  <a:outerShdw blurRad="38100" dist="38100" dir="2700000" algn="tl">
                    <a:srgbClr val="000000">
                      <a:alpha val="43137"/>
                    </a:srgbClr>
                  </a:outerShdw>
                </a:effectLst>
                <a:cs typeface="B Nazanin" panose="00000400000000000000" pitchFamily="2" charset="-78"/>
              </a:rPr>
              <a:t>Late Preterm Infants </a:t>
            </a:r>
            <a:r>
              <a:rPr lang="fa-IR" b="1" dirty="0">
                <a:solidFill>
                  <a:srgbClr val="FF0000"/>
                </a:solidFill>
                <a:effectLst>
                  <a:outerShdw blurRad="38100" dist="38100" dir="2700000" algn="tl">
                    <a:srgbClr val="000000">
                      <a:alpha val="43137"/>
                    </a:srgbClr>
                  </a:outerShdw>
                </a:effectLst>
                <a:cs typeface="B Nazanin" panose="00000400000000000000" pitchFamily="2" charset="-78"/>
              </a:rPr>
              <a:t>)</a:t>
            </a:r>
            <a:endParaRPr lang="en-US" b="1" dirty="0">
              <a:solidFill>
                <a:srgbClr val="FF0000"/>
              </a:solidFill>
              <a:effectLst>
                <a:outerShdw blurRad="38100" dist="38100" dir="2700000" algn="tl">
                  <a:srgbClr val="000000">
                    <a:alpha val="43137"/>
                  </a:srgbClr>
                </a:outerShdw>
              </a:effectLst>
              <a:cs typeface="B Nazanin" panose="00000400000000000000" pitchFamily="2" charset="-78"/>
            </a:endParaRPr>
          </a:p>
        </p:txBody>
      </p:sp>
      <p:sp>
        <p:nvSpPr>
          <p:cNvPr id="3" name="Content Placeholder 2"/>
          <p:cNvSpPr>
            <a:spLocks noGrp="1"/>
          </p:cNvSpPr>
          <p:nvPr>
            <p:ph idx="1"/>
          </p:nvPr>
        </p:nvSpPr>
        <p:spPr>
          <a:xfrm>
            <a:off x="677334" y="1828801"/>
            <a:ext cx="8596668" cy="4212562"/>
          </a:xfrm>
        </p:spPr>
        <p:txBody>
          <a:bodyPr>
            <a:noAutofit/>
          </a:bodyPr>
          <a:lstStyle/>
          <a:p>
            <a:r>
              <a:rPr lang="en-US" sz="3200" dirty="0">
                <a:cs typeface="B Nazanin" panose="00000400000000000000" pitchFamily="2" charset="-78"/>
              </a:rPr>
              <a:t>Latch-on</a:t>
            </a:r>
            <a:r>
              <a:rPr lang="fa-IR" sz="3200" dirty="0">
                <a:cs typeface="B Nazanin" panose="00000400000000000000" pitchFamily="2" charset="-78"/>
              </a:rPr>
              <a:t>(مکیدن )</a:t>
            </a:r>
            <a:r>
              <a:rPr lang="fa-IR" sz="3200" dirty="0">
                <a:solidFill>
                  <a:srgbClr val="FF0000"/>
                </a:solidFill>
                <a:cs typeface="B Nazanin" panose="00000400000000000000" pitchFamily="2" charset="-78"/>
              </a:rPr>
              <a:t>با زاویه 90 درجه چانه با قفسه سینه</a:t>
            </a:r>
          </a:p>
          <a:p>
            <a:r>
              <a:rPr lang="fa-IR" sz="3200" dirty="0">
                <a:cs typeface="B Nazanin" panose="00000400000000000000" pitchFamily="2" charset="-78"/>
              </a:rPr>
              <a:t>نوزاد باید به پهلو  و سر او هم سطح و روبه پستان باشد</a:t>
            </a:r>
          </a:p>
          <a:p>
            <a:r>
              <a:rPr lang="fa-IR" sz="3200" b="1" dirty="0">
                <a:cs typeface="B Nazanin" panose="00000400000000000000" pitchFamily="2" charset="-78"/>
              </a:rPr>
              <a:t>حمایت کامل سر</a:t>
            </a:r>
            <a:r>
              <a:rPr lang="fa-IR" sz="3200" dirty="0">
                <a:cs typeface="B Nazanin" panose="00000400000000000000" pitchFamily="2" charset="-78"/>
              </a:rPr>
              <a:t>، بدن و اندام های شیرخوار</a:t>
            </a:r>
          </a:p>
          <a:p>
            <a:r>
              <a:rPr lang="fa-IR" sz="3200" dirty="0">
                <a:cs typeface="B Nazanin" panose="00000400000000000000" pitchFamily="2" charset="-78"/>
              </a:rPr>
              <a:t>خم شدن دست ها، پاها و لگن نوزاد به طرف داخل</a:t>
            </a:r>
          </a:p>
          <a:p>
            <a:r>
              <a:rPr lang="fa-IR" sz="3200" dirty="0">
                <a:cs typeface="B Nazanin" panose="00000400000000000000" pitchFamily="2" charset="-78"/>
              </a:rPr>
              <a:t>تماس پوست با پوست با مادر</a:t>
            </a:r>
          </a:p>
          <a:p>
            <a:pPr marL="0" indent="0">
              <a:buNone/>
            </a:pPr>
            <a:endParaRPr lang="fa-IR" sz="3200" dirty="0"/>
          </a:p>
        </p:txBody>
      </p:sp>
      <p:pic>
        <p:nvPicPr>
          <p:cNvPr id="5" name="Picture 4" descr="C:\Users\Dr Ravari\Pictures\bf lp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74002" y="1633010"/>
            <a:ext cx="2729415" cy="374441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6" name="Group 15"/>
          <p:cNvGrpSpPr>
            <a:grpSpLocks/>
          </p:cNvGrpSpPr>
          <p:nvPr/>
        </p:nvGrpSpPr>
        <p:grpSpPr bwMode="auto">
          <a:xfrm rot="20464350" flipH="1">
            <a:off x="10038915" y="2968465"/>
            <a:ext cx="975023" cy="1676887"/>
            <a:chOff x="3802753" y="2385957"/>
            <a:chExt cx="923486" cy="2619255"/>
          </a:xfrm>
        </p:grpSpPr>
        <p:cxnSp>
          <p:nvCxnSpPr>
            <p:cNvPr id="7" name="Straight Connector 6"/>
            <p:cNvCxnSpPr/>
            <p:nvPr/>
          </p:nvCxnSpPr>
          <p:spPr bwMode="auto">
            <a:xfrm rot="20739573">
              <a:off x="3960528" y="3927869"/>
              <a:ext cx="765711" cy="1077343"/>
            </a:xfrm>
            <a:prstGeom prst="line">
              <a:avLst/>
            </a:prstGeom>
            <a:ln>
              <a:solidFill>
                <a:srgbClr val="FF0000"/>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8" name="Straight Connector 4"/>
            <p:cNvCxnSpPr/>
            <p:nvPr/>
          </p:nvCxnSpPr>
          <p:spPr bwMode="auto">
            <a:xfrm rot="20739573" flipV="1">
              <a:off x="3802753" y="2385957"/>
              <a:ext cx="723679" cy="1574646"/>
            </a:xfrm>
            <a:prstGeom prst="line">
              <a:avLst/>
            </a:prstGeom>
            <a:ln>
              <a:solidFill>
                <a:srgbClr val="FF0000"/>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grpSp>
    </p:spTree>
    <p:extLst>
      <p:ext uri="{BB962C8B-B14F-4D97-AF65-F5344CB8AC3E}">
        <p14:creationId xmlns:p14="http://schemas.microsoft.com/office/powerpoint/2010/main" val="3446263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10107"/>
          </a:xfrm>
        </p:spPr>
        <p:txBody>
          <a:bodyPr>
            <a:normAutofit fontScale="90000"/>
          </a:bodyPr>
          <a:lstStyle/>
          <a:p>
            <a:pPr lvl="0" algn="ctr"/>
            <a:r>
              <a:rPr lang="fa-IR" dirty="0">
                <a:solidFill>
                  <a:srgbClr val="FF0000"/>
                </a:solidFill>
                <a:cs typeface="B Nazanin" panose="00000400000000000000" pitchFamily="2" charset="-78"/>
              </a:rPr>
              <a:t>استفاده از محافظ نوک پستان</a:t>
            </a:r>
            <a:br>
              <a:rPr lang="fa-IR" dirty="0">
                <a:solidFill>
                  <a:srgbClr val="FF0000"/>
                </a:solidFill>
                <a:cs typeface="B Nazanin" panose="00000400000000000000" pitchFamily="2" charset="-78"/>
              </a:rPr>
            </a:br>
            <a:r>
              <a:rPr lang="en-US" dirty="0">
                <a:solidFill>
                  <a:srgbClr val="FF0000"/>
                </a:solidFill>
                <a:cs typeface="B Nazanin" panose="00000400000000000000" pitchFamily="2" charset="-78"/>
              </a:rPr>
              <a:t>NIPPLE SHIELD </a:t>
            </a:r>
            <a:br>
              <a:rPr lang="fa-IR" dirty="0"/>
            </a:br>
            <a:br>
              <a:rPr lang="fa-IR" dirty="0">
                <a:solidFill>
                  <a:srgbClr val="FF0000"/>
                </a:solidFill>
                <a:cs typeface="B Nazanin" panose="00000400000000000000" pitchFamily="2" charset="-78"/>
              </a:rPr>
            </a:br>
            <a:endParaRPr lang="fa-IR" dirty="0">
              <a:solidFill>
                <a:srgbClr val="FF0000"/>
              </a:solidFill>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1876" b="1"/>
          <a:stretch/>
        </p:blipFill>
        <p:spPr>
          <a:xfrm>
            <a:off x="6143223" y="3106286"/>
            <a:ext cx="2472744" cy="1799014"/>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0390" b="9542"/>
          <a:stretch/>
        </p:blipFill>
        <p:spPr>
          <a:xfrm>
            <a:off x="2122000" y="2432069"/>
            <a:ext cx="3834409" cy="3070174"/>
          </a:xfrm>
          <a:prstGeom prst="rect">
            <a:avLst/>
          </a:prstGeom>
        </p:spPr>
      </p:pic>
    </p:spTree>
    <p:extLst>
      <p:ext uri="{BB962C8B-B14F-4D97-AF65-F5344CB8AC3E}">
        <p14:creationId xmlns:p14="http://schemas.microsoft.com/office/powerpoint/2010/main" val="18252615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7577" y="553792"/>
            <a:ext cx="9870871" cy="6207616"/>
          </a:xfrm>
        </p:spPr>
        <p:txBody>
          <a:bodyPr>
            <a:noAutofit/>
          </a:bodyPr>
          <a:lstStyle/>
          <a:p>
            <a:r>
              <a:rPr lang="fa-IR" sz="3200" dirty="0">
                <a:solidFill>
                  <a:schemeClr val="tx1"/>
                </a:solidFill>
                <a:cs typeface="B Nazanin" panose="00000400000000000000" pitchFamily="2" charset="-78"/>
              </a:rPr>
              <a:t>استفاده ازمحافظ سیلیکونی ظریف و مناسب نوک پستان(جنس و اندازه)  اغلب به دلایل زیر است: </a:t>
            </a:r>
            <a:br>
              <a:rPr lang="fa-IR" sz="3200" dirty="0">
                <a:solidFill>
                  <a:schemeClr val="tx1"/>
                </a:solidFill>
                <a:cs typeface="B Nazanin" panose="00000400000000000000" pitchFamily="2" charset="-78"/>
              </a:rPr>
            </a:br>
            <a:r>
              <a:rPr lang="fa-IR" sz="3200" dirty="0">
                <a:solidFill>
                  <a:schemeClr val="tx1"/>
                </a:solidFill>
                <a:cs typeface="B Nazanin" panose="00000400000000000000" pitchFamily="2" charset="-78"/>
              </a:rPr>
              <a:t>کمک به کاهش قدرت مکش لازم نوزاد  درانتقال شیر یا آغوز (</a:t>
            </a:r>
            <a:r>
              <a:rPr lang="fa-IR" sz="3200" b="1" dirty="0">
                <a:solidFill>
                  <a:srgbClr val="FF0000"/>
                </a:solidFill>
                <a:cs typeface="B Nazanin" panose="00000400000000000000" pitchFamily="2" charset="-78"/>
              </a:rPr>
              <a:t>کاهش فضای مرده دهان</a:t>
            </a:r>
            <a:r>
              <a:rPr lang="fa-IR" sz="3200" b="1" dirty="0">
                <a:solidFill>
                  <a:schemeClr val="tx1"/>
                </a:solidFill>
                <a:cs typeface="B Nazanin" panose="00000400000000000000" pitchFamily="2" charset="-78"/>
              </a:rPr>
              <a:t>)</a:t>
            </a:r>
            <a:r>
              <a:rPr lang="fa-IR" sz="3200" dirty="0">
                <a:solidFill>
                  <a:schemeClr val="tx1"/>
                </a:solidFill>
                <a:cs typeface="B Nazanin" panose="00000400000000000000" pitchFamily="2" charset="-78"/>
              </a:rPr>
              <a:t> ، </a:t>
            </a:r>
            <a:br>
              <a:rPr lang="fa-IR" sz="3200" dirty="0">
                <a:solidFill>
                  <a:schemeClr val="tx1"/>
                </a:solidFill>
                <a:cs typeface="B Nazanin" panose="00000400000000000000" pitchFamily="2" charset="-78"/>
              </a:rPr>
            </a:br>
            <a:r>
              <a:rPr lang="fa-IR" sz="3200" dirty="0">
                <a:solidFill>
                  <a:schemeClr val="tx1"/>
                </a:solidFill>
                <a:cs typeface="B Nazanin" panose="00000400000000000000" pitchFamily="2" charset="-78"/>
              </a:rPr>
              <a:t>کاهش جریان شیر بیش از حد توان نوزاد</a:t>
            </a:r>
            <a:r>
              <a:rPr lang="fa-IR" sz="3200" b="1" dirty="0">
                <a:solidFill>
                  <a:schemeClr val="tx1"/>
                </a:solidFill>
                <a:cs typeface="B Nazanin" panose="00000400000000000000" pitchFamily="2" charset="-78"/>
              </a:rPr>
              <a:t>( </a:t>
            </a:r>
            <a:r>
              <a:rPr lang="fa-IR" sz="3200" b="1" dirty="0">
                <a:solidFill>
                  <a:srgbClr val="FF0000"/>
                </a:solidFill>
                <a:cs typeface="B Nazanin" panose="00000400000000000000" pitchFamily="2" charset="-78"/>
              </a:rPr>
              <a:t>کنترل جریان شیر مادر با رفلکس جهش شیر قوی و </a:t>
            </a:r>
            <a:r>
              <a:rPr lang="fa-IR" sz="3200" b="1" u="sng" dirty="0">
                <a:solidFill>
                  <a:srgbClr val="FF0000"/>
                </a:solidFill>
                <a:cs typeface="B Nazanin" panose="00000400000000000000" pitchFamily="2" charset="-78"/>
              </a:rPr>
              <a:t>کاهش استرس و حفظ انرژی نوزاد </a:t>
            </a:r>
            <a:r>
              <a:rPr lang="fa-IR" sz="3200" b="1" dirty="0">
                <a:solidFill>
                  <a:schemeClr val="tx1"/>
                </a:solidFill>
                <a:cs typeface="B Nazanin" panose="00000400000000000000" pitchFamily="2" charset="-78"/>
              </a:rPr>
              <a:t>)</a:t>
            </a:r>
            <a:r>
              <a:rPr lang="fa-IR" sz="3200" dirty="0">
                <a:solidFill>
                  <a:schemeClr val="tx1"/>
                </a:solidFill>
                <a:cs typeface="B Nazanin" panose="00000400000000000000" pitchFamily="2" charset="-78"/>
              </a:rPr>
              <a:t>  و </a:t>
            </a:r>
            <a:br>
              <a:rPr lang="fa-IR" sz="3200" dirty="0">
                <a:solidFill>
                  <a:schemeClr val="tx1"/>
                </a:solidFill>
                <a:cs typeface="B Nazanin" panose="00000400000000000000" pitchFamily="2" charset="-78"/>
              </a:rPr>
            </a:br>
            <a:r>
              <a:rPr lang="fa-IR" sz="3200" dirty="0">
                <a:solidFill>
                  <a:schemeClr val="tx1"/>
                </a:solidFill>
                <a:cs typeface="B Nazanin" panose="00000400000000000000" pitchFamily="2" charset="-78"/>
              </a:rPr>
              <a:t>محرکی برای تشویق نوزاد برای </a:t>
            </a:r>
            <a:r>
              <a:rPr lang="fa-IR" sz="3200" b="1" u="sng" dirty="0">
                <a:solidFill>
                  <a:srgbClr val="FF0000"/>
                </a:solidFill>
                <a:cs typeface="B Nazanin" panose="00000400000000000000" pitchFamily="2" charset="-78"/>
              </a:rPr>
              <a:t>شروع</a:t>
            </a:r>
            <a:r>
              <a:rPr lang="fa-IR" sz="3200" b="1" dirty="0">
                <a:solidFill>
                  <a:srgbClr val="FF0000"/>
                </a:solidFill>
                <a:cs typeface="B Nazanin" panose="00000400000000000000" pitchFamily="2" charset="-78"/>
              </a:rPr>
              <a:t> و </a:t>
            </a:r>
            <a:r>
              <a:rPr lang="fa-IR" sz="3200" b="1" u="sng" dirty="0">
                <a:solidFill>
                  <a:srgbClr val="FF0000"/>
                </a:solidFill>
                <a:cs typeface="B Nazanin" panose="00000400000000000000" pitchFamily="2" charset="-78"/>
              </a:rPr>
              <a:t>ادامه مکیدن</a:t>
            </a:r>
            <a:br>
              <a:rPr lang="fa-IR" sz="3200" b="1" u="sng" dirty="0">
                <a:solidFill>
                  <a:schemeClr val="tx1"/>
                </a:solidFill>
                <a:cs typeface="B Nazanin" panose="00000400000000000000" pitchFamily="2" charset="-78"/>
              </a:rPr>
            </a:br>
            <a:r>
              <a:rPr lang="fa-IR" sz="3200" dirty="0">
                <a:solidFill>
                  <a:schemeClr val="tx1"/>
                </a:solidFill>
                <a:cs typeface="B Nazanin" panose="00000400000000000000" pitchFamily="2" charset="-78"/>
              </a:rPr>
              <a:t>در صورت عدم شروع ویا نداشتن مکیدن نسبتا قوی در طی چند دقیقه پس ازگرفتن پستان که با فشردن پستان نیز توأم شده است</a:t>
            </a:r>
            <a:br>
              <a:rPr lang="fa-IR" sz="3200" dirty="0">
                <a:solidFill>
                  <a:schemeClr val="tx1"/>
                </a:solidFill>
                <a:cs typeface="B Nazanin" panose="00000400000000000000" pitchFamily="2" charset="-78"/>
              </a:rPr>
            </a:br>
            <a:endParaRPr lang="fa-IR" sz="3200" dirty="0">
              <a:solidFill>
                <a:schemeClr val="tx1"/>
              </a:solidFill>
              <a:cs typeface="B Nazanin" panose="00000400000000000000" pitchFamily="2" charset="-78"/>
            </a:endParaRPr>
          </a:p>
        </p:txBody>
      </p:sp>
    </p:spTree>
    <p:extLst>
      <p:ext uri="{BB962C8B-B14F-4D97-AF65-F5344CB8AC3E}">
        <p14:creationId xmlns:p14="http://schemas.microsoft.com/office/powerpoint/2010/main" val="12724127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4310" y="-587004"/>
            <a:ext cx="11952000" cy="7863023"/>
          </a:xfrm>
          <a:prstGeom prst="rect">
            <a:avLst/>
          </a:prstGeom>
        </p:spPr>
      </p:pic>
    </p:spTree>
    <p:extLst>
      <p:ext uri="{BB962C8B-B14F-4D97-AF65-F5344CB8AC3E}">
        <p14:creationId xmlns:p14="http://schemas.microsoft.com/office/powerpoint/2010/main" val="4187646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300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343955" y="1638812"/>
            <a:ext cx="6228000" cy="4402550"/>
          </a:xfrm>
          <a:prstGeom prst="rect">
            <a:avLst/>
          </a:prstGeom>
        </p:spPr>
      </p:pic>
    </p:spTree>
    <p:extLst>
      <p:ext uri="{BB962C8B-B14F-4D97-AF65-F5344CB8AC3E}">
        <p14:creationId xmlns:p14="http://schemas.microsoft.com/office/powerpoint/2010/main" val="6351669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gn="ctr"/>
            <a:r>
              <a:rPr lang="fa-IR" b="1" dirty="0">
                <a:solidFill>
                  <a:srgbClr val="FF0000"/>
                </a:solidFill>
                <a:effectLst>
                  <a:outerShdw blurRad="38100" dist="38100" dir="2700000" algn="tl">
                    <a:srgbClr val="000000">
                      <a:alpha val="43137"/>
                    </a:srgbClr>
                  </a:outerShdw>
                </a:effectLst>
                <a:cs typeface="B Nazanin" panose="00000400000000000000" pitchFamily="2" charset="-78"/>
              </a:rPr>
              <a:t>اهمیت فشردن پستان بخصوص برای نوزادان نارس نزدیک به ترم </a:t>
            </a:r>
            <a:br>
              <a:rPr lang="en-US" b="1" dirty="0">
                <a:solidFill>
                  <a:srgbClr val="FF0000"/>
                </a:solidFill>
                <a:effectLst>
                  <a:outerShdw blurRad="38100" dist="38100" dir="2700000" algn="tl">
                    <a:srgbClr val="000000">
                      <a:alpha val="43137"/>
                    </a:srgbClr>
                  </a:outerShdw>
                </a:effectLst>
                <a:cs typeface="B Nazanin" panose="00000400000000000000" pitchFamily="2" charset="-78"/>
              </a:rPr>
            </a:br>
            <a:endParaRPr lang="fa-IR" dirty="0">
              <a:solidFill>
                <a:srgbClr val="FF0000"/>
              </a:solidFill>
            </a:endParaRPr>
          </a:p>
        </p:txBody>
      </p:sp>
      <p:sp>
        <p:nvSpPr>
          <p:cNvPr id="3" name="Content Placeholder 2"/>
          <p:cNvSpPr>
            <a:spLocks noGrp="1"/>
          </p:cNvSpPr>
          <p:nvPr>
            <p:ph idx="1"/>
          </p:nvPr>
        </p:nvSpPr>
        <p:spPr/>
        <p:txBody>
          <a:bodyPr>
            <a:normAutofit/>
          </a:bodyPr>
          <a:lstStyle/>
          <a:p>
            <a:r>
              <a:rPr lang="fa-IR" sz="2400" dirty="0">
                <a:cs typeface="B Nazanin" panose="00000400000000000000" pitchFamily="2" charset="-78"/>
              </a:rPr>
              <a:t>موجب خروج شیر به طرف نوک پستان(قانون پاسکال) انتقال موثرتر شیر، و مصرف انرژی کمتر توسط نوزاد، و افزایش رضایت از شیردهی</a:t>
            </a:r>
          </a:p>
          <a:p>
            <a:r>
              <a:rPr lang="fa-IR" sz="2400" b="1" u="sng" dirty="0">
                <a:cs typeface="B Nazanin" panose="00000400000000000000" pitchFamily="2" charset="-78"/>
                <a:hlinkClick r:id="rId2" action="ppaction://program"/>
              </a:rPr>
              <a:t>افزایش سرعت و قدرت مکیدن نوزاد و انتقال شیر</a:t>
            </a:r>
            <a:endParaRPr lang="fa-IR" sz="2400" b="1" u="sng" dirty="0">
              <a:cs typeface="B Nazanin" panose="00000400000000000000" pitchFamily="2" charset="-78"/>
            </a:endParaRPr>
          </a:p>
          <a:p>
            <a:r>
              <a:rPr lang="fa-IR" sz="2400" dirty="0">
                <a:cs typeface="B Nazanin" panose="00000400000000000000" pitchFamily="2" charset="-78"/>
              </a:rPr>
              <a:t> افزایش تغذیه موثر وکاهش مشکلات شیردهی</a:t>
            </a:r>
          </a:p>
          <a:p>
            <a:r>
              <a:rPr lang="fa-IR" sz="2400" dirty="0">
                <a:cs typeface="B Nazanin" panose="00000400000000000000" pitchFamily="2" charset="-78"/>
              </a:rPr>
              <a:t>کاهش از دست دادن وزن، وافزایش وزن گیری (دریافت شیر بیشتر با کالری بیشتر)</a:t>
            </a:r>
          </a:p>
          <a:p>
            <a:r>
              <a:rPr lang="fa-IR" sz="2400" dirty="0">
                <a:cs typeface="B Nazanin" panose="00000400000000000000" pitchFamily="2" charset="-78"/>
              </a:rPr>
              <a:t>افزایش تولید شیر زودتر</a:t>
            </a:r>
            <a:endParaRPr lang="en-US" sz="2400" dirty="0">
              <a:cs typeface="B Nazanin" panose="00000400000000000000" pitchFamily="2" charset="-78"/>
            </a:endParaRPr>
          </a:p>
          <a:p>
            <a:endParaRPr lang="fa-IR" sz="2400" dirty="0"/>
          </a:p>
        </p:txBody>
      </p:sp>
    </p:spTree>
    <p:extLst>
      <p:ext uri="{BB962C8B-B14F-4D97-AF65-F5344CB8AC3E}">
        <p14:creationId xmlns:p14="http://schemas.microsoft.com/office/powerpoint/2010/main" val="2663116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ctr"/>
            <a:r>
              <a:rPr lang="fa-IR" b="1" dirty="0">
                <a:solidFill>
                  <a:srgbClr val="FF0000"/>
                </a:solidFill>
                <a:effectLst>
                  <a:outerShdw blurRad="38100" dist="38100" dir="2700000" algn="tl">
                    <a:srgbClr val="000000">
                      <a:alpha val="43137"/>
                    </a:srgbClr>
                  </a:outerShdw>
                </a:effectLst>
                <a:cs typeface="B Nazanin" panose="00000400000000000000" pitchFamily="2" charset="-78"/>
              </a:rPr>
              <a:t>عوارض تولد اواخر نارسی </a:t>
            </a:r>
            <a:endParaRPr lang="en-US" dirty="0">
              <a:solidFill>
                <a:srgbClr val="FF0000"/>
              </a:solidFill>
              <a:effectLst>
                <a:outerShdw blurRad="38100" dist="38100" dir="2700000" algn="tl">
                  <a:srgbClr val="000000">
                    <a:alpha val="43137"/>
                  </a:srgbClr>
                </a:outerShdw>
              </a:effectLst>
              <a:cs typeface="B Nazanin" panose="00000400000000000000" pitchFamily="2" charset="-78"/>
            </a:endParaRPr>
          </a:p>
        </p:txBody>
      </p:sp>
      <p:sp>
        <p:nvSpPr>
          <p:cNvPr id="3" name="Content Placeholder 2"/>
          <p:cNvSpPr>
            <a:spLocks noGrp="1"/>
          </p:cNvSpPr>
          <p:nvPr>
            <p:ph idx="1"/>
          </p:nvPr>
        </p:nvSpPr>
        <p:spPr>
          <a:xfrm>
            <a:off x="677334" y="1658313"/>
            <a:ext cx="8596668" cy="3880773"/>
          </a:xfrm>
        </p:spPr>
        <p:txBody>
          <a:bodyPr>
            <a:normAutofit fontScale="92500"/>
          </a:bodyPr>
          <a:lstStyle/>
          <a:p>
            <a:r>
              <a:rPr lang="fa-IR" sz="3200" dirty="0">
                <a:solidFill>
                  <a:srgbClr val="FF0000"/>
                </a:solidFill>
                <a:cs typeface="B Nazanin" panose="00000400000000000000" pitchFamily="2" charset="-78"/>
              </a:rPr>
              <a:t>عوارض کوتاه مدت: </a:t>
            </a:r>
          </a:p>
          <a:p>
            <a:r>
              <a:rPr lang="fa-IR" sz="3200" dirty="0">
                <a:solidFill>
                  <a:schemeClr val="tx1"/>
                </a:solidFill>
                <a:cs typeface="B Nazanin" panose="00000400000000000000" pitchFamily="2" charset="-78"/>
              </a:rPr>
              <a:t>مشکلات تغذیه ای، زردی، افت قند خون، ناپایداری دمای بدن، آپنه دیسترس تنفسی، هیپوتونی، افزایش خطر ابتلا </a:t>
            </a:r>
            <a:r>
              <a:rPr lang="fa-IR" sz="3200" dirty="0">
                <a:cs typeface="B Nazanin" panose="00000400000000000000" pitchFamily="2" charset="-78"/>
              </a:rPr>
              <a:t>به </a:t>
            </a:r>
            <a:r>
              <a:rPr lang="fa-IR" sz="3200" dirty="0">
                <a:solidFill>
                  <a:schemeClr val="tx1"/>
                </a:solidFill>
                <a:cs typeface="B Nazanin" panose="00000400000000000000" pitchFamily="2" charset="-78"/>
              </a:rPr>
              <a:t>عفونت و کم آبی </a:t>
            </a:r>
          </a:p>
          <a:p>
            <a:endParaRPr lang="fa-IR" sz="3200" dirty="0">
              <a:solidFill>
                <a:srgbClr val="FF0000"/>
              </a:solidFill>
              <a:cs typeface="B Nazanin" panose="00000400000000000000" pitchFamily="2" charset="-78"/>
            </a:endParaRPr>
          </a:p>
          <a:p>
            <a:r>
              <a:rPr lang="fa-IR" sz="3200" dirty="0">
                <a:solidFill>
                  <a:srgbClr val="FF0000"/>
                </a:solidFill>
                <a:cs typeface="B Nazanin" panose="00000400000000000000" pitchFamily="2" charset="-78"/>
              </a:rPr>
              <a:t>عوارض بلند مدت:</a:t>
            </a:r>
            <a:r>
              <a:rPr lang="fa-IR" sz="3200" dirty="0">
                <a:cs typeface="B Nazanin" panose="00000400000000000000" pitchFamily="2" charset="-78"/>
              </a:rPr>
              <a:t> </a:t>
            </a:r>
          </a:p>
          <a:p>
            <a:r>
              <a:rPr lang="fa-IR" sz="3200" dirty="0">
                <a:solidFill>
                  <a:schemeClr val="tx1"/>
                </a:solidFill>
                <a:cs typeface="B Nazanin" panose="00000400000000000000" pitchFamily="2" charset="-78"/>
              </a:rPr>
              <a:t>مشکلات شناختی، کاهش عملکرد در مدرسه، مشکلات رفتاری و روان شناختی، افزایش احتمال سندروم مرگ ناگهانی نوزاد</a:t>
            </a:r>
            <a:endParaRPr lang="fa-IR" dirty="0">
              <a:solidFill>
                <a:schemeClr val="tx1"/>
              </a:solidFill>
            </a:endParaRPr>
          </a:p>
        </p:txBody>
      </p:sp>
    </p:spTree>
    <p:extLst>
      <p:ext uri="{BB962C8B-B14F-4D97-AF65-F5344CB8AC3E}">
        <p14:creationId xmlns:p14="http://schemas.microsoft.com/office/powerpoint/2010/main" val="377763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88643"/>
            <a:ext cx="9646276" cy="5152720"/>
          </a:xfrm>
        </p:spPr>
        <p:txBody>
          <a:bodyPr>
            <a:normAutofit/>
          </a:bodyPr>
          <a:lstStyle/>
          <a:p>
            <a:r>
              <a:rPr lang="fa-IR" sz="3200" dirty="0">
                <a:cs typeface="B Nazanin" panose="00000400000000000000" pitchFamily="2" charset="-78"/>
              </a:rPr>
              <a:t>عملکرد خوب فشردن پستان  بویژه در چند روز اول تولد برای کمک به دریافت کلستروم بیشتر</a:t>
            </a:r>
          </a:p>
          <a:p>
            <a:endParaRPr lang="fa-IR" sz="3200" dirty="0">
              <a:cs typeface="B Nazanin" panose="00000400000000000000" pitchFamily="2" charset="-78"/>
            </a:endParaRPr>
          </a:p>
          <a:p>
            <a:r>
              <a:rPr lang="fa-IR" sz="3200" dirty="0">
                <a:cs typeface="B Nazanin" panose="00000400000000000000" pitchFamily="2" charset="-78"/>
              </a:rPr>
              <a:t>کاهش میزان فشار مکش لازم را برای خروج کلستروم یا شیر مادر(کاهش انرژی تلف شده)</a:t>
            </a:r>
          </a:p>
          <a:p>
            <a:endParaRPr lang="fa-IR" sz="3200" dirty="0">
              <a:cs typeface="B Nazanin" panose="00000400000000000000" pitchFamily="2" charset="-78"/>
            </a:endParaRPr>
          </a:p>
          <a:p>
            <a:r>
              <a:rPr lang="fa-IR" sz="3200" dirty="0">
                <a:cs typeface="B Nazanin" panose="00000400000000000000" pitchFamily="2" charset="-78"/>
              </a:rPr>
              <a:t>فشار بیشتر یعنی نیاز به مکش کمتر در حین شیرخوردن</a:t>
            </a:r>
          </a:p>
          <a:p>
            <a:pPr marL="0" indent="0">
              <a:buNone/>
            </a:pPr>
            <a:r>
              <a:rPr lang="fa-IR" sz="3200" dirty="0">
                <a:cs typeface="B Nazanin" panose="00000400000000000000" pitchFamily="2" charset="-78"/>
              </a:rPr>
              <a:t> </a:t>
            </a:r>
          </a:p>
          <a:p>
            <a:endParaRPr lang="fa-IR" sz="3200" dirty="0">
              <a:cs typeface="B Nazanin" panose="00000400000000000000" pitchFamily="2" charset="-78"/>
            </a:endParaRPr>
          </a:p>
          <a:p>
            <a:endParaRPr lang="fa-IR" sz="3200" dirty="0">
              <a:cs typeface="B Nazanin" panose="00000400000000000000" pitchFamily="2" charset="-78"/>
            </a:endParaRPr>
          </a:p>
          <a:p>
            <a:endParaRPr lang="fa-IR" sz="3200" dirty="0"/>
          </a:p>
        </p:txBody>
      </p:sp>
    </p:spTree>
    <p:extLst>
      <p:ext uri="{BB962C8B-B14F-4D97-AF65-F5344CB8AC3E}">
        <p14:creationId xmlns:p14="http://schemas.microsoft.com/office/powerpoint/2010/main" val="285139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471" y="704761"/>
            <a:ext cx="8596668" cy="1320800"/>
          </a:xfrm>
        </p:spPr>
        <p:txBody>
          <a:bodyPr/>
          <a:lstStyle/>
          <a:p>
            <a:pPr lvl="0" algn="r"/>
            <a:r>
              <a:rPr lang="fa-IR" b="1" dirty="0">
                <a:solidFill>
                  <a:srgbClr val="FF0000"/>
                </a:solidFill>
                <a:effectLst>
                  <a:outerShdw blurRad="38100" dist="38100" dir="2700000" algn="tl">
                    <a:srgbClr val="000000">
                      <a:alpha val="43137"/>
                    </a:srgbClr>
                  </a:outerShdw>
                </a:effectLst>
                <a:cs typeface="B Nazanin" panose="00000400000000000000" pitchFamily="2" charset="-78"/>
              </a:rPr>
              <a:t>روش</a:t>
            </a:r>
            <a:r>
              <a:rPr lang="en-US" b="1" dirty="0">
                <a:solidFill>
                  <a:srgbClr val="FF0000"/>
                </a:solidFill>
                <a:effectLst>
                  <a:outerShdw blurRad="38100" dist="38100" dir="2700000" algn="tl">
                    <a:srgbClr val="000000">
                      <a:alpha val="43137"/>
                    </a:srgbClr>
                  </a:outerShdw>
                </a:effectLst>
                <a:cs typeface="B Nazanin" panose="00000400000000000000" pitchFamily="2" charset="-78"/>
              </a:rPr>
              <a:t> </a:t>
            </a:r>
            <a:r>
              <a:rPr lang="fa-IR" b="1" dirty="0">
                <a:solidFill>
                  <a:srgbClr val="FF0000"/>
                </a:solidFill>
                <a:effectLst>
                  <a:outerShdw blurRad="38100" dist="38100" dir="2700000" algn="tl">
                    <a:srgbClr val="000000">
                      <a:alpha val="43137"/>
                    </a:srgbClr>
                  </a:outerShdw>
                </a:effectLst>
                <a:cs typeface="B Nazanin" panose="00000400000000000000" pitchFamily="2" charset="-78"/>
              </a:rPr>
              <a:t>موثر</a:t>
            </a:r>
            <a:r>
              <a:rPr lang="en-US" b="1" dirty="0">
                <a:solidFill>
                  <a:srgbClr val="FF0000"/>
                </a:solidFill>
                <a:effectLst>
                  <a:outerShdw blurRad="38100" dist="38100" dir="2700000" algn="tl">
                    <a:srgbClr val="000000">
                      <a:alpha val="43137"/>
                    </a:srgbClr>
                  </a:outerShdw>
                </a:effectLst>
                <a:cs typeface="B Nazanin" panose="00000400000000000000" pitchFamily="2" charset="-78"/>
              </a:rPr>
              <a:t> </a:t>
            </a:r>
            <a:r>
              <a:rPr lang="fa-IR" b="1" dirty="0">
                <a:solidFill>
                  <a:srgbClr val="FF0000"/>
                </a:solidFill>
                <a:effectLst>
                  <a:outerShdw blurRad="38100" dist="38100" dir="2700000" algn="tl">
                    <a:srgbClr val="000000">
                      <a:alpha val="43137"/>
                    </a:srgbClr>
                  </a:outerShdw>
                </a:effectLst>
                <a:cs typeface="B Nazanin" panose="00000400000000000000" pitchFamily="2" charset="-78"/>
              </a:rPr>
              <a:t>فشردن پستان</a:t>
            </a:r>
            <a:br>
              <a:rPr lang="en-US" b="1" dirty="0">
                <a:solidFill>
                  <a:srgbClr val="FF0000"/>
                </a:solidFill>
                <a:effectLst>
                  <a:outerShdw blurRad="38100" dist="38100" dir="2700000" algn="tl">
                    <a:srgbClr val="000000">
                      <a:alpha val="43137"/>
                    </a:srgbClr>
                  </a:outerShdw>
                </a:effectLst>
                <a:cs typeface="B Nazanin" panose="00000400000000000000" pitchFamily="2" charset="-78"/>
              </a:rPr>
            </a:br>
            <a:endParaRPr lang="fa-IR" dirty="0">
              <a:solidFill>
                <a:srgbClr val="FF0000"/>
              </a:solidFill>
            </a:endParaRPr>
          </a:p>
        </p:txBody>
      </p:sp>
      <p:sp>
        <p:nvSpPr>
          <p:cNvPr id="3" name="Content Placeholder 2"/>
          <p:cNvSpPr>
            <a:spLocks noGrp="1"/>
          </p:cNvSpPr>
          <p:nvPr>
            <p:ph idx="1"/>
          </p:nvPr>
        </p:nvSpPr>
        <p:spPr>
          <a:xfrm>
            <a:off x="128789" y="1365161"/>
            <a:ext cx="9672033" cy="4676202"/>
          </a:xfrm>
        </p:spPr>
        <p:txBody>
          <a:bodyPr>
            <a:noAutofit/>
          </a:bodyPr>
          <a:lstStyle/>
          <a:p>
            <a:r>
              <a:rPr lang="fa-IR" sz="3600" dirty="0">
                <a:latin typeface="Times New Roman"/>
                <a:ea typeface="Calibri"/>
                <a:cs typeface="B Nazanin"/>
              </a:rPr>
              <a:t>فشردن محکم و عمیق نسج پستان و نه دردناک </a:t>
            </a:r>
          </a:p>
          <a:p>
            <a:r>
              <a:rPr lang="fa-IR" sz="3600" dirty="0">
                <a:latin typeface="Times New Roman"/>
                <a:ea typeface="Calibri"/>
                <a:cs typeface="B Nazanin"/>
              </a:rPr>
              <a:t>استفاده از مشت، سه یا تعداد بیشتری از انگشتان دست </a:t>
            </a:r>
            <a:r>
              <a:rPr lang="fa-IR" sz="2800" dirty="0">
                <a:latin typeface="Times New Roman"/>
                <a:ea typeface="Calibri"/>
                <a:cs typeface="B Nazanin"/>
              </a:rPr>
              <a:t>(عموما به شکل </a:t>
            </a:r>
            <a:r>
              <a:rPr lang="en-US" sz="2800" dirty="0">
                <a:latin typeface="Times New Roman"/>
                <a:ea typeface="Calibri"/>
                <a:cs typeface="B Nazanin"/>
              </a:rPr>
              <a:t>C</a:t>
            </a:r>
            <a:r>
              <a:rPr lang="fa-IR" sz="2800" dirty="0">
                <a:latin typeface="Times New Roman"/>
                <a:ea typeface="Calibri"/>
                <a:cs typeface="B Nazanin"/>
              </a:rPr>
              <a:t>)</a:t>
            </a:r>
            <a:r>
              <a:rPr lang="fa-IR" sz="3600" dirty="0">
                <a:latin typeface="Times New Roman"/>
                <a:ea typeface="Calibri"/>
                <a:cs typeface="B Nazanin"/>
              </a:rPr>
              <a:t> بروی سطح خارجی پستان از کنار دنده­ها </a:t>
            </a:r>
            <a:r>
              <a:rPr lang="fa-IR" sz="2800" dirty="0">
                <a:latin typeface="Times New Roman"/>
                <a:ea typeface="Calibri"/>
                <a:cs typeface="B Nazanin"/>
              </a:rPr>
              <a:t>(کاهش شانس برگشت شیر به بطرف عقب)</a:t>
            </a:r>
            <a:r>
              <a:rPr lang="fa-IR" sz="3200" dirty="0">
                <a:latin typeface="Times New Roman"/>
                <a:ea typeface="Calibri"/>
                <a:cs typeface="B Nazanin"/>
              </a:rPr>
              <a:t> </a:t>
            </a:r>
            <a:r>
              <a:rPr lang="fa-IR" sz="3600" dirty="0">
                <a:latin typeface="Times New Roman"/>
                <a:ea typeface="Calibri"/>
                <a:cs typeface="B Nazanin"/>
              </a:rPr>
              <a:t>به سمت نوک پستان </a:t>
            </a:r>
            <a:r>
              <a:rPr lang="fa-IR" sz="2800" dirty="0">
                <a:latin typeface="Times New Roman"/>
                <a:ea typeface="Calibri"/>
                <a:cs typeface="B Nazanin"/>
              </a:rPr>
              <a:t>(تا حدود هاله) </a:t>
            </a:r>
            <a:r>
              <a:rPr lang="fa-IR" sz="3600" dirty="0">
                <a:latin typeface="Times New Roman"/>
                <a:ea typeface="Calibri"/>
                <a:cs typeface="B Nazanin"/>
              </a:rPr>
              <a:t>در نواحی مختلف پستان</a:t>
            </a:r>
            <a:endParaRPr lang="fa-IR" sz="2800" dirty="0">
              <a:latin typeface="Times New Roman"/>
              <a:ea typeface="Calibri"/>
              <a:cs typeface="B Nazanin"/>
            </a:endParaRPr>
          </a:p>
          <a:p>
            <a:r>
              <a:rPr lang="fa-IR" sz="3600" dirty="0">
                <a:latin typeface="Times New Roman"/>
                <a:ea typeface="Calibri"/>
                <a:cs typeface="B Nazanin"/>
              </a:rPr>
              <a:t>شروع فشردن پستان در صورت توقف حرکت فک برای بیش از 3 یا 4 ثانیه </a:t>
            </a:r>
            <a:r>
              <a:rPr lang="fa-IR" sz="3200" dirty="0">
                <a:latin typeface="Times New Roman"/>
                <a:ea typeface="Calibri"/>
                <a:cs typeface="B Nazanin"/>
              </a:rPr>
              <a:t>(برای تشویق به شیرخوردن نوزاد نارس نزدیک به ترم)</a:t>
            </a:r>
          </a:p>
          <a:p>
            <a:r>
              <a:rPr lang="fa-IR" sz="3600" dirty="0">
                <a:latin typeface="Times New Roman"/>
                <a:ea typeface="Calibri"/>
                <a:cs typeface="B Nazanin"/>
              </a:rPr>
              <a:t>فشردن پستان، توسط خود و یا </a:t>
            </a:r>
            <a:r>
              <a:rPr lang="fa-IR" sz="3600" b="1" dirty="0">
                <a:latin typeface="Times New Roman"/>
                <a:ea typeface="Calibri"/>
                <a:cs typeface="B Nazanin"/>
              </a:rPr>
              <a:t>فرد آموزش دیده </a:t>
            </a:r>
            <a:r>
              <a:rPr lang="fa-IR" sz="3600" dirty="0">
                <a:latin typeface="Times New Roman"/>
                <a:ea typeface="Calibri"/>
                <a:cs typeface="B Nazanin"/>
              </a:rPr>
              <a:t>و یا مشاور شیردهی</a:t>
            </a:r>
          </a:p>
          <a:p>
            <a:endParaRPr lang="fa-IR" sz="3600" dirty="0"/>
          </a:p>
        </p:txBody>
      </p:sp>
    </p:spTree>
    <p:extLst>
      <p:ext uri="{BB962C8B-B14F-4D97-AF65-F5344CB8AC3E}">
        <p14:creationId xmlns:p14="http://schemas.microsoft.com/office/powerpoint/2010/main" val="41875194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6240016" y="332656"/>
          <a:ext cx="3816424" cy="180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p:cNvGraphicFramePr/>
          <p:nvPr/>
        </p:nvGraphicFramePr>
        <p:xfrm>
          <a:off x="4619328" y="404664"/>
          <a:ext cx="6048672" cy="547260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3074" name="Picture 2" descr="C:\Users\Dr Ravari\۲۰۱۶۰۸۰۸_۲۰۵۷۲۴.jpg"/>
          <p:cNvPicPr>
            <a:picLocks noGrp="1" noChangeAspect="1" noChangeArrowheads="1"/>
          </p:cNvPicPr>
          <p:nvPr>
            <p:ph idx="1"/>
          </p:nvPr>
        </p:nvPicPr>
        <p:blipFill rotWithShape="1">
          <a:blip r:embed="rId12" cstate="print">
            <a:extLst>
              <a:ext uri="{28A0092B-C50C-407E-A947-70E740481C1C}">
                <a14:useLocalDpi xmlns:a14="http://schemas.microsoft.com/office/drawing/2010/main" val="0"/>
              </a:ext>
            </a:extLst>
          </a:blip>
          <a:srcRect t="7327" b="7102"/>
          <a:stretch/>
        </p:blipFill>
        <p:spPr bwMode="auto">
          <a:xfrm>
            <a:off x="2046302" y="229914"/>
            <a:ext cx="3617650" cy="55033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rotWithShape="1">
          <a:blip r:embed="rId13">
            <a:extLst>
              <a:ext uri="{28A0092B-C50C-407E-A947-70E740481C1C}">
                <a14:useLocalDpi xmlns:a14="http://schemas.microsoft.com/office/drawing/2010/main" val="0"/>
              </a:ext>
            </a:extLst>
          </a:blip>
          <a:srcRect b="50000"/>
          <a:stretch/>
        </p:blipFill>
        <p:spPr bwMode="auto">
          <a:xfrm>
            <a:off x="0" y="-413182"/>
            <a:ext cx="12192000" cy="74614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4332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599"/>
            <a:ext cx="8596668" cy="3885127"/>
          </a:xfrm>
        </p:spPr>
        <p:txBody>
          <a:bodyPr>
            <a:normAutofit/>
          </a:bodyPr>
          <a:lstStyle/>
          <a:p>
            <a:pPr algn="ctr"/>
            <a:r>
              <a:rPr lang="fa-IR" sz="7200" dirty="0">
                <a:solidFill>
                  <a:srgbClr val="FF0000"/>
                </a:solidFill>
                <a:cs typeface="B Nazanin" panose="00000400000000000000" pitchFamily="2" charset="-78"/>
              </a:rPr>
              <a:t>شیردوشی با دست </a:t>
            </a:r>
            <a:br>
              <a:rPr lang="fa-IR" sz="7200" dirty="0">
                <a:solidFill>
                  <a:srgbClr val="FF0000"/>
                </a:solidFill>
                <a:cs typeface="B Nazanin" panose="00000400000000000000" pitchFamily="2" charset="-78"/>
              </a:rPr>
            </a:br>
            <a:r>
              <a:rPr lang="fa-IR" sz="7200" dirty="0">
                <a:solidFill>
                  <a:srgbClr val="FF0000"/>
                </a:solidFill>
                <a:cs typeface="B Nazanin" panose="00000400000000000000" pitchFamily="2" charset="-78"/>
              </a:rPr>
              <a:t>شیردوشی با پمپ الکتریکی</a:t>
            </a:r>
            <a:br>
              <a:rPr lang="fa-IR" sz="7200" dirty="0">
                <a:solidFill>
                  <a:srgbClr val="FF0000"/>
                </a:solidFill>
                <a:cs typeface="B Nazanin" panose="00000400000000000000" pitchFamily="2" charset="-78"/>
              </a:rPr>
            </a:br>
            <a:r>
              <a:rPr lang="fa-IR" sz="7200" dirty="0">
                <a:solidFill>
                  <a:srgbClr val="FF0000"/>
                </a:solidFill>
                <a:cs typeface="B Nazanin" panose="00000400000000000000" pitchFamily="2" charset="-78"/>
              </a:rPr>
              <a:t>و یا همزمان هر دو</a:t>
            </a:r>
            <a:endParaRPr lang="fa-IR" sz="7200" dirty="0">
              <a:solidFill>
                <a:srgbClr val="FF0000"/>
              </a:solidFill>
            </a:endParaRPr>
          </a:p>
        </p:txBody>
      </p:sp>
    </p:spTree>
    <p:extLst>
      <p:ext uri="{BB962C8B-B14F-4D97-AF65-F5344CB8AC3E}">
        <p14:creationId xmlns:p14="http://schemas.microsoft.com/office/powerpoint/2010/main" val="9037083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ctr"/>
            <a:r>
              <a:rPr lang="fa-IR" b="1" dirty="0">
                <a:effectLst>
                  <a:outerShdw blurRad="38100" dist="38100" dir="2700000" algn="tl">
                    <a:srgbClr val="000000">
                      <a:alpha val="43137"/>
                    </a:srgbClr>
                  </a:outerShdw>
                </a:effectLst>
                <a:latin typeface="Times New Roman"/>
                <a:ea typeface="Calibri"/>
                <a:cs typeface="B Nazanin"/>
              </a:rPr>
              <a:t>شیردوشی با دست</a:t>
            </a:r>
            <a:br>
              <a:rPr lang="en-US" b="1" dirty="0">
                <a:effectLst>
                  <a:outerShdw blurRad="38100" dist="38100" dir="2700000" algn="tl">
                    <a:srgbClr val="000000">
                      <a:alpha val="43137"/>
                    </a:srgbClr>
                  </a:outerShdw>
                </a:effectLst>
                <a:cs typeface="B Nazanin" panose="00000400000000000000" pitchFamily="2" charset="-78"/>
              </a:rPr>
            </a:br>
            <a:endParaRPr lang="fa-IR" dirty="0"/>
          </a:p>
        </p:txBody>
      </p:sp>
      <p:sp>
        <p:nvSpPr>
          <p:cNvPr id="3" name="Content Placeholder 2"/>
          <p:cNvSpPr>
            <a:spLocks noGrp="1"/>
          </p:cNvSpPr>
          <p:nvPr>
            <p:ph idx="1"/>
          </p:nvPr>
        </p:nvSpPr>
        <p:spPr>
          <a:xfrm>
            <a:off x="677334" y="1442435"/>
            <a:ext cx="9217780" cy="4598928"/>
          </a:xfrm>
        </p:spPr>
        <p:txBody>
          <a:bodyPr>
            <a:normAutofit/>
          </a:bodyPr>
          <a:lstStyle/>
          <a:p>
            <a:r>
              <a:rPr lang="fa-IR" sz="3200" b="1" dirty="0">
                <a:cs typeface="B Nazanin" panose="00000400000000000000" pitchFamily="2" charset="-78"/>
              </a:rPr>
              <a:t>شیردوشی با دست </a:t>
            </a:r>
            <a:r>
              <a:rPr lang="fa-IR" sz="3200" dirty="0">
                <a:cs typeface="B Nazanin" panose="00000400000000000000" pitchFamily="2" charset="-78"/>
              </a:rPr>
              <a:t>را  در طی3 ساعت اول بعد از تولد، و یا زودتر </a:t>
            </a:r>
            <a:r>
              <a:rPr lang="fa-IR" sz="3200" b="1" dirty="0">
                <a:cs typeface="B Nazanin" panose="00000400000000000000" pitchFamily="2" charset="-78"/>
              </a:rPr>
              <a:t>از همان ساعت اول </a:t>
            </a:r>
            <a:r>
              <a:rPr lang="fa-IR" sz="3200" dirty="0">
                <a:cs typeface="B Nazanin" panose="00000400000000000000" pitchFamily="2" charset="-78"/>
              </a:rPr>
              <a:t>در صورت </a:t>
            </a:r>
            <a:r>
              <a:rPr lang="fa-IR" sz="3200" b="1" dirty="0">
                <a:cs typeface="B Nazanin" panose="00000400000000000000" pitchFamily="2" charset="-78"/>
              </a:rPr>
              <a:t>عدم مکیدن  موثر نوزاد</a:t>
            </a:r>
          </a:p>
          <a:p>
            <a:r>
              <a:rPr lang="fa-IR" sz="3200" dirty="0">
                <a:cs typeface="B Nazanin" panose="00000400000000000000" pitchFamily="2" charset="-78"/>
              </a:rPr>
              <a:t>شانس ادامه شیردهی بیشتر دردوشیدن با دست نسبت به پمپ</a:t>
            </a:r>
          </a:p>
          <a:p>
            <a:r>
              <a:rPr lang="fa-IR" sz="3200" dirty="0">
                <a:cs typeface="B Nazanin" panose="00000400000000000000" pitchFamily="2" charset="-78"/>
              </a:rPr>
              <a:t>تولید شیر چرب تر نسبت به پمپ</a:t>
            </a:r>
            <a:endParaRPr lang="fa-IR" sz="1100" dirty="0">
              <a:cs typeface="B Nazanin" panose="00000400000000000000" pitchFamily="2" charset="-78"/>
            </a:endParaRPr>
          </a:p>
          <a:p>
            <a:r>
              <a:rPr lang="fa-IR" sz="3200" dirty="0">
                <a:cs typeface="B Nazanin" panose="00000400000000000000" pitchFamily="2" charset="-78"/>
              </a:rPr>
              <a:t>انجام شیردوشی با دست پس از هر بار شیردوشی با پمپ(10-15 )</a:t>
            </a:r>
          </a:p>
          <a:p>
            <a:r>
              <a:rPr lang="fa-IR" sz="3200" dirty="0">
                <a:cs typeface="B Nazanin" panose="00000400000000000000" pitchFamily="2" charset="-78"/>
              </a:rPr>
              <a:t>2 دقیقه بعد از دیدن آخرین قطره های شیر بمدت 2 تا 5 دقیقه.</a:t>
            </a:r>
          </a:p>
          <a:p>
            <a:r>
              <a:rPr lang="fa-IR" sz="3200" b="1" dirty="0">
                <a:cs typeface="B Nazanin" panose="00000400000000000000" pitchFamily="2" charset="-78"/>
              </a:rPr>
              <a:t>تغذیه با آغوز</a:t>
            </a:r>
            <a:endParaRPr lang="en-US" dirty="0">
              <a:cs typeface="B Nazanin" panose="00000400000000000000" pitchFamily="2" charset="-78"/>
            </a:endParaRPr>
          </a:p>
        </p:txBody>
      </p:sp>
    </p:spTree>
    <p:extLst>
      <p:ext uri="{BB962C8B-B14F-4D97-AF65-F5344CB8AC3E}">
        <p14:creationId xmlns:p14="http://schemas.microsoft.com/office/powerpoint/2010/main" val="10738735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31820"/>
            <a:ext cx="8596668" cy="811369"/>
          </a:xfrm>
        </p:spPr>
        <p:txBody>
          <a:bodyPr>
            <a:normAutofit/>
          </a:bodyPr>
          <a:lstStyle/>
          <a:p>
            <a:pPr algn="r"/>
            <a:r>
              <a:rPr lang="fa-IR" sz="2800" dirty="0">
                <a:solidFill>
                  <a:srgbClr val="FF0000"/>
                </a:solidFill>
                <a:cs typeface="B Titr" pitchFamily="2" charset="-78"/>
              </a:rPr>
              <a:t>ماساژ و شیردوشی با دست</a:t>
            </a:r>
            <a:endParaRPr lang="fa-IR" sz="2800" dirty="0">
              <a:solidFill>
                <a:srgbClr val="FF0000"/>
              </a:solidFill>
            </a:endParaRPr>
          </a:p>
        </p:txBody>
      </p:sp>
      <p:sp>
        <p:nvSpPr>
          <p:cNvPr id="3" name="Content Placeholder 2"/>
          <p:cNvSpPr>
            <a:spLocks noGrp="1"/>
          </p:cNvSpPr>
          <p:nvPr>
            <p:ph idx="1"/>
          </p:nvPr>
        </p:nvSpPr>
        <p:spPr>
          <a:xfrm>
            <a:off x="0" y="824248"/>
            <a:ext cx="10251583" cy="5924281"/>
          </a:xfrm>
        </p:spPr>
        <p:txBody>
          <a:bodyPr>
            <a:normAutofit/>
          </a:bodyPr>
          <a:lstStyle/>
          <a:p>
            <a:pPr>
              <a:lnSpc>
                <a:spcPct val="150000"/>
              </a:lnSpc>
            </a:pPr>
            <a:r>
              <a:rPr lang="fa-IR" sz="2100" dirty="0">
                <a:cs typeface="B Mitra" pitchFamily="2" charset="-78"/>
              </a:rPr>
              <a:t>ا</a:t>
            </a:r>
            <a:r>
              <a:rPr lang="fa-IR" sz="2800" dirty="0">
                <a:cs typeface="B Mitra" pitchFamily="2" charset="-78"/>
              </a:rPr>
              <a:t>ستفاده از ترکیب گرم کردن و ماساژ پستان وشیردوشی درمواجهه با </a:t>
            </a:r>
            <a:r>
              <a:rPr lang="fa-IR" sz="2800" u="sng" dirty="0">
                <a:cs typeface="B Mitra" pitchFamily="2" charset="-78"/>
              </a:rPr>
              <a:t>مجاری شیر بسته</a:t>
            </a:r>
            <a:r>
              <a:rPr lang="fa-IR" sz="2800" dirty="0">
                <a:cs typeface="B Mitra" pitchFamily="2" charset="-78"/>
              </a:rPr>
              <a:t>، </a:t>
            </a:r>
            <a:r>
              <a:rPr lang="fa-IR" sz="2800" u="sng" dirty="0">
                <a:cs typeface="B Mitra" pitchFamily="2" charset="-78"/>
              </a:rPr>
              <a:t>تولید شیرکم </a:t>
            </a:r>
            <a:r>
              <a:rPr lang="fa-IR" sz="2800" dirty="0">
                <a:cs typeface="B Mitra" pitchFamily="2" charset="-78"/>
              </a:rPr>
              <a:t>و </a:t>
            </a:r>
            <a:r>
              <a:rPr lang="fa-IR" sz="2800" u="sng" dirty="0">
                <a:cs typeface="B Mitra" pitchFamily="2" charset="-78"/>
              </a:rPr>
              <a:t>احتقان</a:t>
            </a:r>
            <a:r>
              <a:rPr lang="fa-IR" sz="2800" dirty="0">
                <a:cs typeface="B Mitra" pitchFamily="2" charset="-78"/>
              </a:rPr>
              <a:t> بسیار کمک کننده و مفید است.</a:t>
            </a:r>
          </a:p>
          <a:p>
            <a:pPr marL="0" indent="0">
              <a:lnSpc>
                <a:spcPct val="150000"/>
              </a:lnSpc>
              <a:buNone/>
            </a:pPr>
            <a:r>
              <a:rPr lang="fa-IR" sz="2400" b="1" dirty="0">
                <a:solidFill>
                  <a:srgbClr val="00B0F0"/>
                </a:solidFill>
                <a:cs typeface="B Mitra" pitchFamily="2" charset="-78"/>
              </a:rPr>
              <a:t>معمول ترین روش ماساژ ماراتون می باشد :</a:t>
            </a:r>
          </a:p>
          <a:p>
            <a:pPr>
              <a:lnSpc>
                <a:spcPct val="150000"/>
              </a:lnSpc>
            </a:pPr>
            <a:r>
              <a:rPr lang="fa-IR" sz="2200" dirty="0">
                <a:cs typeface="B Mitra" pitchFamily="2" charset="-78"/>
              </a:rPr>
              <a:t>استفاده از هر دو دست در دورتا دور پستان </a:t>
            </a:r>
            <a:r>
              <a:rPr lang="fa-IR" sz="2200" dirty="0">
                <a:solidFill>
                  <a:srgbClr val="FF0000"/>
                </a:solidFill>
                <a:cs typeface="B Mitra" pitchFamily="2" charset="-78"/>
              </a:rPr>
              <a:t>(مفید برای مجاری بسته شده ) </a:t>
            </a:r>
          </a:p>
          <a:p>
            <a:pPr>
              <a:lnSpc>
                <a:spcPct val="150000"/>
              </a:lnSpc>
            </a:pPr>
            <a:r>
              <a:rPr lang="fa-IR" sz="2200" dirty="0">
                <a:cs typeface="B Mitra" pitchFamily="2" charset="-78"/>
              </a:rPr>
              <a:t>مالیدن و غلتاندن آرام مشت به روی پستان و حتی شانه زدن</a:t>
            </a:r>
          </a:p>
          <a:p>
            <a:pPr>
              <a:lnSpc>
                <a:spcPct val="150000"/>
              </a:lnSpc>
            </a:pPr>
            <a:r>
              <a:rPr lang="fa-IR" sz="2200" dirty="0">
                <a:solidFill>
                  <a:schemeClr val="tx1"/>
                </a:solidFill>
                <a:cs typeface="B Mitra" pitchFamily="2" charset="-78"/>
              </a:rPr>
              <a:t>استفاده از2 انگشت هر دو دست با هم بالا و پایین آرئول برای فشردن هاله به سمت قاعده پستان به مدت2 دقیقه</a:t>
            </a:r>
          </a:p>
          <a:p>
            <a:pPr marL="0" indent="0">
              <a:lnSpc>
                <a:spcPct val="150000"/>
              </a:lnSpc>
              <a:buNone/>
            </a:pPr>
            <a:r>
              <a:rPr lang="fa-IR" sz="2200" dirty="0">
                <a:solidFill>
                  <a:srgbClr val="FF0000"/>
                </a:solidFill>
                <a:cs typeface="B Mitra" pitchFamily="2" charset="-78"/>
              </a:rPr>
              <a:t>( مفید برای احتقان هاله پستان) </a:t>
            </a:r>
          </a:p>
          <a:p>
            <a:pPr>
              <a:lnSpc>
                <a:spcPct val="150000"/>
              </a:lnSpc>
            </a:pPr>
            <a:r>
              <a:rPr lang="fa-IR" sz="2200" dirty="0">
                <a:solidFill>
                  <a:schemeClr val="tx1"/>
                </a:solidFill>
                <a:cs typeface="B Mitra" pitchFamily="2" charset="-78"/>
              </a:rPr>
              <a:t>قراردادن نوک انگشتان دور تا دور نوک پستان و فشار آن به سمت عقب برای مدت 2  دقیق</a:t>
            </a:r>
            <a:r>
              <a:rPr lang="fa-IR" sz="2200" dirty="0">
                <a:solidFill>
                  <a:srgbClr val="002060"/>
                </a:solidFill>
                <a:cs typeface="B Mitra" pitchFamily="2" charset="-78"/>
              </a:rPr>
              <a:t>ه</a:t>
            </a:r>
          </a:p>
          <a:p>
            <a:pPr marL="0" indent="0">
              <a:lnSpc>
                <a:spcPct val="150000"/>
              </a:lnSpc>
              <a:buNone/>
            </a:pPr>
            <a:r>
              <a:rPr lang="fa-IR" sz="2200" dirty="0">
                <a:solidFill>
                  <a:srgbClr val="002060"/>
                </a:solidFill>
                <a:cs typeface="B Mitra" pitchFamily="2" charset="-78"/>
              </a:rPr>
              <a:t> (</a:t>
            </a:r>
            <a:r>
              <a:rPr lang="fa-IR" sz="2200" dirty="0">
                <a:solidFill>
                  <a:srgbClr val="FF0000"/>
                </a:solidFill>
                <a:cs typeface="B Mitra" pitchFamily="2" charset="-78"/>
              </a:rPr>
              <a:t> مفید برای نیپل پر و محتقن و ادم</a:t>
            </a:r>
            <a:r>
              <a:rPr lang="fa-IR" sz="2200" dirty="0">
                <a:solidFill>
                  <a:srgbClr val="002060"/>
                </a:solidFill>
                <a:cs typeface="B Mitra" pitchFamily="2" charset="-78"/>
              </a:rPr>
              <a:t>)</a:t>
            </a:r>
          </a:p>
          <a:p>
            <a:pPr>
              <a:lnSpc>
                <a:spcPct val="150000"/>
              </a:lnSpc>
            </a:pPr>
            <a:endParaRPr lang="fa-IR" sz="2200" dirty="0">
              <a:solidFill>
                <a:srgbClr val="002060"/>
              </a:solidFill>
              <a:cs typeface="B Mitra" pitchFamily="2" charset="-78"/>
            </a:endParaRPr>
          </a:p>
        </p:txBody>
      </p:sp>
    </p:spTree>
    <p:extLst>
      <p:ext uri="{BB962C8B-B14F-4D97-AF65-F5344CB8AC3E}">
        <p14:creationId xmlns:p14="http://schemas.microsoft.com/office/powerpoint/2010/main" val="25499482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622479"/>
            <a:ext cx="8596668" cy="1320800"/>
          </a:xfrm>
        </p:spPr>
        <p:txBody>
          <a:bodyPr/>
          <a:lstStyle/>
          <a:p>
            <a:pPr algn="r"/>
            <a:r>
              <a:rPr lang="fa-IR" dirty="0">
                <a:solidFill>
                  <a:srgbClr val="FF0000"/>
                </a:solidFill>
              </a:rPr>
              <a:t>سه نوع شیردوشی با دست داریم </a:t>
            </a:r>
            <a:r>
              <a:rPr lang="fa-IR" dirty="0"/>
              <a:t>:</a:t>
            </a:r>
          </a:p>
        </p:txBody>
      </p:sp>
      <p:sp>
        <p:nvSpPr>
          <p:cNvPr id="3" name="Content Placeholder 2"/>
          <p:cNvSpPr>
            <a:spLocks noGrp="1"/>
          </p:cNvSpPr>
          <p:nvPr>
            <p:ph idx="1"/>
          </p:nvPr>
        </p:nvSpPr>
        <p:spPr>
          <a:xfrm>
            <a:off x="0" y="1584102"/>
            <a:ext cx="9342429" cy="4508776"/>
          </a:xfrm>
        </p:spPr>
        <p:txBody>
          <a:bodyPr>
            <a:normAutofit/>
          </a:bodyPr>
          <a:lstStyle/>
          <a:p>
            <a:pPr marL="0" indent="0">
              <a:buNone/>
            </a:pPr>
            <a:r>
              <a:rPr lang="fa-IR" dirty="0"/>
              <a:t>1</a:t>
            </a:r>
            <a:r>
              <a:rPr lang="fa-IR" sz="3200" dirty="0">
                <a:cs typeface="2  Baran" panose="00000400000000000000" pitchFamily="2" charset="-78"/>
              </a:rPr>
              <a:t>-روش مارمت(کلاسیک )</a:t>
            </a:r>
          </a:p>
          <a:p>
            <a:pPr marL="0" indent="0">
              <a:buNone/>
            </a:pPr>
            <a:r>
              <a:rPr lang="fa-IR" sz="2000" dirty="0">
                <a:cs typeface="2  Baran" panose="00000400000000000000" pitchFamily="2" charset="-78"/>
              </a:rPr>
              <a:t>برای اغوز روز اول تا سوم</a:t>
            </a:r>
          </a:p>
          <a:p>
            <a:pPr marL="0" indent="0">
              <a:buNone/>
            </a:pPr>
            <a:r>
              <a:rPr lang="fa-IR" sz="3200" dirty="0">
                <a:cs typeface="2  Baran" panose="00000400000000000000" pitchFamily="2" charset="-78"/>
              </a:rPr>
              <a:t>2- </a:t>
            </a:r>
            <a:r>
              <a:rPr lang="fa-IR" sz="3200" dirty="0">
                <a:solidFill>
                  <a:srgbClr val="FFC000"/>
                </a:solidFill>
                <a:cs typeface="2  Baran" panose="00000400000000000000" pitchFamily="2" charset="-78"/>
              </a:rPr>
              <a:t>روش مورتون (بهترین روش </a:t>
            </a:r>
            <a:r>
              <a:rPr lang="fa-IR" sz="3200" dirty="0">
                <a:cs typeface="2  Baran" panose="00000400000000000000" pitchFamily="2" charset="-78"/>
              </a:rPr>
              <a:t>)</a:t>
            </a:r>
          </a:p>
          <a:p>
            <a:pPr marL="0" indent="0">
              <a:buNone/>
            </a:pPr>
            <a:r>
              <a:rPr lang="fa-IR" sz="2000" dirty="0">
                <a:cs typeface="2  Baran" panose="00000400000000000000" pitchFamily="2" charset="-78"/>
              </a:rPr>
              <a:t>بعد از گذراندن جهش شیری مادر تا پایان دوران </a:t>
            </a:r>
            <a:r>
              <a:rPr lang="fa-IR" dirty="0">
                <a:cs typeface="2  Baran" panose="00000400000000000000" pitchFamily="2" charset="-78"/>
              </a:rPr>
              <a:t>شیر</a:t>
            </a:r>
            <a:r>
              <a:rPr lang="fa-IR" sz="2800" dirty="0">
                <a:cs typeface="2  Baran" panose="00000400000000000000" pitchFamily="2" charset="-78"/>
              </a:rPr>
              <a:t>دهی </a:t>
            </a:r>
          </a:p>
          <a:p>
            <a:pPr marL="0" indent="0">
              <a:buNone/>
            </a:pPr>
            <a:r>
              <a:rPr lang="fa-IR" sz="3200" dirty="0">
                <a:cs typeface="2  Baran" panose="00000400000000000000" pitchFamily="2" charset="-78"/>
              </a:rPr>
              <a:t>3 – روش پیانویی</a:t>
            </a:r>
          </a:p>
          <a:p>
            <a:pPr marL="0" indent="0">
              <a:buNone/>
            </a:pPr>
            <a:r>
              <a:rPr lang="fa-IR" sz="2400" dirty="0">
                <a:cs typeface="2  Baran" panose="00000400000000000000" pitchFamily="2" charset="-78"/>
              </a:rPr>
              <a:t>فقط کاربرد در تخلیه زیر سینه</a:t>
            </a:r>
          </a:p>
        </p:txBody>
      </p:sp>
    </p:spTree>
    <p:extLst>
      <p:ext uri="{BB962C8B-B14F-4D97-AF65-F5344CB8AC3E}">
        <p14:creationId xmlns:p14="http://schemas.microsoft.com/office/powerpoint/2010/main" val="16637712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03031"/>
            <a:ext cx="8596668" cy="837127"/>
          </a:xfrm>
        </p:spPr>
        <p:txBody>
          <a:bodyPr>
            <a:noAutofit/>
          </a:bodyPr>
          <a:lstStyle/>
          <a:p>
            <a:pPr algn="r"/>
            <a:r>
              <a:rPr lang="fa-IR" sz="2800" dirty="0">
                <a:solidFill>
                  <a:srgbClr val="FF0000"/>
                </a:solidFill>
                <a:cs typeface="B Titr" pitchFamily="2" charset="-78"/>
              </a:rPr>
              <a:t>مراحل دوشیدن شیر به روش مورتون</a:t>
            </a:r>
            <a:endParaRPr lang="fa-IR" sz="2800" dirty="0">
              <a:solidFill>
                <a:srgbClr val="FF0000"/>
              </a:solidFill>
            </a:endParaRPr>
          </a:p>
        </p:txBody>
      </p:sp>
      <p:sp>
        <p:nvSpPr>
          <p:cNvPr id="3" name="Content Placeholder 2"/>
          <p:cNvSpPr>
            <a:spLocks noGrp="1"/>
          </p:cNvSpPr>
          <p:nvPr>
            <p:ph idx="1"/>
          </p:nvPr>
        </p:nvSpPr>
        <p:spPr>
          <a:xfrm>
            <a:off x="677334" y="656823"/>
            <a:ext cx="9406824" cy="5318974"/>
          </a:xfrm>
        </p:spPr>
        <p:txBody>
          <a:bodyPr>
            <a:noAutofit/>
          </a:bodyPr>
          <a:lstStyle/>
          <a:p>
            <a:pPr algn="just">
              <a:lnSpc>
                <a:spcPct val="150000"/>
              </a:lnSpc>
            </a:pPr>
            <a:r>
              <a:rPr lang="fa-IR" sz="2400" dirty="0">
                <a:cs typeface="B Mitra" pitchFamily="2" charset="-78"/>
              </a:rPr>
              <a:t>شستشوی دست ها</a:t>
            </a:r>
          </a:p>
          <a:p>
            <a:pPr algn="just">
              <a:lnSpc>
                <a:spcPct val="150000"/>
              </a:lnSpc>
            </a:pPr>
            <a:r>
              <a:rPr lang="fa-IR" sz="2400" dirty="0">
                <a:cs typeface="B Mitra" pitchFamily="2" charset="-78"/>
              </a:rPr>
              <a:t>برای اتساع مجاری شیر روی پستان و نوک آن برای چند دقیقه کمپرس اب گرم بکار ببرید.</a:t>
            </a:r>
          </a:p>
          <a:p>
            <a:pPr algn="just">
              <a:lnSpc>
                <a:spcPct val="150000"/>
              </a:lnSpc>
            </a:pPr>
            <a:r>
              <a:rPr lang="fa-IR" sz="2400" dirty="0">
                <a:cs typeface="B Mitra" pitchFamily="2" charset="-78"/>
              </a:rPr>
              <a:t>روی همه نواحی هر دو پستان ماساژ آرام دهید </a:t>
            </a:r>
          </a:p>
          <a:p>
            <a:pPr algn="just">
              <a:lnSpc>
                <a:spcPct val="150000"/>
              </a:lnSpc>
            </a:pPr>
            <a:r>
              <a:rPr lang="fa-IR" sz="2400" dirty="0">
                <a:cs typeface="B Mitra" pitchFamily="2" charset="-78"/>
              </a:rPr>
              <a:t>مادر را بنشانید تا کمی به جلوخم شود</a:t>
            </a:r>
          </a:p>
          <a:p>
            <a:pPr algn="just">
              <a:lnSpc>
                <a:spcPct val="150000"/>
              </a:lnSpc>
            </a:pPr>
            <a:r>
              <a:rPr lang="fa-IR" sz="2400" dirty="0">
                <a:cs typeface="B Mitra" pitchFamily="2" charset="-78"/>
              </a:rPr>
              <a:t>با انگشت شست و اشاره خود حالتی به شکل </a:t>
            </a:r>
            <a:r>
              <a:rPr lang="en-US" sz="2400" dirty="0">
                <a:cs typeface="B Mitra" pitchFamily="2" charset="-78"/>
              </a:rPr>
              <a:t>C</a:t>
            </a:r>
            <a:r>
              <a:rPr lang="fa-IR" sz="2400" dirty="0">
                <a:cs typeface="B Mitra" pitchFamily="2" charset="-78"/>
              </a:rPr>
              <a:t> و به اندازه تقریبا یک انیچ از پشت هاله ایجاد کنید به طوری که نوک شست و انگشت اشاره در یک خط مستقیم با نوک پستان قرار گیرد. </a:t>
            </a:r>
          </a:p>
          <a:p>
            <a:pPr algn="just">
              <a:lnSpc>
                <a:spcPct val="150000"/>
              </a:lnSpc>
            </a:pPr>
            <a:r>
              <a:rPr lang="fa-IR" sz="2400" dirty="0">
                <a:cs typeface="B Mitra" pitchFamily="2" charset="-78"/>
              </a:rPr>
              <a:t>با گذاشتن انگشت شست و اشاره در محل پیشگفت به طرف قفسه سینه فشار مداوم به پستان وارد کنید ومطمنن شوید که تنها پوست آن را با  انگشتان خود نمی فشارید.(پرس-کامپرس )</a:t>
            </a:r>
          </a:p>
          <a:p>
            <a:pPr algn="just">
              <a:lnSpc>
                <a:spcPct val="150000"/>
              </a:lnSpc>
            </a:pPr>
            <a:endParaRPr lang="fa-IR" sz="2400" dirty="0">
              <a:cs typeface="B Mitra" pitchFamily="2" charset="-78"/>
            </a:endParaRPr>
          </a:p>
          <a:p>
            <a:endParaRPr lang="fa-IR" sz="2400" dirty="0"/>
          </a:p>
        </p:txBody>
      </p:sp>
    </p:spTree>
    <p:extLst>
      <p:ext uri="{BB962C8B-B14F-4D97-AF65-F5344CB8AC3E}">
        <p14:creationId xmlns:p14="http://schemas.microsoft.com/office/powerpoint/2010/main" val="39815698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981200" y="228600"/>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hlinkClick r:id="rId8" action="ppaction://program"/>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75520" y="2087120"/>
            <a:ext cx="2664296" cy="299806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50" name="Picture 2">
            <a:hlinkClick r:id="rId10" action="ppaction://program"/>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63728" y="1986144"/>
            <a:ext cx="2784401" cy="3171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a:hlinkClick r:id="rId12" action="ppaction://program"/>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72522" y="1962828"/>
            <a:ext cx="3355060" cy="3338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Connector 9"/>
          <p:cNvCxnSpPr/>
          <p:nvPr/>
        </p:nvCxnSpPr>
        <p:spPr>
          <a:xfrm flipV="1">
            <a:off x="8112224" y="3356992"/>
            <a:ext cx="1872208" cy="78654"/>
          </a:xfrm>
          <a:prstGeom prst="line">
            <a:avLst/>
          </a:prstGeom>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686960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r" rtl="0"/>
            <a:r>
              <a:rPr lang="fa-IR" b="1" dirty="0">
                <a:solidFill>
                  <a:srgbClr val="FF0000"/>
                </a:solidFill>
                <a:effectLst>
                  <a:outerShdw blurRad="38100" dist="38100" dir="2700000" algn="tl">
                    <a:srgbClr val="000000">
                      <a:alpha val="43137"/>
                    </a:srgbClr>
                  </a:outerShdw>
                </a:effectLst>
                <a:cs typeface="B Nazanin" panose="00000400000000000000" pitchFamily="2" charset="-78"/>
              </a:rPr>
              <a:t>شیردوشی با پمپ الکتریکی بصورت همزمان</a:t>
            </a:r>
            <a:endParaRPr lang="en-US" b="1" dirty="0">
              <a:solidFill>
                <a:srgbClr val="FF0000"/>
              </a:solidFill>
              <a:effectLst>
                <a:outerShdw blurRad="38100" dist="38100" dir="2700000" algn="tl">
                  <a:srgbClr val="000000">
                    <a:alpha val="43137"/>
                  </a:srgbClr>
                </a:outerShdw>
              </a:effectLst>
              <a:cs typeface="B Nazanin" panose="00000400000000000000" pitchFamily="2" charset="-78"/>
            </a:endParaRPr>
          </a:p>
        </p:txBody>
      </p:sp>
      <p:sp>
        <p:nvSpPr>
          <p:cNvPr id="4" name="Rectangle 3"/>
          <p:cNvSpPr/>
          <p:nvPr/>
        </p:nvSpPr>
        <p:spPr>
          <a:xfrm>
            <a:off x="339273" y="1281448"/>
            <a:ext cx="9272789" cy="3908762"/>
          </a:xfrm>
          <a:prstGeom prst="rect">
            <a:avLst/>
          </a:prstGeom>
        </p:spPr>
        <p:txBody>
          <a:bodyPr wrap="square">
            <a:spAutoFit/>
          </a:bodyPr>
          <a:lstStyle/>
          <a:p>
            <a:pPr algn="r" rtl="1"/>
            <a:r>
              <a:rPr lang="fa-IR" sz="2800" dirty="0">
                <a:cs typeface="B Nazanin" panose="00000400000000000000" pitchFamily="2" charset="-78"/>
              </a:rPr>
              <a:t>تشویق به پمپ زدن همزمان </a:t>
            </a:r>
            <a:r>
              <a:rPr lang="fa-IR" sz="2400" dirty="0">
                <a:cs typeface="B Nazanin" panose="00000400000000000000" pitchFamily="2" charset="-78"/>
              </a:rPr>
              <a:t>(هر دو پستان در یک زمان)، </a:t>
            </a:r>
            <a:r>
              <a:rPr lang="fa-IR" sz="2800" dirty="0">
                <a:cs typeface="B Nazanin" panose="00000400000000000000" pitchFamily="2" charset="-78"/>
              </a:rPr>
              <a:t>نسبت به پمپ زدن تک تک </a:t>
            </a:r>
            <a:r>
              <a:rPr lang="fa-IR" sz="2400" dirty="0">
                <a:cs typeface="B Nazanin" panose="00000400000000000000" pitchFamily="2" charset="-78"/>
              </a:rPr>
              <a:t>(اول یک پستان و بعد پستان دیگر)</a:t>
            </a:r>
            <a:endParaRPr lang="fa-IR" sz="2800" dirty="0">
              <a:cs typeface="B Nazanin" panose="00000400000000000000" pitchFamily="2" charset="-78"/>
            </a:endParaRPr>
          </a:p>
          <a:p>
            <a:pPr algn="r" rtl="1"/>
            <a:r>
              <a:rPr lang="fa-IR" sz="2800" b="1" dirty="0">
                <a:cs typeface="B Nazanin" panose="00000400000000000000" pitchFamily="2" charset="-78"/>
                <a:hlinkClick r:id="" action="ppaction://noaction"/>
              </a:rPr>
              <a:t>استفاده از یک پمپ شیردوش الکتریکی همزمان و ترجیحا همراه با ماساژ پستان</a:t>
            </a:r>
            <a:endParaRPr lang="fa-IR" sz="2800" b="1" dirty="0">
              <a:cs typeface="B Nazanin" panose="00000400000000000000" pitchFamily="2" charset="-78"/>
            </a:endParaRPr>
          </a:p>
          <a:p>
            <a:pPr algn="r" rtl="1"/>
            <a:endParaRPr lang="fa-IR" sz="2800" b="1" dirty="0">
              <a:cs typeface="B Nazanin" panose="00000400000000000000" pitchFamily="2" charset="-78"/>
            </a:endParaRPr>
          </a:p>
          <a:p>
            <a:pPr algn="r" rtl="1"/>
            <a:r>
              <a:rPr lang="fa-IR" sz="2800" dirty="0">
                <a:cs typeface="B Nazanin" panose="00000400000000000000" pitchFamily="2" charset="-78"/>
              </a:rPr>
              <a:t>شروع در طی 6 ساعت پس از تولد و 8 تا 12 بار در هر 24 </a:t>
            </a:r>
          </a:p>
          <a:p>
            <a:pPr algn="r" rtl="1"/>
            <a:r>
              <a:rPr lang="fa-IR" sz="2800" dirty="0">
                <a:cs typeface="B Nazanin" panose="00000400000000000000" pitchFamily="2" charset="-78"/>
              </a:rPr>
              <a:t>پمپ زدن در ابتدا به مدت 15 تا 20 دقیقه و هر 2 تا 3 ساعت، پس از جاری شدن شیر، هرنوبت حداقل 15 دقیقه و توقف پمپ  2دقیقه بعد از مشاهده آخرین قطره شیر</a:t>
            </a:r>
          </a:p>
        </p:txBody>
      </p:sp>
    </p:spTree>
    <p:extLst>
      <p:ext uri="{BB962C8B-B14F-4D97-AF65-F5344CB8AC3E}">
        <p14:creationId xmlns:p14="http://schemas.microsoft.com/office/powerpoint/2010/main" val="1086837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000259"/>
          </a:xfrm>
        </p:spPr>
        <p:txBody>
          <a:bodyPr/>
          <a:lstStyle/>
          <a:p>
            <a:pPr algn="ctr"/>
            <a:r>
              <a:rPr lang="fa-IR" dirty="0">
                <a:solidFill>
                  <a:srgbClr val="FF0000"/>
                </a:solidFill>
                <a:cs typeface="B Titr" panose="00000700000000000000" pitchFamily="2" charset="-78"/>
              </a:rPr>
              <a:t>خصوصیات نوزادان اواخر نارسی</a:t>
            </a:r>
            <a:endParaRPr lang="fa-IR" dirty="0"/>
          </a:p>
        </p:txBody>
      </p:sp>
      <p:sp>
        <p:nvSpPr>
          <p:cNvPr id="3" name="Content Placeholder 2"/>
          <p:cNvSpPr>
            <a:spLocks noGrp="1"/>
          </p:cNvSpPr>
          <p:nvPr>
            <p:ph idx="1"/>
          </p:nvPr>
        </p:nvSpPr>
        <p:spPr>
          <a:xfrm>
            <a:off x="677334" y="1609859"/>
            <a:ext cx="8596668" cy="4932609"/>
          </a:xfrm>
        </p:spPr>
        <p:txBody>
          <a:bodyPr>
            <a:normAutofit lnSpcReduction="10000"/>
          </a:bodyPr>
          <a:lstStyle/>
          <a:p>
            <a:pPr algn="just"/>
            <a:r>
              <a:rPr lang="fa-IR" sz="3200" dirty="0">
                <a:cs typeface="B Mitra" panose="00000400000000000000" pitchFamily="2" charset="-78"/>
              </a:rPr>
              <a:t>دوره های خواب طولانی و بیداری کوتاه</a:t>
            </a:r>
          </a:p>
          <a:p>
            <a:pPr algn="just"/>
            <a:r>
              <a:rPr lang="fa-IR" sz="3200" dirty="0">
                <a:cs typeface="B Mitra" panose="00000400000000000000" pitchFamily="2" charset="-78"/>
              </a:rPr>
              <a:t>به خواب رفتن شیرخوار حتی با تاخیر به مدت یک دقیقه در برقراری شیردهی </a:t>
            </a:r>
          </a:p>
          <a:p>
            <a:pPr algn="just"/>
            <a:r>
              <a:rPr lang="fa-IR" sz="3200" dirty="0">
                <a:cs typeface="B Mitra" panose="00000400000000000000" pitchFamily="2" charset="-78"/>
              </a:rPr>
              <a:t>نادرست بودن انتظار برای بیدار شدن </a:t>
            </a:r>
          </a:p>
          <a:p>
            <a:pPr algn="just"/>
            <a:r>
              <a:rPr lang="fa-IR" sz="3200" dirty="0">
                <a:cs typeface="B Mitra" panose="00000400000000000000" pitchFamily="2" charset="-78"/>
              </a:rPr>
              <a:t>( </a:t>
            </a:r>
            <a:r>
              <a:rPr lang="fa-IR" sz="2400" dirty="0">
                <a:cs typeface="B Mitra" panose="00000400000000000000" pitchFamily="2" charset="-78"/>
              </a:rPr>
              <a:t>هرچه گرسنگی طولانی تر شود نوزاد خواب آلوده تر خواهد شد</a:t>
            </a:r>
            <a:r>
              <a:rPr lang="fa-IR" sz="3200" dirty="0">
                <a:cs typeface="B Mitra" panose="00000400000000000000" pitchFamily="2" charset="-78"/>
              </a:rPr>
              <a:t>)</a:t>
            </a:r>
          </a:p>
          <a:p>
            <a:pPr algn="just"/>
            <a:r>
              <a:rPr lang="fa-IR" sz="3200" dirty="0">
                <a:cs typeface="B Mitra" panose="00000400000000000000" pitchFamily="2" charset="-78"/>
              </a:rPr>
              <a:t>رفلکس جستجو برای این کودکان تاثیری ندارد(</a:t>
            </a:r>
            <a:r>
              <a:rPr lang="fa-IR" sz="2400" dirty="0">
                <a:cs typeface="B Mitra" panose="00000400000000000000" pitchFamily="2" charset="-78"/>
              </a:rPr>
              <a:t>تحریک گونه و دهان</a:t>
            </a:r>
            <a:r>
              <a:rPr lang="fa-IR" sz="3200" dirty="0">
                <a:cs typeface="B Mitra" panose="00000400000000000000" pitchFamily="2" charset="-78"/>
              </a:rPr>
              <a:t>)</a:t>
            </a:r>
          </a:p>
          <a:p>
            <a:pPr algn="just"/>
            <a:r>
              <a:rPr lang="fa-IR" sz="3200" dirty="0">
                <a:cs typeface="B Mitra" panose="00000400000000000000" pitchFamily="2" charset="-78"/>
              </a:rPr>
              <a:t>هیپوتون بودن (نداشتن قدرت عضلانی لازم و از دست دادن حرارت)</a:t>
            </a:r>
          </a:p>
          <a:p>
            <a:pPr algn="just"/>
            <a:r>
              <a:rPr lang="fa-IR" sz="3200" dirty="0">
                <a:cs typeface="B Mitra" panose="00000400000000000000" pitchFamily="2" charset="-78"/>
              </a:rPr>
              <a:t>احتمال ابتلا به زردی به دلیل سطح بالای بیلی روبین و عدم تکامل پرزهای روده</a:t>
            </a:r>
          </a:p>
        </p:txBody>
      </p:sp>
    </p:spTree>
    <p:extLst>
      <p:ext uri="{BB962C8B-B14F-4D97-AF65-F5344CB8AC3E}">
        <p14:creationId xmlns:p14="http://schemas.microsoft.com/office/powerpoint/2010/main" val="3220045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ctr"/>
            <a:r>
              <a:rPr lang="fa-IR" b="1" dirty="0">
                <a:solidFill>
                  <a:srgbClr val="FF0000"/>
                </a:solidFill>
                <a:effectLst>
                  <a:outerShdw blurRad="38100" dist="38100" dir="2700000" algn="tl">
                    <a:srgbClr val="000000">
                      <a:alpha val="43137"/>
                    </a:srgbClr>
                  </a:outerShdw>
                </a:effectLst>
                <a:cs typeface="B Nazanin" panose="00000400000000000000" pitchFamily="2" charset="-78"/>
              </a:rPr>
              <a:t>مقادیر شیر با نوع پمپ زدن و ماساژ پستان </a:t>
            </a:r>
            <a:br>
              <a:rPr lang="en-US" dirty="0">
                <a:solidFill>
                  <a:srgbClr val="FF0000"/>
                </a:solidFill>
                <a:effectLst>
                  <a:outerShdw blurRad="38100" dist="38100" dir="2700000" algn="tl">
                    <a:srgbClr val="000000">
                      <a:alpha val="43137"/>
                    </a:srgbClr>
                  </a:outerShdw>
                </a:effectLst>
                <a:cs typeface="B Nazanin" panose="00000400000000000000" pitchFamily="2" charset="-78"/>
              </a:rPr>
            </a:br>
            <a:endParaRPr lang="fa-IR" dirty="0">
              <a:solidFill>
                <a:srgbClr val="FF0000"/>
              </a:solidFill>
            </a:endParaRPr>
          </a:p>
        </p:txBody>
      </p:sp>
      <p:sp>
        <p:nvSpPr>
          <p:cNvPr id="3" name="Content Placeholder 2"/>
          <p:cNvSpPr>
            <a:spLocks noGrp="1"/>
          </p:cNvSpPr>
          <p:nvPr>
            <p:ph idx="1"/>
          </p:nvPr>
        </p:nvSpPr>
        <p:spPr/>
        <p:txBody>
          <a:bodyPr/>
          <a:lstStyle/>
          <a:p>
            <a:pPr marL="228600" algn="just">
              <a:lnSpc>
                <a:spcPct val="150000"/>
              </a:lnSpc>
              <a:spcBef>
                <a:spcPts val="0"/>
              </a:spcBef>
              <a:spcAft>
                <a:spcPts val="900"/>
              </a:spcAft>
            </a:pPr>
            <a:r>
              <a:rPr lang="fa-IR" sz="3200" b="1" dirty="0">
                <a:latin typeface="Times New Roman"/>
                <a:ea typeface="Calibri"/>
                <a:cs typeface="B Nazanin"/>
              </a:rPr>
              <a:t>دوشیدن غیر همزمان بدون ماساژ پستان: 51 گرم</a:t>
            </a:r>
            <a:endParaRPr lang="en-US" sz="3200" b="1" dirty="0">
              <a:latin typeface="Calibri"/>
              <a:ea typeface="Calibri"/>
              <a:cs typeface="Arial"/>
            </a:endParaRPr>
          </a:p>
          <a:p>
            <a:pPr marL="228600" algn="just">
              <a:lnSpc>
                <a:spcPct val="150000"/>
              </a:lnSpc>
              <a:spcBef>
                <a:spcPts val="0"/>
              </a:spcBef>
              <a:spcAft>
                <a:spcPts val="900"/>
              </a:spcAft>
            </a:pPr>
            <a:r>
              <a:rPr lang="fa-IR" sz="3200" b="1" dirty="0">
                <a:latin typeface="Times New Roman"/>
                <a:ea typeface="Calibri"/>
                <a:cs typeface="B Nazanin"/>
              </a:rPr>
              <a:t>دوشیدن غیر همزمان با ماساژ</a:t>
            </a:r>
            <a:r>
              <a:rPr lang="fa-IR" sz="3200" b="1" dirty="0">
                <a:latin typeface="Calibri"/>
                <a:ea typeface="Calibri"/>
                <a:cs typeface="Arial"/>
              </a:rPr>
              <a:t> </a:t>
            </a:r>
            <a:r>
              <a:rPr lang="fa-IR" sz="3200" b="1" dirty="0">
                <a:latin typeface="Times New Roman"/>
                <a:ea typeface="Calibri"/>
                <a:cs typeface="B Nazanin"/>
              </a:rPr>
              <a:t>پستان: 79 گرم</a:t>
            </a:r>
            <a:endParaRPr lang="en-US" sz="3200" b="1" dirty="0">
              <a:latin typeface="Calibri"/>
              <a:ea typeface="Calibri"/>
              <a:cs typeface="Arial"/>
            </a:endParaRPr>
          </a:p>
          <a:p>
            <a:pPr marL="228600" algn="just">
              <a:lnSpc>
                <a:spcPct val="150000"/>
              </a:lnSpc>
              <a:spcBef>
                <a:spcPts val="0"/>
              </a:spcBef>
              <a:spcAft>
                <a:spcPts val="900"/>
              </a:spcAft>
            </a:pPr>
            <a:r>
              <a:rPr lang="fa-IR" sz="3200" b="1" dirty="0">
                <a:latin typeface="Times New Roman"/>
                <a:ea typeface="Calibri"/>
                <a:cs typeface="B Nazanin"/>
              </a:rPr>
              <a:t>پمپ زدن همزمان بدون ماساژ</a:t>
            </a:r>
            <a:r>
              <a:rPr lang="fa-IR" sz="3200" b="1" dirty="0">
                <a:latin typeface="Calibri"/>
                <a:ea typeface="Calibri"/>
                <a:cs typeface="Arial"/>
              </a:rPr>
              <a:t> </a:t>
            </a:r>
            <a:r>
              <a:rPr lang="fa-IR" sz="3200" b="1" dirty="0">
                <a:latin typeface="Times New Roman"/>
                <a:ea typeface="Calibri"/>
                <a:cs typeface="B Nazanin"/>
              </a:rPr>
              <a:t>پستان: 88 گرم</a:t>
            </a:r>
            <a:endParaRPr lang="en-US" sz="3200" b="1" dirty="0">
              <a:latin typeface="Calibri"/>
              <a:ea typeface="Calibri"/>
              <a:cs typeface="Arial"/>
            </a:endParaRPr>
          </a:p>
          <a:p>
            <a:pPr marL="228600" algn="just">
              <a:lnSpc>
                <a:spcPct val="150000"/>
              </a:lnSpc>
              <a:spcBef>
                <a:spcPts val="0"/>
              </a:spcBef>
              <a:spcAft>
                <a:spcPts val="900"/>
              </a:spcAft>
            </a:pPr>
            <a:r>
              <a:rPr lang="fa-IR" sz="3200" b="1" dirty="0">
                <a:solidFill>
                  <a:srgbClr val="FF0000"/>
                </a:solidFill>
                <a:latin typeface="Times New Roman"/>
                <a:ea typeface="Calibri"/>
                <a:cs typeface="B Nazanin"/>
              </a:rPr>
              <a:t>پمپ زدن همزمان با ماساژ</a:t>
            </a:r>
            <a:r>
              <a:rPr lang="fa-IR" sz="3200" b="1" dirty="0">
                <a:solidFill>
                  <a:srgbClr val="FF0000"/>
                </a:solidFill>
                <a:latin typeface="Calibri"/>
                <a:ea typeface="Calibri"/>
                <a:cs typeface="Arial"/>
              </a:rPr>
              <a:t> </a:t>
            </a:r>
            <a:r>
              <a:rPr lang="fa-IR" sz="3200" b="1" dirty="0">
                <a:solidFill>
                  <a:srgbClr val="FF0000"/>
                </a:solidFill>
                <a:latin typeface="Times New Roman"/>
                <a:ea typeface="Calibri"/>
                <a:cs typeface="B Nazanin"/>
              </a:rPr>
              <a:t>پستان: 125 گرم</a:t>
            </a:r>
            <a:endParaRPr lang="en-US" sz="3200" b="1" dirty="0">
              <a:solidFill>
                <a:srgbClr val="FF0000"/>
              </a:solidFill>
              <a:latin typeface="Calibri"/>
              <a:ea typeface="Calibri"/>
              <a:cs typeface="Arial"/>
            </a:endParaRPr>
          </a:p>
          <a:p>
            <a:pPr>
              <a:lnSpc>
                <a:spcPct val="150000"/>
              </a:lnSpc>
            </a:pPr>
            <a:endParaRPr lang="en-US" sz="3200" b="1" dirty="0"/>
          </a:p>
          <a:p>
            <a:endParaRPr lang="fa-IR" dirty="0"/>
          </a:p>
        </p:txBody>
      </p:sp>
    </p:spTree>
    <p:extLst>
      <p:ext uri="{BB962C8B-B14F-4D97-AF65-F5344CB8AC3E}">
        <p14:creationId xmlns:p14="http://schemas.microsoft.com/office/powerpoint/2010/main" val="35542433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fa-IR" b="1" dirty="0">
                <a:effectLst>
                  <a:outerShdw blurRad="38100" dist="38100" dir="2700000" algn="tl">
                    <a:srgbClr val="000000">
                      <a:alpha val="43137"/>
                    </a:srgbClr>
                  </a:outerShdw>
                </a:effectLst>
                <a:cs typeface="B Nazanin" panose="00000400000000000000" pitchFamily="2" charset="-78"/>
              </a:rPr>
              <a:t>مراحل ترکیب شیردوشی با دست و شیردوشی توسط پمپ </a:t>
            </a:r>
            <a:br>
              <a:rPr lang="en-US" dirty="0">
                <a:effectLst>
                  <a:outerShdw blurRad="38100" dist="38100" dir="2700000" algn="tl">
                    <a:srgbClr val="000000">
                      <a:alpha val="43137"/>
                    </a:srgbClr>
                  </a:outerShdw>
                </a:effectLst>
                <a:cs typeface="B Nazanin" panose="00000400000000000000" pitchFamily="2" charset="-78"/>
              </a:rPr>
            </a:br>
            <a:endParaRPr lang="fa-IR" dirty="0"/>
          </a:p>
        </p:txBody>
      </p:sp>
      <p:sp>
        <p:nvSpPr>
          <p:cNvPr id="3" name="Content Placeholder 2"/>
          <p:cNvSpPr>
            <a:spLocks noGrp="1"/>
          </p:cNvSpPr>
          <p:nvPr>
            <p:ph idx="1"/>
          </p:nvPr>
        </p:nvSpPr>
        <p:spPr>
          <a:xfrm>
            <a:off x="677333" y="1493949"/>
            <a:ext cx="8891669" cy="4547413"/>
          </a:xfrm>
        </p:spPr>
        <p:txBody>
          <a:bodyPr/>
          <a:lstStyle/>
          <a:p>
            <a:pPr marL="566737" indent="-457200">
              <a:buFont typeface="+mj-lt"/>
              <a:buAutoNum type="arabicPeriod"/>
            </a:pPr>
            <a:r>
              <a:rPr lang="fa-IR" sz="2800" dirty="0">
                <a:cs typeface="B Nazanin" panose="00000400000000000000" pitchFamily="2" charset="-78"/>
              </a:rPr>
              <a:t>هر دو پستان را ماساژ دهید.</a:t>
            </a:r>
          </a:p>
          <a:p>
            <a:pPr marL="566737" indent="-457200">
              <a:buFont typeface="+mj-lt"/>
              <a:buAutoNum type="arabicPeriod"/>
            </a:pPr>
            <a:r>
              <a:rPr lang="fa-IR" sz="2800" dirty="0">
                <a:cs typeface="B Nazanin" panose="00000400000000000000" pitchFamily="2" charset="-78"/>
              </a:rPr>
              <a:t>هر دو پستان را به طور همزمان پمپ بزنید.</a:t>
            </a:r>
          </a:p>
          <a:p>
            <a:pPr marL="566737" indent="-457200">
              <a:buFont typeface="+mj-lt"/>
              <a:buAutoNum type="arabicPeriod"/>
            </a:pPr>
            <a:r>
              <a:rPr lang="fa-IR" sz="2800" dirty="0">
                <a:cs typeface="B Nazanin" panose="00000400000000000000" pitchFamily="2" charset="-78"/>
              </a:rPr>
              <a:t>درطی پمپ زدن از ماساژ و فشردن پستان استفاده کنید.  </a:t>
            </a:r>
          </a:p>
          <a:p>
            <a:pPr marL="566737" indent="-457200">
              <a:buFont typeface="+mj-lt"/>
              <a:buAutoNum type="arabicPeriod"/>
            </a:pPr>
            <a:r>
              <a:rPr lang="fa-IR" sz="2800" dirty="0">
                <a:cs typeface="B Nazanin" panose="00000400000000000000" pitchFamily="2" charset="-78"/>
              </a:rPr>
              <a:t>وقتی جریان شیر کند و به صورت قطرهای شد، پمپ زدن را متوقف کنید.</a:t>
            </a:r>
          </a:p>
          <a:p>
            <a:pPr marL="566737" indent="-457200">
              <a:buFont typeface="+mj-lt"/>
              <a:buAutoNum type="arabicPeriod"/>
            </a:pPr>
            <a:r>
              <a:rPr lang="fa-IR" sz="2800" dirty="0">
                <a:cs typeface="B Nazanin" panose="00000400000000000000" pitchFamily="2" charset="-78"/>
              </a:rPr>
              <a:t>ماساژ پستان را تکرار کنید.</a:t>
            </a:r>
          </a:p>
          <a:p>
            <a:pPr marL="566737" indent="-457200">
              <a:buFont typeface="+mj-lt"/>
              <a:buAutoNum type="arabicPeriod" startAt="6"/>
            </a:pPr>
            <a:r>
              <a:rPr lang="fa-IR" sz="2800" dirty="0">
                <a:cs typeface="B Nazanin" panose="00000400000000000000" pitchFamily="2" charset="-78"/>
              </a:rPr>
              <a:t>مجددا هر پستان را به تنهایی با استفاده از دست شیردوشی نموده و هر چند دقیقه یک بار پستانها را عوض کنید. </a:t>
            </a:r>
          </a:p>
          <a:p>
            <a:pPr marL="566737" indent="-457200">
              <a:buFont typeface="+mj-lt"/>
              <a:buAutoNum type="arabicPeriod" startAt="6"/>
            </a:pPr>
            <a:r>
              <a:rPr lang="fa-IR" sz="2800" dirty="0">
                <a:cs typeface="B Nazanin" panose="00000400000000000000" pitchFamily="2" charset="-78"/>
              </a:rPr>
              <a:t>تازمان احساس خالی شدن پستان ها به این کار ادامه دهید.</a:t>
            </a:r>
          </a:p>
          <a:p>
            <a:pPr marL="566737" indent="-457200">
              <a:buFont typeface="+mj-lt"/>
              <a:buAutoNum type="arabicPeriod" startAt="6"/>
            </a:pPr>
            <a:endParaRPr lang="fa-IR" dirty="0">
              <a:cs typeface="B Nazanin" panose="00000400000000000000" pitchFamily="2" charset="-78"/>
            </a:endParaRPr>
          </a:p>
          <a:p>
            <a:endParaRPr lang="fa-IR" dirty="0"/>
          </a:p>
        </p:txBody>
      </p:sp>
    </p:spTree>
    <p:extLst>
      <p:ext uri="{BB962C8B-B14F-4D97-AF65-F5344CB8AC3E}">
        <p14:creationId xmlns:p14="http://schemas.microsoft.com/office/powerpoint/2010/main" val="27595225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200" dirty="0">
                <a:solidFill>
                  <a:srgbClr val="FF0000"/>
                </a:solidFill>
              </a:rPr>
              <a:t>نگهداری شیر دوشیده شده:</a:t>
            </a:r>
          </a:p>
        </p:txBody>
      </p:sp>
      <p:sp>
        <p:nvSpPr>
          <p:cNvPr id="3" name="Content Placeholder 2"/>
          <p:cNvSpPr>
            <a:spLocks noGrp="1"/>
          </p:cNvSpPr>
          <p:nvPr>
            <p:ph idx="1"/>
          </p:nvPr>
        </p:nvSpPr>
        <p:spPr>
          <a:xfrm>
            <a:off x="677334" y="1567543"/>
            <a:ext cx="8499323" cy="4473819"/>
          </a:xfrm>
        </p:spPr>
        <p:txBody>
          <a:bodyPr>
            <a:normAutofit lnSpcReduction="10000"/>
          </a:bodyPr>
          <a:lstStyle/>
          <a:p>
            <a:r>
              <a:rPr lang="fa-IR" sz="2800" dirty="0">
                <a:cs typeface="2  Badr" panose="00000400000000000000" pitchFamily="2" charset="-78"/>
              </a:rPr>
              <a:t>دمای محیط (23-25درجه) 4 ساعت</a:t>
            </a:r>
          </a:p>
          <a:p>
            <a:r>
              <a:rPr lang="fa-IR" sz="2800" dirty="0">
                <a:cs typeface="2  Badr" panose="00000400000000000000" pitchFamily="2" charset="-78"/>
              </a:rPr>
              <a:t>یخچال (2-4 درجه)  تا 48 ساعت</a:t>
            </a:r>
          </a:p>
          <a:p>
            <a:r>
              <a:rPr lang="fa-IR" sz="2800" dirty="0">
                <a:cs typeface="2  Badr" panose="00000400000000000000" pitchFamily="2" charset="-78"/>
              </a:rPr>
              <a:t>جایخی یخچال 2 هفته</a:t>
            </a:r>
          </a:p>
          <a:p>
            <a:r>
              <a:rPr lang="fa-IR" sz="2800" dirty="0">
                <a:cs typeface="2  Badr" panose="00000400000000000000" pitchFamily="2" charset="-78"/>
              </a:rPr>
              <a:t>فریزر خانگی 3 ماه</a:t>
            </a:r>
          </a:p>
          <a:p>
            <a:r>
              <a:rPr lang="fa-IR" sz="2800" dirty="0">
                <a:cs typeface="2  Badr" panose="00000400000000000000" pitchFamily="2" charset="-78"/>
              </a:rPr>
              <a:t>فریزر صنعتی 6 ماه</a:t>
            </a:r>
          </a:p>
          <a:p>
            <a:pPr marL="0" indent="0">
              <a:buNone/>
            </a:pPr>
            <a:endParaRPr lang="fa-IR" sz="2400" dirty="0"/>
          </a:p>
          <a:p>
            <a:pPr marL="0" indent="0">
              <a:spcBef>
                <a:spcPct val="0"/>
              </a:spcBef>
              <a:buNone/>
            </a:pPr>
            <a:r>
              <a:rPr lang="fa-IR" sz="3200" dirty="0">
                <a:solidFill>
                  <a:srgbClr val="FF0000"/>
                </a:solidFill>
                <a:latin typeface="+mj-lt"/>
                <a:ea typeface="+mj-ea"/>
                <a:cs typeface="+mj-cs"/>
              </a:rPr>
              <a:t>زمان مصرف شیر یخ زدایی شده:</a:t>
            </a:r>
          </a:p>
          <a:p>
            <a:r>
              <a:rPr lang="fa-IR" sz="2800" dirty="0">
                <a:cs typeface="2  Badr" panose="00000400000000000000" pitchFamily="2" charset="-78"/>
              </a:rPr>
              <a:t>نوزاد ترم-24 ساعت</a:t>
            </a:r>
          </a:p>
          <a:p>
            <a:r>
              <a:rPr lang="fa-IR" sz="2800" dirty="0">
                <a:cs typeface="2  Badr" panose="00000400000000000000" pitchFamily="2" charset="-78"/>
              </a:rPr>
              <a:t>نوزاد نارس-12 ساعت</a:t>
            </a:r>
          </a:p>
        </p:txBody>
      </p:sp>
    </p:spTree>
    <p:extLst>
      <p:ext uri="{BB962C8B-B14F-4D97-AF65-F5344CB8AC3E}">
        <p14:creationId xmlns:p14="http://schemas.microsoft.com/office/powerpoint/2010/main" val="38584027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endParaRPr lang="fa-IR"/>
          </a:p>
        </p:txBody>
      </p:sp>
    </p:spTree>
    <p:extLst>
      <p:ext uri="{BB962C8B-B14F-4D97-AF65-F5344CB8AC3E}">
        <p14:creationId xmlns:p14="http://schemas.microsoft.com/office/powerpoint/2010/main" val="30263243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670" y="2160590"/>
            <a:ext cx="8707332" cy="2063680"/>
          </a:xfrm>
        </p:spPr>
        <p:txBody>
          <a:bodyPr>
            <a:noAutofit/>
          </a:bodyPr>
          <a:lstStyle/>
          <a:p>
            <a:pPr algn="ctr"/>
            <a:r>
              <a:rPr lang="fa-IR" sz="4000" b="1" dirty="0">
                <a:solidFill>
                  <a:srgbClr val="FF0000"/>
                </a:solidFill>
                <a:cs typeface="B Mitra" panose="00000400000000000000" pitchFamily="2" charset="-78"/>
              </a:rPr>
              <a:t>راه های مختلف استفاده از شیرمکمل برای نوزاد </a:t>
            </a:r>
            <a:endParaRPr lang="fa-IR" sz="4000" dirty="0">
              <a:solidFill>
                <a:srgbClr val="FF0000"/>
              </a:solidFill>
            </a:endParaRPr>
          </a:p>
        </p:txBody>
      </p:sp>
    </p:spTree>
    <p:extLst>
      <p:ext uri="{BB962C8B-B14F-4D97-AF65-F5344CB8AC3E}">
        <p14:creationId xmlns:p14="http://schemas.microsoft.com/office/powerpoint/2010/main" val="34870022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875763"/>
            <a:ext cx="8596668" cy="5165599"/>
          </a:xfrm>
        </p:spPr>
        <p:txBody>
          <a:bodyPr/>
          <a:lstStyle/>
          <a:p>
            <a:pPr marL="0" indent="0" algn="just">
              <a:lnSpc>
                <a:spcPct val="150000"/>
              </a:lnSpc>
              <a:buNone/>
            </a:pPr>
            <a:r>
              <a:rPr lang="fa-IR" sz="3600" dirty="0">
                <a:solidFill>
                  <a:srgbClr val="00B0F0"/>
                </a:solidFill>
                <a:cs typeface="B Mitra" panose="00000400000000000000" pitchFamily="2" charset="-78"/>
              </a:rPr>
              <a:t>لوله معده یا گاواژ :</a:t>
            </a:r>
          </a:p>
          <a:p>
            <a:pPr algn="just">
              <a:lnSpc>
                <a:spcPct val="150000"/>
              </a:lnSpc>
            </a:pPr>
            <a:r>
              <a:rPr lang="fa-IR" sz="3200" dirty="0">
                <a:cs typeface="B Mitra" panose="00000400000000000000" pitchFamily="2" charset="-78"/>
              </a:rPr>
              <a:t>یک روش معمول تغذیه در </a:t>
            </a:r>
            <a:r>
              <a:rPr lang="en-US" sz="3200" dirty="0">
                <a:cs typeface="B Mitra" panose="00000400000000000000" pitchFamily="2" charset="-78"/>
              </a:rPr>
              <a:t>NICU</a:t>
            </a:r>
            <a:r>
              <a:rPr lang="fa-IR" sz="3200" dirty="0">
                <a:cs typeface="B Mitra" panose="00000400000000000000" pitchFamily="2" charset="-78"/>
              </a:rPr>
              <a:t> است.</a:t>
            </a:r>
          </a:p>
          <a:p>
            <a:pPr algn="just">
              <a:lnSpc>
                <a:spcPct val="150000"/>
              </a:lnSpc>
            </a:pPr>
            <a:r>
              <a:rPr lang="fa-IR" sz="3200" dirty="0">
                <a:cs typeface="B Mitra" panose="00000400000000000000" pitchFamily="2" charset="-78"/>
              </a:rPr>
              <a:t>لوله توسط پرستار در دهان یا بینی وارد می شود تا به معده نوزاد برسد.</a:t>
            </a:r>
          </a:p>
          <a:p>
            <a:pPr algn="just">
              <a:lnSpc>
                <a:spcPct val="150000"/>
              </a:lnSpc>
            </a:pPr>
            <a:r>
              <a:rPr lang="fa-IR" sz="3200" dirty="0">
                <a:cs typeface="B Mitra" panose="00000400000000000000" pitchFamily="2" charset="-78"/>
              </a:rPr>
              <a:t>مشاهده آن برای والدین سخت است اما ایمن ترین و موثرترین روش برای نوزاد اواخر نارسی بسیار ضعیف یا بیمار است تا زمانی که قدرت مکیدن پیدا کند</a:t>
            </a:r>
            <a:r>
              <a:rPr lang="fa-IR" sz="2000" dirty="0">
                <a:solidFill>
                  <a:srgbClr val="FF0000"/>
                </a:solidFill>
                <a:cs typeface="B Mitra" panose="00000400000000000000" pitchFamily="2" charset="-78"/>
              </a:rPr>
              <a:t> (کمتر از 30 هفته بدون مکیدن و بلع)</a:t>
            </a:r>
          </a:p>
          <a:p>
            <a:pPr algn="just">
              <a:lnSpc>
                <a:spcPct val="150000"/>
              </a:lnSpc>
            </a:pPr>
            <a:endParaRPr lang="fa-IR" dirty="0">
              <a:cs typeface="B Mitra" panose="00000400000000000000" pitchFamily="2" charset="-78"/>
            </a:endParaRPr>
          </a:p>
          <a:p>
            <a:endParaRPr lang="fa-IR" dirty="0"/>
          </a:p>
          <a:p>
            <a:endParaRPr lang="fa-IR" dirty="0"/>
          </a:p>
        </p:txBody>
      </p:sp>
    </p:spTree>
    <p:extLst>
      <p:ext uri="{BB962C8B-B14F-4D97-AF65-F5344CB8AC3E}">
        <p14:creationId xmlns:p14="http://schemas.microsoft.com/office/powerpoint/2010/main" val="23492395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0"/>
            <a:ext cx="8596668" cy="6761407"/>
          </a:xfrm>
        </p:spPr>
        <p:txBody>
          <a:bodyPr>
            <a:normAutofit fontScale="47500" lnSpcReduction="20000"/>
          </a:bodyPr>
          <a:lstStyle/>
          <a:p>
            <a:pPr marL="0" indent="0" algn="just">
              <a:lnSpc>
                <a:spcPct val="150000"/>
              </a:lnSpc>
              <a:buNone/>
            </a:pPr>
            <a:r>
              <a:rPr lang="fa-IR" sz="8400" b="1" dirty="0">
                <a:solidFill>
                  <a:srgbClr val="00B0F0"/>
                </a:solidFill>
                <a:cs typeface="B Mitra" panose="00000400000000000000" pitchFamily="2" charset="-78"/>
              </a:rPr>
              <a:t>تغذیه با انگشت:</a:t>
            </a:r>
          </a:p>
          <a:p>
            <a:pPr algn="just">
              <a:lnSpc>
                <a:spcPct val="150000"/>
              </a:lnSpc>
            </a:pPr>
            <a:r>
              <a:rPr lang="fa-IR" sz="5800" dirty="0">
                <a:cs typeface="B Mitra" panose="00000400000000000000" pitchFamily="2" charset="-78"/>
              </a:rPr>
              <a:t>تغذیه با انگشت شامل استفاده از یک لوله تغذیه کوچک متصل به سرنگ حاوی شیر دوشیده شده یا کلستروم است.</a:t>
            </a:r>
          </a:p>
          <a:p>
            <a:pPr algn="just">
              <a:lnSpc>
                <a:spcPct val="150000"/>
              </a:lnSpc>
            </a:pPr>
            <a:r>
              <a:rPr lang="fa-IR" sz="5800" dirty="0">
                <a:cs typeface="B Mitra" panose="00000400000000000000" pitchFamily="2" charset="-78"/>
              </a:rPr>
              <a:t>نوک لوله را نزدیک به انتهای انگشت اشاره خود نگهداشته و پد انگشت را به سمت بالا درون دهان نوزاد </a:t>
            </a:r>
            <a:r>
              <a:rPr lang="fa-IR" sz="5800" dirty="0">
                <a:solidFill>
                  <a:srgbClr val="FF0000"/>
                </a:solidFill>
                <a:cs typeface="B Mitra" panose="00000400000000000000" pitchFamily="2" charset="-78"/>
              </a:rPr>
              <a:t>ودر مقابل سقف دهان </a:t>
            </a:r>
            <a:r>
              <a:rPr lang="fa-IR" sz="5800" dirty="0">
                <a:cs typeface="B Mitra" panose="00000400000000000000" pitchFamily="2" charset="-78"/>
              </a:rPr>
              <a:t>وی نگه می دارد.</a:t>
            </a:r>
          </a:p>
          <a:p>
            <a:pPr algn="just">
              <a:lnSpc>
                <a:spcPct val="150000"/>
              </a:lnSpc>
            </a:pPr>
            <a:r>
              <a:rPr lang="fa-IR" sz="5800" dirty="0">
                <a:cs typeface="B Mitra" panose="00000400000000000000" pitchFamily="2" charset="-78"/>
              </a:rPr>
              <a:t>همانطور که نوزاد اغاز به میکدن انگشت می کند پیستون را روی سرنگ فشار می دهیم.</a:t>
            </a:r>
          </a:p>
          <a:p>
            <a:pPr algn="just">
              <a:lnSpc>
                <a:spcPct val="150000"/>
              </a:lnSpc>
            </a:pPr>
            <a:r>
              <a:rPr lang="fa-IR" sz="5800" dirty="0">
                <a:cs typeface="B Mitra" panose="00000400000000000000" pitchFamily="2" charset="-78"/>
              </a:rPr>
              <a:t>برای </a:t>
            </a:r>
            <a:r>
              <a:rPr lang="fa-IR" sz="5800" dirty="0">
                <a:solidFill>
                  <a:srgbClr val="FF0000"/>
                </a:solidFill>
                <a:cs typeface="B Mitra" panose="00000400000000000000" pitchFamily="2" charset="-78"/>
              </a:rPr>
              <a:t>نوزادانی مناسب است که تازه برایشان گاواژ را خارج </a:t>
            </a:r>
            <a:r>
              <a:rPr lang="fa-IR" sz="5800" dirty="0">
                <a:solidFill>
                  <a:schemeClr val="tx1"/>
                </a:solidFill>
                <a:cs typeface="B Mitra" panose="00000400000000000000" pitchFamily="2" charset="-78"/>
              </a:rPr>
              <a:t>ن</a:t>
            </a:r>
            <a:r>
              <a:rPr lang="fa-IR" sz="5800" dirty="0">
                <a:cs typeface="B Mitra" panose="00000400000000000000" pitchFamily="2" charset="-78"/>
              </a:rPr>
              <a:t>موده اند.</a:t>
            </a:r>
          </a:p>
          <a:p>
            <a:pPr marL="0" indent="0" algn="just">
              <a:lnSpc>
                <a:spcPct val="150000"/>
              </a:lnSpc>
              <a:buNone/>
            </a:pPr>
            <a:r>
              <a:rPr lang="fa-IR" sz="5100" dirty="0">
                <a:solidFill>
                  <a:srgbClr val="FF0000"/>
                </a:solidFill>
                <a:cs typeface="B Mitra" panose="00000400000000000000" pitchFamily="2" charset="-78"/>
              </a:rPr>
              <a:t>(تحریک به مکیدن و دریافت شیر بیشتر)</a:t>
            </a:r>
          </a:p>
          <a:p>
            <a:endParaRPr lang="fa-IR" sz="5800" dirty="0"/>
          </a:p>
          <a:p>
            <a:endParaRPr lang="fa-IR" sz="5800" dirty="0"/>
          </a:p>
        </p:txBody>
      </p:sp>
    </p:spTree>
    <p:extLst>
      <p:ext uri="{BB962C8B-B14F-4D97-AF65-F5344CB8AC3E}">
        <p14:creationId xmlns:p14="http://schemas.microsoft.com/office/powerpoint/2010/main" val="21691820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0213" y="476519"/>
            <a:ext cx="5930255" cy="5525035"/>
          </a:xfrm>
        </p:spPr>
        <p:txBody>
          <a:bodyPr>
            <a:normAutofit fontScale="70000" lnSpcReduction="20000"/>
          </a:bodyPr>
          <a:lstStyle/>
          <a:p>
            <a:endParaRPr lang="fa-IR" sz="3600" dirty="0">
              <a:cs typeface="B Kourosh" panose="00000400000000000000" pitchFamily="2" charset="-78"/>
            </a:endParaRPr>
          </a:p>
          <a:p>
            <a:endParaRPr lang="fa-IR" sz="3600" dirty="0">
              <a:cs typeface="B Kourosh" panose="00000400000000000000" pitchFamily="2" charset="-78"/>
            </a:endParaRPr>
          </a:p>
          <a:p>
            <a:pPr marL="0" indent="0" algn="just">
              <a:lnSpc>
                <a:spcPct val="170000"/>
              </a:lnSpc>
              <a:buNone/>
            </a:pPr>
            <a:r>
              <a:rPr lang="fa-IR" sz="4600" dirty="0">
                <a:solidFill>
                  <a:srgbClr val="00B0F0"/>
                </a:solidFill>
                <a:cs typeface="B Mitra" panose="00000400000000000000" pitchFamily="2" charset="-78"/>
              </a:rPr>
              <a:t>این روش نوزاد را مشتاق به مکیدن و بلعیدن شیر می کند ولی باید احتیاط شود که شیر سریع به دهان نوزاد وارد نشود و از اسپیره شیر پیشگیری کنیم.</a:t>
            </a:r>
          </a:p>
          <a:p>
            <a:endParaRPr lang="fa-IR" sz="3900" dirty="0">
              <a:cs typeface="B Kourosh" panose="00000400000000000000" pitchFamily="2" charset="-78"/>
            </a:endParaRPr>
          </a:p>
          <a:p>
            <a:r>
              <a:rPr lang="fa-IR" sz="3900" dirty="0">
                <a:solidFill>
                  <a:srgbClr val="FF0000"/>
                </a:solidFill>
                <a:cs typeface="B Koodak" panose="00000700000000000000" pitchFamily="2" charset="-78"/>
              </a:rPr>
              <a:t>نکته:</a:t>
            </a:r>
          </a:p>
          <a:p>
            <a:pPr marL="0" indent="0">
              <a:buNone/>
            </a:pPr>
            <a:r>
              <a:rPr lang="fa-IR" sz="3900" dirty="0">
                <a:solidFill>
                  <a:srgbClr val="FF0000"/>
                </a:solidFill>
                <a:cs typeface="B Koodak" panose="00000700000000000000" pitchFamily="2" charset="-78"/>
              </a:rPr>
              <a:t>تماس پوست با پوست و تماس چشمی مادر و نوزاد</a:t>
            </a:r>
          </a:p>
          <a:p>
            <a:endParaRPr lang="fa-IR" dirty="0">
              <a:cs typeface="B Kourosh" panose="00000400000000000000" pitchFamily="2" charset="-78"/>
            </a:endParaRPr>
          </a:p>
        </p:txBody>
      </p:sp>
      <p:pic>
        <p:nvPicPr>
          <p:cNvPr id="4" name="Picture 3"/>
          <p:cNvPicPr>
            <a:picLocks noChangeAspect="1"/>
          </p:cNvPicPr>
          <p:nvPr/>
        </p:nvPicPr>
        <p:blipFill>
          <a:blip r:embed="rId2"/>
          <a:stretch>
            <a:fillRect/>
          </a:stretch>
        </p:blipFill>
        <p:spPr>
          <a:xfrm>
            <a:off x="7388839" y="2909186"/>
            <a:ext cx="5040000" cy="4483686"/>
          </a:xfrm>
          <a:prstGeom prst="rect">
            <a:avLst/>
          </a:prstGeom>
        </p:spPr>
      </p:pic>
      <p:pic>
        <p:nvPicPr>
          <p:cNvPr id="5" name="Picture 5" descr="C:\Users\Mahmoud\Desktop\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8000" y="31238"/>
            <a:ext cx="5004000" cy="34975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1361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1668" y="0"/>
            <a:ext cx="10238705" cy="6553200"/>
          </a:xfrm>
        </p:spPr>
        <p:txBody>
          <a:bodyPr>
            <a:normAutofit fontScale="25000" lnSpcReduction="20000"/>
          </a:bodyPr>
          <a:lstStyle/>
          <a:p>
            <a:pPr marL="0" indent="0" algn="ctr">
              <a:lnSpc>
                <a:spcPct val="150000"/>
              </a:lnSpc>
              <a:buNone/>
            </a:pPr>
            <a:r>
              <a:rPr lang="fa-IR" sz="11200" b="1" dirty="0">
                <a:solidFill>
                  <a:srgbClr val="00B0F0"/>
                </a:solidFill>
                <a:cs typeface="B Mitra" panose="00000400000000000000" pitchFamily="2" charset="-78"/>
              </a:rPr>
              <a:t>روش </a:t>
            </a:r>
            <a:r>
              <a:rPr lang="en-US" sz="11200" b="1" dirty="0">
                <a:solidFill>
                  <a:srgbClr val="00B0F0"/>
                </a:solidFill>
                <a:cs typeface="B Mitra" panose="00000400000000000000" pitchFamily="2" charset="-78"/>
              </a:rPr>
              <a:t>(</a:t>
            </a:r>
            <a:r>
              <a:rPr lang="en-US" sz="11200" b="1" dirty="0" err="1">
                <a:solidFill>
                  <a:srgbClr val="00B0F0"/>
                </a:solidFill>
                <a:cs typeface="B Mitra" panose="00000400000000000000" pitchFamily="2" charset="-78"/>
              </a:rPr>
              <a:t>sns</a:t>
            </a:r>
            <a:r>
              <a:rPr lang="en-US" sz="11200" b="1" dirty="0">
                <a:solidFill>
                  <a:srgbClr val="00B0F0"/>
                </a:solidFill>
                <a:cs typeface="B Mitra" panose="00000400000000000000" pitchFamily="2" charset="-78"/>
              </a:rPr>
              <a:t>)</a:t>
            </a:r>
            <a:r>
              <a:rPr lang="fa-IR" sz="11200" b="1" dirty="0">
                <a:solidFill>
                  <a:srgbClr val="00B0F0"/>
                </a:solidFill>
                <a:cs typeface="B Mitra" panose="00000400000000000000" pitchFamily="2" charset="-78"/>
              </a:rPr>
              <a:t>یا تغذیه با لوله</a:t>
            </a:r>
          </a:p>
          <a:p>
            <a:pPr marL="0" indent="0" algn="just">
              <a:lnSpc>
                <a:spcPct val="150000"/>
              </a:lnSpc>
              <a:buNone/>
            </a:pPr>
            <a:r>
              <a:rPr lang="fa-IR" sz="11200" dirty="0">
                <a:solidFill>
                  <a:schemeClr val="tx1"/>
                </a:solidFill>
                <a:cs typeface="B Mitra" panose="00000400000000000000" pitchFamily="2" charset="-78"/>
              </a:rPr>
              <a:t>وسایل مورد نیاز: لوله نازک شبیه سرم و یک ظرف کوچک</a:t>
            </a:r>
          </a:p>
          <a:p>
            <a:pPr marL="0" indent="0" algn="just">
              <a:lnSpc>
                <a:spcPct val="150000"/>
              </a:lnSpc>
              <a:buNone/>
            </a:pPr>
            <a:r>
              <a:rPr lang="fa-IR" sz="11200" dirty="0">
                <a:solidFill>
                  <a:schemeClr val="tx1"/>
                </a:solidFill>
                <a:cs typeface="B Mitra" panose="00000400000000000000" pitchFamily="2" charset="-78"/>
              </a:rPr>
              <a:t>میزان شیر دریافتی نوزاد با تغییر ارتفاع ظرف محتوی شیر امکان پذیر می باشد .</a:t>
            </a:r>
          </a:p>
          <a:p>
            <a:pPr algn="just">
              <a:lnSpc>
                <a:spcPct val="150000"/>
              </a:lnSpc>
            </a:pPr>
            <a:r>
              <a:rPr lang="fa-IR" sz="11200" dirty="0">
                <a:cs typeface="B Mitra" panose="00000400000000000000" pitchFamily="2" charset="-78"/>
              </a:rPr>
              <a:t>برای نوزادان اواخر نارسی که مدت زمان طولانی تری باید از مکمل استفاده کند مفید است.</a:t>
            </a:r>
          </a:p>
          <a:p>
            <a:pPr algn="just">
              <a:lnSpc>
                <a:spcPct val="150000"/>
              </a:lnSpc>
            </a:pPr>
            <a:r>
              <a:rPr lang="fa-IR" sz="11200" dirty="0">
                <a:cs typeface="B Mitra" panose="00000400000000000000" pitchFamily="2" charset="-78"/>
              </a:rPr>
              <a:t>نوک  لوله تغذیه را به آرامی از </a:t>
            </a:r>
            <a:r>
              <a:rPr lang="fa-IR" sz="11200" dirty="0">
                <a:solidFill>
                  <a:srgbClr val="FF0000"/>
                </a:solidFill>
                <a:cs typeface="B Mitra" panose="00000400000000000000" pitchFamily="2" charset="-78"/>
              </a:rPr>
              <a:t>گوشه دهان نوزاد بدون تماس به گونه نوزاد </a:t>
            </a:r>
            <a:r>
              <a:rPr lang="fa-IR" sz="11200" dirty="0">
                <a:cs typeface="B Mitra" panose="00000400000000000000" pitchFamily="2" charset="-78"/>
              </a:rPr>
              <a:t>(به دلیلی مختل نمودن عمل گرفتن پستان)به داخل دهان او وارد بصورتی که </a:t>
            </a:r>
            <a:r>
              <a:rPr lang="fa-IR" sz="11200" dirty="0">
                <a:solidFill>
                  <a:srgbClr val="FF0000"/>
                </a:solidFill>
                <a:cs typeface="B Mitra" panose="00000400000000000000" pitchFamily="2" charset="-78"/>
              </a:rPr>
              <a:t>بین زبان و پستان </a:t>
            </a:r>
            <a:r>
              <a:rPr lang="fa-IR" sz="11200" dirty="0">
                <a:cs typeface="B Mitra" panose="00000400000000000000" pitchFamily="2" charset="-78"/>
              </a:rPr>
              <a:t>مادر قرار گیرد. یا می توان لوله را کنار نوک پستان مادر بصورت موازی ثابت کرد وسر دیگر در ظرف شیر قرار می گیرد. </a:t>
            </a:r>
          </a:p>
          <a:p>
            <a:pPr marL="0" indent="0" algn="just">
              <a:lnSpc>
                <a:spcPct val="150000"/>
              </a:lnSpc>
              <a:buNone/>
            </a:pPr>
            <a:endParaRPr lang="fa-IR" sz="11200" dirty="0">
              <a:solidFill>
                <a:schemeClr val="tx1"/>
              </a:solidFill>
              <a:cs typeface="B Mitra" panose="00000400000000000000" pitchFamily="2" charset="-78"/>
            </a:endParaRPr>
          </a:p>
          <a:p>
            <a:pPr marL="0" indent="0" algn="just">
              <a:lnSpc>
                <a:spcPct val="150000"/>
              </a:lnSpc>
              <a:buNone/>
            </a:pPr>
            <a:endParaRPr lang="fa-IR" sz="3200" dirty="0">
              <a:solidFill>
                <a:schemeClr val="tx1"/>
              </a:solidFill>
              <a:cs typeface="B Mitra" panose="00000400000000000000" pitchFamily="2" charset="-78"/>
            </a:endParaRPr>
          </a:p>
          <a:p>
            <a:pPr marL="0" indent="0" algn="just">
              <a:lnSpc>
                <a:spcPct val="150000"/>
              </a:lnSpc>
              <a:buNone/>
            </a:pPr>
            <a:endParaRPr lang="fa-IR" sz="3200" dirty="0">
              <a:solidFill>
                <a:schemeClr val="tx1"/>
              </a:solidFill>
              <a:cs typeface="B Mitra" panose="00000400000000000000" pitchFamily="2" charset="-78"/>
            </a:endParaRPr>
          </a:p>
          <a:p>
            <a:pPr algn="just" rtl="1">
              <a:lnSpc>
                <a:spcPct val="150000"/>
              </a:lnSpc>
            </a:pPr>
            <a:r>
              <a:rPr lang="fa-IR" sz="2400" dirty="0">
                <a:cs typeface="B Mitra" panose="00000400000000000000" pitchFamily="2" charset="-78"/>
              </a:rPr>
              <a:t> </a:t>
            </a:r>
            <a:endParaRPr lang="fa-IR" sz="3200" dirty="0">
              <a:cs typeface="B Mitra" panose="00000400000000000000" pitchFamily="2" charset="-78"/>
            </a:endParaRPr>
          </a:p>
          <a:p>
            <a:pPr algn="r" rtl="1"/>
            <a:endParaRPr lang="fa-IR" dirty="0"/>
          </a:p>
        </p:txBody>
      </p:sp>
    </p:spTree>
    <p:extLst>
      <p:ext uri="{BB962C8B-B14F-4D97-AF65-F5344CB8AC3E}">
        <p14:creationId xmlns:p14="http://schemas.microsoft.com/office/powerpoint/2010/main" val="34991102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141669"/>
            <a:ext cx="8596668" cy="5692461"/>
          </a:xfrm>
        </p:spPr>
        <p:txBody>
          <a:bodyPr>
            <a:noAutofit/>
          </a:bodyPr>
          <a:lstStyle/>
          <a:p>
            <a:pPr algn="just">
              <a:lnSpc>
                <a:spcPct val="150000"/>
              </a:lnSpc>
            </a:pPr>
            <a:r>
              <a:rPr lang="fa-IR" sz="3200" dirty="0">
                <a:cs typeface="B Mitra" panose="00000400000000000000" pitchFamily="2" charset="-78"/>
              </a:rPr>
              <a:t>روش ارزان و در دسترس </a:t>
            </a:r>
          </a:p>
          <a:p>
            <a:pPr algn="just">
              <a:lnSpc>
                <a:spcPct val="150000"/>
              </a:lnSpc>
            </a:pPr>
            <a:r>
              <a:rPr lang="fa-IR" sz="3200" dirty="0">
                <a:cs typeface="B Mitra" panose="00000400000000000000" pitchFamily="2" charset="-78"/>
              </a:rPr>
              <a:t>کنترل سرعت جریان شیر با آن بسیار آسان است</a:t>
            </a:r>
          </a:p>
          <a:p>
            <a:pPr algn="just">
              <a:lnSpc>
                <a:spcPct val="150000"/>
              </a:lnSpc>
            </a:pPr>
            <a:r>
              <a:rPr lang="fa-IR" sz="3200" dirty="0">
                <a:cs typeface="B Mitra" panose="00000400000000000000" pitchFamily="2" charset="-78"/>
              </a:rPr>
              <a:t>مدت زمان شیردهی در این روش 20 تا 30 دقیه است </a:t>
            </a:r>
          </a:p>
          <a:p>
            <a:pPr algn="just">
              <a:lnSpc>
                <a:spcPct val="150000"/>
              </a:lnSpc>
            </a:pPr>
            <a:r>
              <a:rPr lang="fa-IR" sz="3200" dirty="0">
                <a:solidFill>
                  <a:srgbClr val="FF0000"/>
                </a:solidFill>
                <a:cs typeface="B Mitra" panose="00000400000000000000" pitchFamily="2" charset="-78"/>
              </a:rPr>
              <a:t>گرفتن و مکیدن پستان در این روش ضروری </a:t>
            </a:r>
            <a:r>
              <a:rPr lang="fa-IR" sz="3200" dirty="0">
                <a:cs typeface="B Mitra" panose="00000400000000000000" pitchFamily="2" charset="-78"/>
              </a:rPr>
              <a:t>است.</a:t>
            </a:r>
          </a:p>
          <a:p>
            <a:pPr algn="just">
              <a:lnSpc>
                <a:spcPct val="150000"/>
              </a:lnSpc>
            </a:pPr>
            <a:r>
              <a:rPr lang="fa-IR" sz="3200" dirty="0">
                <a:cs typeface="B Mitra" panose="00000400000000000000" pitchFamily="2" charset="-78"/>
              </a:rPr>
              <a:t>دراین روش علاوه تغذیه با شیر مادر از پستان همه مقدار شیر مکمل را می توان به نوزاد رساند درنتیجه </a:t>
            </a:r>
            <a:r>
              <a:rPr lang="fa-IR" sz="3200" dirty="0">
                <a:solidFill>
                  <a:srgbClr val="FF0000"/>
                </a:solidFill>
                <a:cs typeface="B Mitra" panose="00000400000000000000" pitchFamily="2" charset="-78"/>
              </a:rPr>
              <a:t>موجب کاهش میزان اتلاف انرژی </a:t>
            </a:r>
            <a:r>
              <a:rPr lang="fa-IR" sz="3200" dirty="0">
                <a:cs typeface="B Mitra" panose="00000400000000000000" pitchFamily="2" charset="-78"/>
              </a:rPr>
              <a:t>درنوزادی می شود.</a:t>
            </a:r>
          </a:p>
          <a:p>
            <a:pPr algn="just">
              <a:lnSpc>
                <a:spcPct val="150000"/>
              </a:lnSpc>
            </a:pPr>
            <a:r>
              <a:rPr lang="fa-IR" sz="3200" dirty="0">
                <a:cs typeface="B Mitra" panose="00000400000000000000" pitchFamily="2" charset="-78"/>
              </a:rPr>
              <a:t>دراین روش تماس پوست با پوست مادر وجود دارد.</a:t>
            </a:r>
          </a:p>
          <a:p>
            <a:endParaRPr lang="fa-IR" sz="3200" dirty="0"/>
          </a:p>
        </p:txBody>
      </p:sp>
    </p:spTree>
    <p:extLst>
      <p:ext uri="{BB962C8B-B14F-4D97-AF65-F5344CB8AC3E}">
        <p14:creationId xmlns:p14="http://schemas.microsoft.com/office/powerpoint/2010/main" val="1756939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56823" y="809608"/>
            <a:ext cx="8912178" cy="6401753"/>
          </a:xfrm>
          <a:prstGeom prst="rect">
            <a:avLst/>
          </a:prstGeom>
        </p:spPr>
        <p:txBody>
          <a:bodyPr wrap="square">
            <a:spAutoFit/>
          </a:bodyPr>
          <a:lstStyle/>
          <a:p>
            <a:pPr algn="r" rtl="1"/>
            <a:r>
              <a:rPr lang="fa-IR" sz="4000" dirty="0">
                <a:solidFill>
                  <a:srgbClr val="FF0000"/>
                </a:solidFill>
                <a:cs typeface="B Mitra" panose="00000400000000000000" pitchFamily="2" charset="-78"/>
              </a:rPr>
              <a:t>راهکارها جهت بهبود شیردهی نوزادان نارس </a:t>
            </a:r>
          </a:p>
          <a:p>
            <a:pPr algn="r" rtl="1"/>
            <a:endParaRPr lang="fa-IR" dirty="0">
              <a:solidFill>
                <a:srgbClr val="FF0000"/>
              </a:solidFill>
              <a:cs typeface="B Mitra" panose="00000400000000000000" pitchFamily="2" charset="-78"/>
            </a:endParaRPr>
          </a:p>
          <a:p>
            <a:pPr algn="r" rtl="1"/>
            <a:r>
              <a:rPr lang="fa-IR" sz="3200" dirty="0">
                <a:cs typeface="B Mitra" panose="00000400000000000000" pitchFamily="2" charset="-78"/>
              </a:rPr>
              <a:t> 1-مؤثر بودن تماس پوست با پوست در بیداری طولانی تر نوزاد</a:t>
            </a:r>
          </a:p>
          <a:p>
            <a:pPr algn="r" rtl="1"/>
            <a:endParaRPr lang="fa-IR" sz="3200" dirty="0">
              <a:cs typeface="B Mitra" panose="00000400000000000000" pitchFamily="2" charset="-78"/>
            </a:endParaRPr>
          </a:p>
          <a:p>
            <a:pPr algn="r" rtl="1"/>
            <a:r>
              <a:rPr lang="fa-IR" sz="3200" dirty="0">
                <a:cs typeface="B Mitra" panose="00000400000000000000" pitchFamily="2" charset="-78"/>
              </a:rPr>
              <a:t>2-مشاهده اولین علائم بیداری در تماس پوست با پوست</a:t>
            </a:r>
          </a:p>
          <a:p>
            <a:pPr algn="r" rtl="1"/>
            <a:endParaRPr lang="fa-IR" sz="3200" dirty="0">
              <a:cs typeface="B Mitra" panose="00000400000000000000" pitchFamily="2" charset="-78"/>
            </a:endParaRPr>
          </a:p>
          <a:p>
            <a:pPr algn="r" rtl="1"/>
            <a:r>
              <a:rPr lang="fa-IR" sz="3200" dirty="0">
                <a:cs typeface="B Mitra" panose="00000400000000000000" pitchFamily="2" charset="-78"/>
              </a:rPr>
              <a:t>3-حین تغذیه مادر تلاش کند تا نوزاد را بیدار نگه دارد</a:t>
            </a:r>
          </a:p>
          <a:p>
            <a:pPr algn="r" rtl="1"/>
            <a:endParaRPr lang="fa-IR" sz="3200" dirty="0">
              <a:cs typeface="B Mitra" panose="00000400000000000000" pitchFamily="2" charset="-78"/>
            </a:endParaRPr>
          </a:p>
          <a:p>
            <a:pPr algn="r" rtl="1"/>
            <a:r>
              <a:rPr lang="fa-IR" sz="3200" dirty="0">
                <a:cs typeface="B Mitra" panose="00000400000000000000" pitchFamily="2" charset="-78"/>
              </a:rPr>
              <a:t>4-ضرورت </a:t>
            </a:r>
            <a:r>
              <a:rPr lang="fa-IR" sz="3200" dirty="0">
                <a:solidFill>
                  <a:srgbClr val="FFC000"/>
                </a:solidFill>
                <a:cs typeface="B Mitra" panose="00000400000000000000" pitchFamily="2" charset="-78"/>
              </a:rPr>
              <a:t>فشردن پستان </a:t>
            </a:r>
            <a:r>
              <a:rPr lang="fa-IR" sz="3200" dirty="0">
                <a:cs typeface="B Mitra" panose="00000400000000000000" pitchFamily="2" charset="-78"/>
              </a:rPr>
              <a:t>در هنگام شیردهی</a:t>
            </a:r>
          </a:p>
          <a:p>
            <a:pPr algn="r" rtl="1"/>
            <a:endParaRPr lang="fa-IR" sz="3200" dirty="0">
              <a:cs typeface="B Mitra" panose="00000400000000000000" pitchFamily="2" charset="-78"/>
            </a:endParaRPr>
          </a:p>
          <a:p>
            <a:pPr algn="r" rtl="1"/>
            <a:r>
              <a:rPr lang="fa-IR" sz="3200" dirty="0">
                <a:cs typeface="B Mitra" panose="00000400000000000000" pitchFamily="2" charset="-78"/>
              </a:rPr>
              <a:t>5-ازتحریک بیش از اندازه و حرکات اضافی مانند لمس شدید،گهواره،ضربه زدن کف پا و نور وصدا دوری شود</a:t>
            </a:r>
          </a:p>
          <a:p>
            <a:pPr algn="r" rtl="1"/>
            <a:endParaRPr lang="fa-IR" sz="3200" dirty="0">
              <a:cs typeface="B Mitra" panose="00000400000000000000" pitchFamily="2" charset="-78"/>
            </a:endParaRPr>
          </a:p>
        </p:txBody>
      </p:sp>
    </p:spTree>
    <p:extLst>
      <p:ext uri="{BB962C8B-B14F-4D97-AF65-F5344CB8AC3E}">
        <p14:creationId xmlns:p14="http://schemas.microsoft.com/office/powerpoint/2010/main" val="34742271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4546" y="843053"/>
            <a:ext cx="8064000" cy="6112274"/>
          </a:xfrm>
          <a:prstGeom prst="rect">
            <a:avLst/>
          </a:prstGeom>
        </p:spPr>
      </p:pic>
      <p:pic>
        <p:nvPicPr>
          <p:cNvPr id="5" name="Picture 4"/>
          <p:cNvPicPr>
            <a:picLocks noChangeAspect="1"/>
          </p:cNvPicPr>
          <p:nvPr/>
        </p:nvPicPr>
        <p:blipFill>
          <a:blip r:embed="rId3"/>
          <a:stretch>
            <a:fillRect/>
          </a:stretch>
        </p:blipFill>
        <p:spPr>
          <a:xfrm>
            <a:off x="8490622" y="654137"/>
            <a:ext cx="3701378" cy="10008000"/>
          </a:xfrm>
          <a:prstGeom prst="rect">
            <a:avLst/>
          </a:prstGeom>
        </p:spPr>
      </p:pic>
    </p:spTree>
    <p:extLst>
      <p:ext uri="{BB962C8B-B14F-4D97-AF65-F5344CB8AC3E}">
        <p14:creationId xmlns:p14="http://schemas.microsoft.com/office/powerpoint/2010/main" val="618532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360597" y="274418"/>
            <a:ext cx="10944000" cy="6205520"/>
          </a:xfrm>
          <a:prstGeom prst="rect">
            <a:avLst/>
          </a:prstGeom>
        </p:spPr>
      </p:pic>
    </p:spTree>
    <p:extLst>
      <p:ext uri="{BB962C8B-B14F-4D97-AF65-F5344CB8AC3E}">
        <p14:creationId xmlns:p14="http://schemas.microsoft.com/office/powerpoint/2010/main" val="729796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99246"/>
            <a:ext cx="9826580" cy="5898524"/>
          </a:xfrm>
        </p:spPr>
        <p:txBody>
          <a:bodyPr>
            <a:noAutofit/>
          </a:bodyPr>
          <a:lstStyle/>
          <a:p>
            <a:pPr algn="just" rtl="1">
              <a:lnSpc>
                <a:spcPct val="150000"/>
              </a:lnSpc>
            </a:pPr>
            <a:r>
              <a:rPr lang="fa-IR" sz="3200" b="1" dirty="0">
                <a:solidFill>
                  <a:srgbClr val="00B0F0"/>
                </a:solidFill>
                <a:cs typeface="B Mitra" panose="00000400000000000000" pitchFamily="2" charset="-78"/>
              </a:rPr>
              <a:t>قطره چکان</a:t>
            </a:r>
          </a:p>
          <a:p>
            <a:pPr algn="just" rtl="1">
              <a:lnSpc>
                <a:spcPct val="150000"/>
              </a:lnSpc>
            </a:pPr>
            <a:r>
              <a:rPr lang="fa-IR" sz="3200" b="1" dirty="0">
                <a:solidFill>
                  <a:schemeClr val="tx1"/>
                </a:solidFill>
                <a:cs typeface="B Mitra" panose="00000400000000000000" pitchFamily="2" charset="-78"/>
              </a:rPr>
              <a:t>عدم تشویق نوزاد به مکیدن و شبیه نیپل فیدینگ می باشد .</a:t>
            </a:r>
            <a:endParaRPr lang="fa-IR" sz="3200" dirty="0">
              <a:solidFill>
                <a:schemeClr val="tx1"/>
              </a:solidFill>
              <a:cs typeface="B Mitra" panose="00000400000000000000" pitchFamily="2" charset="-78"/>
            </a:endParaRPr>
          </a:p>
          <a:p>
            <a:pPr algn="just" rtl="1">
              <a:lnSpc>
                <a:spcPct val="150000"/>
              </a:lnSpc>
            </a:pPr>
            <a:r>
              <a:rPr lang="fa-IR" sz="3200" dirty="0">
                <a:cs typeface="B Mitra" panose="00000400000000000000" pitchFamily="2" charset="-78"/>
              </a:rPr>
              <a:t>این روش وقت گیر و به نوزاد مهارت های مکیدن صحیح را یاد نمی دهد.</a:t>
            </a:r>
          </a:p>
          <a:p>
            <a:pPr algn="just" rtl="1">
              <a:lnSpc>
                <a:spcPct val="150000"/>
              </a:lnSpc>
            </a:pPr>
            <a:r>
              <a:rPr lang="fa-IR" sz="3200" dirty="0">
                <a:solidFill>
                  <a:srgbClr val="FF0000"/>
                </a:solidFill>
                <a:cs typeface="B Mitra" panose="00000400000000000000" pitchFamily="2" charset="-78"/>
              </a:rPr>
              <a:t>جدیدا منسوخ شده است بدلیل خطر ابتلا به عفونت باکتریایی و میکروبی .</a:t>
            </a:r>
          </a:p>
          <a:p>
            <a:pPr algn="just" rtl="1">
              <a:lnSpc>
                <a:spcPct val="150000"/>
              </a:lnSpc>
            </a:pPr>
            <a:endParaRPr lang="fa-IR" sz="3200" dirty="0">
              <a:solidFill>
                <a:srgbClr val="FF0000"/>
              </a:solidFill>
            </a:endParaRPr>
          </a:p>
        </p:txBody>
      </p:sp>
    </p:spTree>
    <p:extLst>
      <p:ext uri="{BB962C8B-B14F-4D97-AF65-F5344CB8AC3E}">
        <p14:creationId xmlns:p14="http://schemas.microsoft.com/office/powerpoint/2010/main" val="33581614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8698" y="1120462"/>
            <a:ext cx="8596668" cy="4933779"/>
          </a:xfrm>
        </p:spPr>
        <p:txBody>
          <a:bodyPr/>
          <a:lstStyle/>
          <a:p>
            <a:pPr marL="0" indent="0">
              <a:buNone/>
            </a:pPr>
            <a:r>
              <a:rPr lang="fa-IR" sz="4000" b="1" dirty="0">
                <a:solidFill>
                  <a:srgbClr val="00B0F0"/>
                </a:solidFill>
                <a:cs typeface="B Mitra" panose="00000400000000000000" pitchFamily="2" charset="-78"/>
              </a:rPr>
              <a:t>سرنگ :</a:t>
            </a:r>
          </a:p>
          <a:p>
            <a:pPr marL="0" indent="0">
              <a:buNone/>
            </a:pPr>
            <a:r>
              <a:rPr lang="fa-IR" sz="3200" dirty="0">
                <a:solidFill>
                  <a:schemeClr val="tx1"/>
                </a:solidFill>
                <a:cs typeface="B Mitra" panose="00000400000000000000" pitchFamily="2" charset="-78"/>
              </a:rPr>
              <a:t>فقط زمانی مجاز به استفاده هستیم که جهت ریختن شیر روی سینه و هدف تشویق نوزاد به مکیدن بیشتر باشد.</a:t>
            </a:r>
          </a:p>
          <a:p>
            <a:pPr marL="0" indent="0">
              <a:buNone/>
            </a:pPr>
            <a:endParaRPr lang="fa-IR" sz="3200" dirty="0">
              <a:solidFill>
                <a:schemeClr val="tx1"/>
              </a:solidFill>
              <a:cs typeface="B Mitra" panose="00000400000000000000" pitchFamily="2" charset="-78"/>
            </a:endParaRPr>
          </a:p>
          <a:p>
            <a:pPr marL="0" indent="0">
              <a:buNone/>
            </a:pPr>
            <a:r>
              <a:rPr lang="fa-IR" sz="3200" dirty="0">
                <a:solidFill>
                  <a:schemeClr val="tx1"/>
                </a:solidFill>
                <a:cs typeface="B Mitra" panose="00000400000000000000" pitchFamily="2" charset="-78"/>
              </a:rPr>
              <a:t>ولی استفاده جهت خوراندن شیرمنسوخ شده است، بدلیل اینکه حالتی مشابه </a:t>
            </a:r>
            <a:r>
              <a:rPr lang="fa-IR" sz="3200" dirty="0">
                <a:solidFill>
                  <a:srgbClr val="FF0000"/>
                </a:solidFill>
                <a:cs typeface="B Mitra" panose="00000400000000000000" pitchFamily="2" charset="-78"/>
              </a:rPr>
              <a:t>نیپل فیدینگ </a:t>
            </a:r>
            <a:r>
              <a:rPr lang="fa-IR" sz="3200" dirty="0">
                <a:solidFill>
                  <a:schemeClr val="tx1"/>
                </a:solidFill>
                <a:cs typeface="B Mitra" panose="00000400000000000000" pitchFamily="2" charset="-78"/>
              </a:rPr>
              <a:t>می باشد و حتی خطر آسپیراسون را بالا می برد .</a:t>
            </a:r>
            <a:endParaRPr lang="en-US" sz="3200" dirty="0">
              <a:solidFill>
                <a:schemeClr val="tx1"/>
              </a:solidFill>
              <a:cs typeface="B Mitra" panose="00000400000000000000" pitchFamily="2" charset="-78"/>
            </a:endParaRPr>
          </a:p>
          <a:p>
            <a:endParaRPr lang="fa-IR" dirty="0"/>
          </a:p>
        </p:txBody>
      </p:sp>
    </p:spTree>
    <p:extLst>
      <p:ext uri="{BB962C8B-B14F-4D97-AF65-F5344CB8AC3E}">
        <p14:creationId xmlns:p14="http://schemas.microsoft.com/office/powerpoint/2010/main" val="33481101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slides\Update slides\LPI\pic\final pic\Finger Feeder برای آخر ص 1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9824" y="-171400"/>
            <a:ext cx="9184688" cy="70294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2042864" y="-171400"/>
            <a:ext cx="8229600" cy="1143000"/>
          </a:xfrm>
        </p:spPr>
        <p:txBody>
          <a:bodyPr/>
          <a:lstStyle/>
          <a:p>
            <a:pPr algn="ctr"/>
            <a:r>
              <a:rPr lang="en-US" dirty="0">
                <a:solidFill>
                  <a:schemeClr val="bg1"/>
                </a:solidFill>
              </a:rPr>
              <a:t>Finger Feeder</a:t>
            </a:r>
          </a:p>
        </p:txBody>
      </p:sp>
    </p:spTree>
    <p:extLst>
      <p:ext uri="{BB962C8B-B14F-4D97-AF65-F5344CB8AC3E}">
        <p14:creationId xmlns:p14="http://schemas.microsoft.com/office/powerpoint/2010/main" val="36190656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489397"/>
            <a:ext cx="8596668" cy="5551966"/>
          </a:xfrm>
        </p:spPr>
        <p:txBody>
          <a:bodyPr>
            <a:normAutofit/>
          </a:bodyPr>
          <a:lstStyle/>
          <a:p>
            <a:pPr algn="just">
              <a:lnSpc>
                <a:spcPct val="150000"/>
              </a:lnSpc>
            </a:pPr>
            <a:r>
              <a:rPr lang="fa-IR" sz="2400" b="1" dirty="0">
                <a:solidFill>
                  <a:srgbClr val="00B0F0"/>
                </a:solidFill>
                <a:cs typeface="B Mitra" panose="00000400000000000000" pitchFamily="2" charset="-78"/>
              </a:rPr>
              <a:t> </a:t>
            </a:r>
            <a:r>
              <a:rPr lang="fa-IR" sz="3600" b="1" dirty="0">
                <a:solidFill>
                  <a:srgbClr val="00B0F0"/>
                </a:solidFill>
                <a:cs typeface="B Mitra" panose="00000400000000000000" pitchFamily="2" charset="-78"/>
              </a:rPr>
              <a:t>قاشق</a:t>
            </a:r>
            <a:endParaRPr lang="en-US" sz="3600" b="1" dirty="0">
              <a:solidFill>
                <a:srgbClr val="00B0F0"/>
              </a:solidFill>
              <a:cs typeface="B Mitra" panose="00000400000000000000" pitchFamily="2" charset="-78"/>
            </a:endParaRPr>
          </a:p>
          <a:p>
            <a:pPr>
              <a:lnSpc>
                <a:spcPct val="150000"/>
              </a:lnSpc>
            </a:pPr>
            <a:r>
              <a:rPr lang="fa-IR" sz="3200" dirty="0">
                <a:cs typeface="B Mitra" panose="00000400000000000000" pitchFamily="2" charset="-78"/>
              </a:rPr>
              <a:t>قاشق بخصوص برای خوراندن آغوز به نوزاد مناسب می باشد.</a:t>
            </a:r>
          </a:p>
          <a:p>
            <a:pPr>
              <a:lnSpc>
                <a:spcPct val="150000"/>
              </a:lnSpc>
            </a:pPr>
            <a:r>
              <a:rPr lang="fa-IR" sz="3200" dirty="0">
                <a:cs typeface="B Mitra" panose="00000400000000000000" pitchFamily="2" charset="-78"/>
              </a:rPr>
              <a:t>حتما باید ژله ای و یا پلاستیکی باشد.</a:t>
            </a:r>
          </a:p>
          <a:p>
            <a:pPr>
              <a:lnSpc>
                <a:spcPct val="150000"/>
              </a:lnSpc>
            </a:pPr>
            <a:r>
              <a:rPr lang="fa-IR" sz="3200" dirty="0">
                <a:cs typeface="B Mitra" panose="00000400000000000000" pitchFamily="2" charset="-78"/>
              </a:rPr>
              <a:t>(قاشق فلزی بدلیل سفتی باعث آسیب کام و بیقراری نوزاد می گردد)</a:t>
            </a:r>
          </a:p>
          <a:p>
            <a:pPr>
              <a:lnSpc>
                <a:spcPct val="150000"/>
              </a:lnSpc>
            </a:pPr>
            <a:r>
              <a:rPr lang="fa-IR" sz="3200" dirty="0">
                <a:cs typeface="B Mitra" panose="00000400000000000000" pitchFamily="2" charset="-78"/>
              </a:rPr>
              <a:t>تاول</a:t>
            </a:r>
          </a:p>
        </p:txBody>
      </p:sp>
    </p:spTree>
    <p:extLst>
      <p:ext uri="{BB962C8B-B14F-4D97-AF65-F5344CB8AC3E}">
        <p14:creationId xmlns:p14="http://schemas.microsoft.com/office/powerpoint/2010/main" val="18942733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3184" y="-450761"/>
            <a:ext cx="9946783" cy="7848302"/>
          </a:xfrm>
          <a:prstGeom prst="rect">
            <a:avLst/>
          </a:prstGeom>
        </p:spPr>
        <p:txBody>
          <a:bodyPr wrap="square">
            <a:spAutoFit/>
          </a:bodyPr>
          <a:lstStyle/>
          <a:p>
            <a:pPr algn="just" rtl="1">
              <a:lnSpc>
                <a:spcPct val="150000"/>
              </a:lnSpc>
            </a:pPr>
            <a:r>
              <a:rPr lang="fa-IR" sz="3200" b="1" dirty="0">
                <a:solidFill>
                  <a:srgbClr val="00B0F0"/>
                </a:solidFill>
                <a:cs typeface="B Mitra" panose="00000400000000000000" pitchFamily="2" charset="-78"/>
              </a:rPr>
              <a:t> </a:t>
            </a:r>
          </a:p>
          <a:p>
            <a:pPr algn="just" rtl="1">
              <a:lnSpc>
                <a:spcPct val="150000"/>
              </a:lnSpc>
            </a:pPr>
            <a:r>
              <a:rPr lang="fa-IR" sz="3200" b="1" dirty="0">
                <a:solidFill>
                  <a:srgbClr val="00B0F0"/>
                </a:solidFill>
                <a:cs typeface="B Mitra" panose="00000400000000000000" pitchFamily="2" charset="-78"/>
              </a:rPr>
              <a:t>فنجان </a:t>
            </a:r>
            <a:r>
              <a:rPr lang="en-US" sz="3200" b="1" dirty="0">
                <a:solidFill>
                  <a:srgbClr val="00B0F0"/>
                </a:solidFill>
                <a:cs typeface="B Mitra" panose="00000400000000000000" pitchFamily="2" charset="-78"/>
              </a:rPr>
              <a:t>(cup)</a:t>
            </a:r>
          </a:p>
          <a:p>
            <a:pPr algn="r" rtl="1">
              <a:lnSpc>
                <a:spcPct val="150000"/>
              </a:lnSpc>
            </a:pPr>
            <a:r>
              <a:rPr lang="fa-IR" sz="3200" dirty="0">
                <a:cs typeface="B Mitra" panose="00000400000000000000" pitchFamily="2" charset="-78"/>
              </a:rPr>
              <a:t>نوزادانی که </a:t>
            </a:r>
            <a:r>
              <a:rPr lang="fa-IR" sz="3200" dirty="0">
                <a:solidFill>
                  <a:srgbClr val="FF0000"/>
                </a:solidFill>
                <a:cs typeface="B Mitra" panose="00000400000000000000" pitchFamily="2" charset="-78"/>
              </a:rPr>
              <a:t>پس از هفته 30 بارداری </a:t>
            </a:r>
            <a:r>
              <a:rPr lang="fa-IR" sz="3200" dirty="0">
                <a:cs typeface="B Mitra" panose="00000400000000000000" pitchFamily="2" charset="-78"/>
              </a:rPr>
              <a:t>به دنیا امده اند قادر به هماهنگی در بلع و تنفس در طول تغذیه با فنجان هستند.</a:t>
            </a:r>
          </a:p>
          <a:p>
            <a:pPr algn="r" rtl="1">
              <a:lnSpc>
                <a:spcPct val="150000"/>
              </a:lnSpc>
            </a:pPr>
            <a:r>
              <a:rPr lang="fa-IR" sz="3200" dirty="0">
                <a:cs typeface="B Mitra" panose="00000400000000000000" pitchFamily="2" charset="-78"/>
              </a:rPr>
              <a:t>مانند بطری زمان کمتری نسبت به شیرخوردن از پستان می برد</a:t>
            </a:r>
          </a:p>
          <a:p>
            <a:pPr algn="r" rtl="1">
              <a:lnSpc>
                <a:spcPct val="150000"/>
              </a:lnSpc>
            </a:pPr>
            <a:r>
              <a:rPr lang="fa-IR" sz="3200" dirty="0">
                <a:cs typeface="B Mitra" panose="00000400000000000000" pitchFamily="2" charset="-78"/>
              </a:rPr>
              <a:t>بدون ایجاد سردگمی منجر به موفقیت در تغذیه با شیرمادر می شود</a:t>
            </a:r>
          </a:p>
          <a:p>
            <a:pPr algn="r" rtl="1">
              <a:lnSpc>
                <a:spcPct val="150000"/>
              </a:lnSpc>
            </a:pPr>
            <a:r>
              <a:rPr lang="fa-IR" sz="3200" dirty="0">
                <a:solidFill>
                  <a:schemeClr val="accent5"/>
                </a:solidFill>
                <a:cs typeface="B Mitra" panose="00000400000000000000" pitchFamily="2" charset="-78"/>
              </a:rPr>
              <a:t>روش مصرف:</a:t>
            </a:r>
          </a:p>
          <a:p>
            <a:pPr algn="r" rtl="1">
              <a:lnSpc>
                <a:spcPct val="150000"/>
              </a:lnSpc>
            </a:pPr>
            <a:r>
              <a:rPr lang="fa-IR" sz="2400" dirty="0">
                <a:cs typeface="B Mitra" panose="00000400000000000000" pitchFamily="2" charset="-78"/>
              </a:rPr>
              <a:t>نوزاد را در آغوش به حالت نیمه نشسته و ترجیحا دست ها را  داخل ملحفه می گیریم ،کاپ محتوی شیر را جلو دهان نوزاد مماس با لب ها قرار می دهیم و نوزاد آرام آرام شیر را با زبان به داخل دهان هدایت می کند .</a:t>
            </a:r>
          </a:p>
          <a:p>
            <a:pPr algn="r" rtl="1">
              <a:lnSpc>
                <a:spcPct val="150000"/>
              </a:lnSpc>
            </a:pPr>
            <a:r>
              <a:rPr lang="fa-IR" sz="2400" dirty="0">
                <a:solidFill>
                  <a:srgbClr val="FF0000"/>
                </a:solidFill>
                <a:cs typeface="B Mitra" panose="00000400000000000000" pitchFamily="2" charset="-78"/>
              </a:rPr>
              <a:t>نوزاد نباید به حالت خوابیده باشد،فنجان فقط مخصوص نوزاد باشد </a:t>
            </a:r>
            <a:r>
              <a:rPr lang="fa-IR" sz="3200" dirty="0">
                <a:cs typeface="B Mitra" panose="00000400000000000000" pitchFamily="2" charset="-78"/>
              </a:rPr>
              <a:t>.</a:t>
            </a:r>
          </a:p>
          <a:p>
            <a:pPr algn="r" rtl="1">
              <a:lnSpc>
                <a:spcPct val="150000"/>
              </a:lnSpc>
            </a:pPr>
            <a:endParaRPr lang="fa-IR" sz="3200" dirty="0">
              <a:cs typeface="B Mitra" panose="00000400000000000000" pitchFamily="2" charset="-78"/>
            </a:endParaRPr>
          </a:p>
        </p:txBody>
      </p:sp>
    </p:spTree>
    <p:extLst>
      <p:ext uri="{BB962C8B-B14F-4D97-AF65-F5344CB8AC3E}">
        <p14:creationId xmlns:p14="http://schemas.microsoft.com/office/powerpoint/2010/main" val="30246664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tlas2\Pictures\b.png"/>
          <p:cNvPicPr/>
          <p:nvPr/>
        </p:nvPicPr>
        <p:blipFill>
          <a:blip r:embed="rId2" cstate="print"/>
          <a:srcRect t="4348"/>
          <a:stretch>
            <a:fillRect/>
          </a:stretch>
        </p:blipFill>
        <p:spPr bwMode="auto">
          <a:xfrm>
            <a:off x="8204277" y="3186000"/>
            <a:ext cx="3996000" cy="3672000"/>
          </a:xfrm>
          <a:prstGeom prst="rect">
            <a:avLst/>
          </a:prstGeom>
          <a:noFill/>
          <a:ln w="9525">
            <a:noFill/>
            <a:miter lim="800000"/>
            <a:headEnd/>
            <a:tailEnd/>
          </a:ln>
        </p:spPr>
      </p:pic>
      <p:pic>
        <p:nvPicPr>
          <p:cNvPr id="5" name="Picture 4" descr="C:\Users\atlas2\Pictures\a.png"/>
          <p:cNvPicPr/>
          <p:nvPr/>
        </p:nvPicPr>
        <p:blipFill>
          <a:blip r:embed="rId3" cstate="print"/>
          <a:srcRect/>
          <a:stretch>
            <a:fillRect/>
          </a:stretch>
        </p:blipFill>
        <p:spPr bwMode="auto">
          <a:xfrm>
            <a:off x="8456277" y="-27000"/>
            <a:ext cx="3744000" cy="3240000"/>
          </a:xfrm>
          <a:prstGeom prst="rect">
            <a:avLst/>
          </a:prstGeom>
          <a:noFill/>
          <a:ln w="9525">
            <a:noFill/>
            <a:miter lim="800000"/>
            <a:headEnd/>
            <a:tailEnd/>
          </a:ln>
        </p:spPr>
      </p:pic>
      <p:pic>
        <p:nvPicPr>
          <p:cNvPr id="6" name="Picture 5"/>
          <p:cNvPicPr>
            <a:picLocks noChangeAspect="1"/>
          </p:cNvPicPr>
          <p:nvPr/>
        </p:nvPicPr>
        <p:blipFill>
          <a:blip r:embed="rId4"/>
          <a:stretch>
            <a:fillRect/>
          </a:stretch>
        </p:blipFill>
        <p:spPr>
          <a:xfrm>
            <a:off x="107381" y="0"/>
            <a:ext cx="8348896" cy="6624000"/>
          </a:xfrm>
          <a:prstGeom prst="rect">
            <a:avLst/>
          </a:prstGeom>
        </p:spPr>
      </p:pic>
    </p:spTree>
    <p:extLst>
      <p:ext uri="{BB962C8B-B14F-4D97-AF65-F5344CB8AC3E}">
        <p14:creationId xmlns:p14="http://schemas.microsoft.com/office/powerpoint/2010/main" val="39959634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solidFill>
                  <a:srgbClr val="FF0000"/>
                </a:solidFill>
              </a:rPr>
              <a:t>پوزیشن دادن به نوزاد نارس</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9460" y="2067984"/>
            <a:ext cx="4665590" cy="3803674"/>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7519" y="2538330"/>
            <a:ext cx="5488000" cy="3528000"/>
          </a:xfrm>
          <a:prstGeom prst="rect">
            <a:avLst/>
          </a:prstGeom>
        </p:spPr>
      </p:pic>
    </p:spTree>
    <p:extLst>
      <p:ext uri="{BB962C8B-B14F-4D97-AF65-F5344CB8AC3E}">
        <p14:creationId xmlns:p14="http://schemas.microsoft.com/office/powerpoint/2010/main" val="2931665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892628"/>
            <a:ext cx="8314266" cy="1037771"/>
          </a:xfrm>
        </p:spPr>
        <p:txBody>
          <a:bodyPr/>
          <a:lstStyle/>
          <a:p>
            <a:pPr algn="r"/>
            <a:r>
              <a:rPr lang="fa-IR" altLang="fa-IR" dirty="0">
                <a:solidFill>
                  <a:srgbClr val="FF0000"/>
                </a:solidFill>
                <a:cs typeface="2  Titr" panose="00000700000000000000" pitchFamily="2" charset="-78"/>
              </a:rPr>
              <a:t>شیردهی دربيماريهاي مادر</a:t>
            </a:r>
            <a:endParaRPr lang="fa-IR" dirty="0"/>
          </a:p>
        </p:txBody>
      </p:sp>
      <p:sp>
        <p:nvSpPr>
          <p:cNvPr id="3" name="Content Placeholder 2"/>
          <p:cNvSpPr>
            <a:spLocks noGrp="1"/>
          </p:cNvSpPr>
          <p:nvPr>
            <p:ph idx="1"/>
          </p:nvPr>
        </p:nvSpPr>
        <p:spPr>
          <a:xfrm>
            <a:off x="677334" y="1930399"/>
            <a:ext cx="8510209" cy="4110963"/>
          </a:xfrm>
        </p:spPr>
        <p:txBody>
          <a:bodyPr/>
          <a:lstStyle/>
          <a:p>
            <a:pPr>
              <a:defRPr/>
            </a:pPr>
            <a:r>
              <a:rPr lang="fa-IR" dirty="0">
                <a:cs typeface="2  Titr" pitchFamily="2" charset="-78"/>
              </a:rPr>
              <a:t>عفونتهاي شايع وسرماخوردگي سبب ورود پادتن ها وعناصرايمني به شير ومحافظت شيرخوار</a:t>
            </a:r>
            <a:endParaRPr lang="en-US" dirty="0">
              <a:cs typeface="2  Titr" pitchFamily="2" charset="-78"/>
            </a:endParaRPr>
          </a:p>
          <a:p>
            <a:pPr>
              <a:defRPr/>
            </a:pPr>
            <a:r>
              <a:rPr lang="ar-SA" altLang="en-US" b="1" dirty="0">
                <a:cs typeface="2  Titr" pitchFamily="2" charset="-78"/>
              </a:rPr>
              <a:t>بيماريهاي رواني در صورت جنون و از كار افتادگي مادر منجر به استفاده از شير مصنوعي مي شود</a:t>
            </a:r>
            <a:r>
              <a:rPr lang="en-US" altLang="en-US" b="1" dirty="0">
                <a:cs typeface="2  Titr" pitchFamily="2" charset="-78"/>
              </a:rPr>
              <a:t> .</a:t>
            </a:r>
          </a:p>
          <a:p>
            <a:pPr>
              <a:defRPr/>
            </a:pPr>
            <a:r>
              <a:rPr lang="ar-SA" altLang="en-US" b="1" dirty="0">
                <a:cs typeface="2  Titr" pitchFamily="2" charset="-78"/>
              </a:rPr>
              <a:t>در آرتريت روماتوئيد فقط با مصرف </a:t>
            </a:r>
            <a:r>
              <a:rPr lang="ar-SA" altLang="en-US" b="1" dirty="0">
                <a:solidFill>
                  <a:srgbClr val="FF0000"/>
                </a:solidFill>
                <a:cs typeface="2  Titr" pitchFamily="2" charset="-78"/>
              </a:rPr>
              <a:t>تاموكسي فن </a:t>
            </a:r>
            <a:r>
              <a:rPr lang="ar-SA" altLang="en-US" b="1" dirty="0">
                <a:cs typeface="2  Titr" pitchFamily="2" charset="-78"/>
              </a:rPr>
              <a:t>شير دهي منع دارد</a:t>
            </a:r>
            <a:endParaRPr lang="fa-IR" dirty="0">
              <a:cs typeface="2  Titr" pitchFamily="2" charset="-78"/>
            </a:endParaRPr>
          </a:p>
          <a:p>
            <a:pPr>
              <a:defRPr/>
            </a:pPr>
            <a:r>
              <a:rPr lang="fa-IR" dirty="0">
                <a:cs typeface="2  Titr" pitchFamily="2" charset="-78"/>
              </a:rPr>
              <a:t> مشكلات توقف ناگهاني شيردهي</a:t>
            </a:r>
          </a:p>
          <a:p>
            <a:pPr>
              <a:defRPr/>
            </a:pPr>
            <a:r>
              <a:rPr lang="fa-IR" dirty="0">
                <a:cs typeface="2  Titr" pitchFamily="2" charset="-78"/>
              </a:rPr>
              <a:t>مادر</a:t>
            </a:r>
            <a:r>
              <a:rPr lang="en-US" dirty="0">
                <a:cs typeface="2  Titr" pitchFamily="2" charset="-78"/>
              </a:rPr>
              <a:t>HIV </a:t>
            </a:r>
            <a:r>
              <a:rPr lang="fa-IR" dirty="0">
                <a:cs typeface="2  Titr" pitchFamily="2" charset="-78"/>
              </a:rPr>
              <a:t>مثبت نباید شیر بدهد</a:t>
            </a:r>
          </a:p>
          <a:p>
            <a:pPr>
              <a:defRPr/>
            </a:pPr>
            <a:r>
              <a:rPr lang="fa-IR" dirty="0">
                <a:cs typeface="2  Titr" pitchFamily="2" charset="-78"/>
              </a:rPr>
              <a:t>حتی اگر نوزاد مثبت باشد شیردهی منع دارد زیرا بار بیماری بالا می رود</a:t>
            </a:r>
          </a:p>
          <a:p>
            <a:pPr>
              <a:defRPr/>
            </a:pPr>
            <a:r>
              <a:rPr lang="fa-IR" dirty="0">
                <a:cs typeface="2  Titr" pitchFamily="2" charset="-78"/>
              </a:rPr>
              <a:t>مصرف همزمان شیرمادر وفرمولا در کودک ممنوع است زیرا ایجاد زخم گوارشی می کند</a:t>
            </a:r>
          </a:p>
          <a:p>
            <a:pPr>
              <a:defRPr/>
            </a:pPr>
            <a:endParaRPr lang="en-US" dirty="0">
              <a:cs typeface="2  Titr" pitchFamily="2" charset="-78"/>
            </a:endParaRPr>
          </a:p>
          <a:p>
            <a:endParaRPr lang="fa-IR" dirty="0"/>
          </a:p>
        </p:txBody>
      </p:sp>
    </p:spTree>
    <p:extLst>
      <p:ext uri="{BB962C8B-B14F-4D97-AF65-F5344CB8AC3E}">
        <p14:creationId xmlns:p14="http://schemas.microsoft.com/office/powerpoint/2010/main" val="15230238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426" y="718155"/>
            <a:ext cx="9594760" cy="3880773"/>
          </a:xfrm>
        </p:spPr>
        <p:txBody>
          <a:bodyPr>
            <a:normAutofit lnSpcReduction="10000"/>
          </a:bodyPr>
          <a:lstStyle/>
          <a:p>
            <a:r>
              <a:rPr lang="fa-IR" sz="2400" dirty="0">
                <a:solidFill>
                  <a:schemeClr val="tx1"/>
                </a:solidFill>
                <a:cs typeface="2  Badr" panose="00000400000000000000" pitchFamily="2" charset="-78"/>
              </a:rPr>
              <a:t>6-استفاده از شیر مکمل مابین شیردهی از سینه</a:t>
            </a:r>
          </a:p>
          <a:p>
            <a:endParaRPr lang="fa-IR" sz="2400" dirty="0">
              <a:solidFill>
                <a:schemeClr val="tx1"/>
              </a:solidFill>
              <a:cs typeface="2  Badr" panose="00000400000000000000" pitchFamily="2" charset="-78"/>
            </a:endParaRPr>
          </a:p>
          <a:p>
            <a:r>
              <a:rPr lang="fa-IR" sz="2400" dirty="0">
                <a:solidFill>
                  <a:schemeClr val="tx1"/>
                </a:solidFill>
                <a:cs typeface="2  Badr" panose="00000400000000000000" pitchFamily="2" charset="-78"/>
              </a:rPr>
              <a:t>7-پوزیشن دادن به نوزاد در زمان خواب جهت جلوگیری از...</a:t>
            </a:r>
          </a:p>
          <a:p>
            <a:r>
              <a:rPr lang="fa-IR" sz="2400" dirty="0">
                <a:solidFill>
                  <a:schemeClr val="tx1"/>
                </a:solidFill>
                <a:cs typeface="2  Badr" panose="00000400000000000000" pitchFamily="2" charset="-78"/>
              </a:rPr>
              <a:t> (دست دادن گرماو افزایش سوخت و ساز بدن)</a:t>
            </a:r>
          </a:p>
          <a:p>
            <a:endParaRPr lang="fa-IR" sz="2400" dirty="0">
              <a:solidFill>
                <a:schemeClr val="tx1"/>
              </a:solidFill>
              <a:cs typeface="2  Badr" panose="00000400000000000000" pitchFamily="2" charset="-78"/>
            </a:endParaRPr>
          </a:p>
          <a:p>
            <a:r>
              <a:rPr lang="fa-IR" sz="2400" dirty="0">
                <a:solidFill>
                  <a:schemeClr val="tx1"/>
                </a:solidFill>
                <a:cs typeface="2  Badr" panose="00000400000000000000" pitchFamily="2" charset="-78"/>
              </a:rPr>
              <a:t>8-کاربرد روش شیردهی مناسب (گهواره ای متقابل و زیربغلی)</a:t>
            </a:r>
          </a:p>
          <a:p>
            <a:endParaRPr lang="fa-IR" sz="2400" dirty="0">
              <a:solidFill>
                <a:schemeClr val="tx1"/>
              </a:solidFill>
              <a:cs typeface="2  Badr" panose="00000400000000000000" pitchFamily="2" charset="-78"/>
            </a:endParaRPr>
          </a:p>
          <a:p>
            <a:r>
              <a:rPr lang="fa-IR" sz="2400" dirty="0">
                <a:solidFill>
                  <a:schemeClr val="tx1"/>
                </a:solidFill>
                <a:cs typeface="2  Badr" panose="00000400000000000000" pitchFamily="2" charset="-78"/>
              </a:rPr>
              <a:t>9-حفظ آرامش مادر و تشویق به انجام مراقبت آغوشی</a:t>
            </a:r>
            <a:endParaRPr lang="fa-IR" dirty="0">
              <a:solidFill>
                <a:schemeClr val="tx1"/>
              </a:solidFill>
              <a:cs typeface="2  Badr" panose="00000400000000000000" pitchFamily="2" charset="-78"/>
            </a:endParaRPr>
          </a:p>
        </p:txBody>
      </p:sp>
    </p:spTree>
    <p:extLst>
      <p:ext uri="{BB962C8B-B14F-4D97-AF65-F5344CB8AC3E}">
        <p14:creationId xmlns:p14="http://schemas.microsoft.com/office/powerpoint/2010/main" val="9518208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altLang="fa-IR" dirty="0">
                <a:solidFill>
                  <a:schemeClr val="tx1"/>
                </a:solidFill>
                <a:cs typeface="2  Titr" panose="00000700000000000000" pitchFamily="2" charset="-78"/>
              </a:rPr>
              <a:t>هپاتيت</a:t>
            </a:r>
            <a:endParaRPr lang="fa-IR" dirty="0"/>
          </a:p>
        </p:txBody>
      </p:sp>
      <p:sp>
        <p:nvSpPr>
          <p:cNvPr id="3" name="Content Placeholder 2"/>
          <p:cNvSpPr>
            <a:spLocks noGrp="1"/>
          </p:cNvSpPr>
          <p:nvPr>
            <p:ph idx="1"/>
          </p:nvPr>
        </p:nvSpPr>
        <p:spPr>
          <a:xfrm>
            <a:off x="677334" y="1665515"/>
            <a:ext cx="8596668" cy="4375848"/>
          </a:xfrm>
        </p:spPr>
        <p:txBody>
          <a:bodyPr>
            <a:normAutofit/>
          </a:bodyPr>
          <a:lstStyle/>
          <a:p>
            <a:r>
              <a:rPr lang="fa-IR" altLang="fa-IR" dirty="0">
                <a:cs typeface="2  Titr" panose="00000700000000000000" pitchFamily="2" charset="-78"/>
              </a:rPr>
              <a:t>نوع  </a:t>
            </a:r>
            <a:r>
              <a:rPr lang="en-US" altLang="fa-IR" sz="4400" b="1" dirty="0">
                <a:solidFill>
                  <a:srgbClr val="FF0000"/>
                </a:solidFill>
                <a:cs typeface="2  Titr" panose="00000700000000000000" pitchFamily="2" charset="-78"/>
              </a:rPr>
              <a:t>A</a:t>
            </a:r>
            <a:r>
              <a:rPr lang="fa-IR" altLang="fa-IR" b="1" dirty="0">
                <a:solidFill>
                  <a:srgbClr val="FF0000"/>
                </a:solidFill>
                <a:cs typeface="2  Titr" panose="00000700000000000000" pitchFamily="2" charset="-78"/>
              </a:rPr>
              <a:t>  </a:t>
            </a:r>
          </a:p>
          <a:p>
            <a:r>
              <a:rPr lang="fa-IR" altLang="fa-IR" dirty="0">
                <a:cs typeface="2  Titr" panose="00000700000000000000" pitchFamily="2" charset="-78"/>
              </a:rPr>
              <a:t>يك دوز گاماگلوبولين عضلاني به شيرخوار ومادر</a:t>
            </a:r>
          </a:p>
          <a:p>
            <a:r>
              <a:rPr lang="fa-IR" dirty="0">
                <a:cs typeface="B Titr" panose="00000700000000000000" pitchFamily="2" charset="-78"/>
              </a:rPr>
              <a:t>هپاتیت </a:t>
            </a:r>
            <a:r>
              <a:rPr lang="en-US" dirty="0">
                <a:cs typeface="B Titr" panose="00000700000000000000" pitchFamily="2" charset="-78"/>
              </a:rPr>
              <a:t>A</a:t>
            </a:r>
            <a:r>
              <a:rPr lang="fa-IR" dirty="0">
                <a:cs typeface="B Titr" panose="00000700000000000000" pitchFamily="2" charset="-78"/>
              </a:rPr>
              <a:t> از طریق شیرمادر انتقال پیدا نمی کند. شیردهی باید مثل همیشه ادامه پیدا کند. مادران باید دست شستن خوب و بهداشت شخصی را تمرین کنند تا از انتقال جلوگیری کنند. </a:t>
            </a:r>
            <a:endParaRPr lang="fa-IR" altLang="fa-IR" dirty="0">
              <a:cs typeface="B Titr" panose="00000700000000000000" pitchFamily="2" charset="-78"/>
            </a:endParaRPr>
          </a:p>
          <a:p>
            <a:r>
              <a:rPr lang="fa-IR" altLang="fa-IR" dirty="0">
                <a:cs typeface="2  Titr" panose="00000700000000000000" pitchFamily="2" charset="-78"/>
              </a:rPr>
              <a:t>نوع</a:t>
            </a:r>
            <a:r>
              <a:rPr lang="en-US" altLang="fa-IR" sz="3600" b="1" dirty="0">
                <a:solidFill>
                  <a:srgbClr val="FF0000"/>
                </a:solidFill>
                <a:cs typeface="2  Titr" panose="00000700000000000000" pitchFamily="2" charset="-78"/>
              </a:rPr>
              <a:t>B</a:t>
            </a:r>
            <a:endParaRPr lang="fa-IR" altLang="fa-IR" b="1" dirty="0">
              <a:cs typeface="2  Titr" panose="00000700000000000000" pitchFamily="2" charset="-78"/>
            </a:endParaRPr>
          </a:p>
          <a:p>
            <a:r>
              <a:rPr lang="fa-IR" altLang="fa-IR" b="1" dirty="0">
                <a:cs typeface="2  Titr" panose="00000700000000000000" pitchFamily="2" charset="-78"/>
              </a:rPr>
              <a:t>درعرض 12 ساعت </a:t>
            </a:r>
            <a:r>
              <a:rPr lang="en-US" altLang="fa-IR" b="1" dirty="0">
                <a:cs typeface="2  Titr" panose="00000700000000000000" pitchFamily="2" charset="-78"/>
              </a:rPr>
              <a:t>HBIG</a:t>
            </a:r>
            <a:r>
              <a:rPr lang="fa-IR" altLang="fa-IR" b="1" dirty="0">
                <a:cs typeface="2  Titr" panose="00000700000000000000" pitchFamily="2" charset="-78"/>
              </a:rPr>
              <a:t>به همراه اولين دوز واكسن وبعد یکماه و6ماه</a:t>
            </a:r>
          </a:p>
          <a:p>
            <a:r>
              <a:rPr lang="fa-IR" altLang="fa-IR" b="1" dirty="0">
                <a:cs typeface="2  Titr" panose="00000700000000000000" pitchFamily="2" charset="-78"/>
              </a:rPr>
              <a:t>نوع</a:t>
            </a:r>
            <a:r>
              <a:rPr lang="en-US" altLang="fa-IR" b="1" dirty="0">
                <a:solidFill>
                  <a:srgbClr val="FF0000"/>
                </a:solidFill>
                <a:cs typeface="2  Titr" panose="00000700000000000000" pitchFamily="2" charset="-78"/>
              </a:rPr>
              <a:t> </a:t>
            </a:r>
            <a:r>
              <a:rPr lang="fa-IR" altLang="fa-IR" b="1" dirty="0">
                <a:solidFill>
                  <a:srgbClr val="FF0000"/>
                </a:solidFill>
                <a:cs typeface="2  Titr" panose="00000700000000000000" pitchFamily="2" charset="-78"/>
              </a:rPr>
              <a:t>‍</a:t>
            </a:r>
            <a:r>
              <a:rPr lang="en-US" altLang="fa-IR" b="1" dirty="0">
                <a:cs typeface="2  Titr" panose="00000700000000000000" pitchFamily="2" charset="-78"/>
              </a:rPr>
              <a:t> </a:t>
            </a:r>
            <a:r>
              <a:rPr lang="en-US" altLang="fa-IR" sz="3600" b="1" dirty="0">
                <a:solidFill>
                  <a:srgbClr val="FF0000"/>
                </a:solidFill>
                <a:cs typeface="2  Titr" panose="00000700000000000000" pitchFamily="2" charset="-78"/>
              </a:rPr>
              <a:t>C</a:t>
            </a:r>
            <a:endParaRPr lang="en-US" altLang="fa-IR" b="1" dirty="0">
              <a:cs typeface="2  Titr" panose="00000700000000000000" pitchFamily="2" charset="-78"/>
            </a:endParaRPr>
          </a:p>
          <a:p>
            <a:r>
              <a:rPr lang="fa-IR" altLang="fa-IR" b="1" dirty="0">
                <a:cs typeface="2  Titr" panose="00000700000000000000" pitchFamily="2" charset="-78"/>
              </a:rPr>
              <a:t>احتمال انتقال اصلا معلوم نیست .اگر همراه آن </a:t>
            </a:r>
            <a:r>
              <a:rPr lang="en-US" altLang="fa-IR" b="1" dirty="0">
                <a:cs typeface="2  Titr" panose="00000700000000000000" pitchFamily="2" charset="-78"/>
              </a:rPr>
              <a:t>HIV</a:t>
            </a:r>
            <a:r>
              <a:rPr lang="fa-IR" altLang="fa-IR" b="1" dirty="0">
                <a:cs typeface="2  Titr" panose="00000700000000000000" pitchFamily="2" charset="-78"/>
              </a:rPr>
              <a:t>داشته باشد ،نیاید شیر بدهد ولی اگر نداشته باشد شیردهی منعی ندارد .</a:t>
            </a:r>
            <a:endParaRPr lang="en-US" altLang="fa-IR" b="1" dirty="0">
              <a:cs typeface="2  Titr" panose="00000700000000000000" pitchFamily="2" charset="-78"/>
            </a:endParaRPr>
          </a:p>
          <a:p>
            <a:endParaRPr lang="fa-IR" dirty="0"/>
          </a:p>
        </p:txBody>
      </p:sp>
    </p:spTree>
    <p:extLst>
      <p:ext uri="{BB962C8B-B14F-4D97-AF65-F5344CB8AC3E}">
        <p14:creationId xmlns:p14="http://schemas.microsoft.com/office/powerpoint/2010/main" val="19205514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881743"/>
            <a:ext cx="8847667" cy="5159619"/>
          </a:xfrm>
        </p:spPr>
        <p:txBody>
          <a:bodyPr>
            <a:normAutofit fontScale="92500" lnSpcReduction="10000"/>
          </a:bodyPr>
          <a:lstStyle/>
          <a:p>
            <a:pPr>
              <a:defRPr/>
            </a:pPr>
            <a:r>
              <a:rPr lang="en-US" b="1" dirty="0">
                <a:solidFill>
                  <a:srgbClr val="FF0000"/>
                </a:solidFill>
                <a:cs typeface="2  Titr" pitchFamily="2" charset="-78"/>
              </a:rPr>
              <a:t>CMV</a:t>
            </a:r>
            <a:r>
              <a:rPr lang="fa-IR" b="1" dirty="0">
                <a:solidFill>
                  <a:srgbClr val="FF0000"/>
                </a:solidFill>
                <a:cs typeface="2  Titr" pitchFamily="2" charset="-78"/>
              </a:rPr>
              <a:t> (سیتومگالوویروس)</a:t>
            </a:r>
          </a:p>
          <a:p>
            <a:pPr>
              <a:defRPr/>
            </a:pPr>
            <a:r>
              <a:rPr lang="fa-IR" dirty="0">
                <a:cs typeface="B Titr" panose="00000700000000000000" pitchFamily="2" charset="-78"/>
              </a:rPr>
              <a:t>درنوزاد نارس بهتر است شيرندهند مگراینکه شیرمادر را در دمای 220 درجه سانتی گراد حرارت دهیم، این کار عفونت کاهش می یابد اما به طور کلی ویروس را حذف نمی کند. ولی در نوزاد ترم می تواند شیر بدهد.</a:t>
            </a:r>
          </a:p>
          <a:p>
            <a:pPr>
              <a:defRPr/>
            </a:pPr>
            <a:endParaRPr lang="fa-IR" dirty="0">
              <a:cs typeface="B Titr" panose="00000700000000000000" pitchFamily="2" charset="-78"/>
            </a:endParaRPr>
          </a:p>
          <a:p>
            <a:pPr>
              <a:defRPr/>
            </a:pPr>
            <a:r>
              <a:rPr lang="fa-IR" dirty="0">
                <a:solidFill>
                  <a:srgbClr val="FF0000"/>
                </a:solidFill>
                <a:cs typeface="2  Titr" pitchFamily="2" charset="-78"/>
              </a:rPr>
              <a:t>هرپس(تب خال و هرپس )</a:t>
            </a:r>
          </a:p>
          <a:p>
            <a:pPr>
              <a:defRPr/>
            </a:pPr>
            <a:r>
              <a:rPr lang="fa-IR" dirty="0">
                <a:cs typeface="2  Titr" pitchFamily="2" charset="-78"/>
              </a:rPr>
              <a:t>درصورت نداشتن ضايعه روي پستان می تواند شیر بدهد.</a:t>
            </a:r>
          </a:p>
          <a:p>
            <a:pPr>
              <a:defRPr/>
            </a:pPr>
            <a:r>
              <a:rPr lang="fa-IR" dirty="0">
                <a:cs typeface="B Titr" panose="00000700000000000000" pitchFamily="2" charset="-78"/>
              </a:rPr>
              <a:t>مادری که تاول های تبخالی بر روی لبش دارد باید از بوسیدن یا بو کردن کودک پرهیز کند تا زمانی که زخم ها پوسته پوسته شوند و خشک شوند. </a:t>
            </a:r>
          </a:p>
          <a:p>
            <a:pPr marL="0" indent="0">
              <a:buNone/>
              <a:defRPr/>
            </a:pPr>
            <a:endParaRPr lang="fa-IR" dirty="0">
              <a:cs typeface="2  Titr" pitchFamily="2" charset="-78"/>
            </a:endParaRPr>
          </a:p>
          <a:p>
            <a:pPr>
              <a:defRPr/>
            </a:pPr>
            <a:r>
              <a:rPr lang="fa-IR" dirty="0">
                <a:solidFill>
                  <a:srgbClr val="FF0000"/>
                </a:solidFill>
                <a:cs typeface="2  Titr" pitchFamily="2" charset="-78"/>
              </a:rPr>
              <a:t>آبله مرغان وسرخك</a:t>
            </a:r>
          </a:p>
          <a:p>
            <a:pPr marL="0" indent="0">
              <a:buNone/>
              <a:defRPr/>
            </a:pPr>
            <a:r>
              <a:rPr lang="fa-IR" dirty="0">
                <a:cs typeface="2  Titr" pitchFamily="2" charset="-78"/>
              </a:rPr>
              <a:t> درصورت ابتلا مادر و نوزاد از هم جدا می شوند وشيردوشيده را فرد ديگري بدهد.(یک دوز ایمنوگلوبولین به نوزاد تزریق می گردد و در صورت خشک شدن ضایعات و نداشتن ضایعه جدید طی 72 ساعت شیرزدی از سینه از گرفته شود )</a:t>
            </a:r>
          </a:p>
          <a:p>
            <a:pPr>
              <a:defRPr/>
            </a:pPr>
            <a:r>
              <a:rPr lang="fa-IR" dirty="0">
                <a:solidFill>
                  <a:srgbClr val="FF0000"/>
                </a:solidFill>
                <a:cs typeface="2  Titr" pitchFamily="2" charset="-78"/>
              </a:rPr>
              <a:t>سرخچه</a:t>
            </a:r>
          </a:p>
          <a:p>
            <a:pPr marL="0" indent="0">
              <a:buNone/>
              <a:defRPr/>
            </a:pPr>
            <a:r>
              <a:rPr lang="fa-IR" dirty="0">
                <a:cs typeface="2  Titr" pitchFamily="2" charset="-78"/>
              </a:rPr>
              <a:t>منع شیردهی نداردو نوزاد بطور طبیعی ایمن می گردد .</a:t>
            </a:r>
          </a:p>
        </p:txBody>
      </p:sp>
    </p:spTree>
    <p:extLst>
      <p:ext uri="{BB962C8B-B14F-4D97-AF65-F5344CB8AC3E}">
        <p14:creationId xmlns:p14="http://schemas.microsoft.com/office/powerpoint/2010/main" val="25664721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609601"/>
            <a:ext cx="8738809" cy="5431762"/>
          </a:xfrm>
        </p:spPr>
        <p:txBody>
          <a:bodyPr>
            <a:normAutofit fontScale="92500" lnSpcReduction="10000"/>
          </a:bodyPr>
          <a:lstStyle/>
          <a:p>
            <a:r>
              <a:rPr lang="fa-IR" altLang="fa-IR" b="1" i="1" dirty="0">
                <a:solidFill>
                  <a:srgbClr val="FF0000"/>
                </a:solidFill>
                <a:cs typeface="2  Titr" panose="00000700000000000000" pitchFamily="2" charset="-78"/>
              </a:rPr>
              <a:t>سل</a:t>
            </a:r>
          </a:p>
          <a:p>
            <a:r>
              <a:rPr lang="fa-IR" altLang="fa-IR" b="1" i="1" dirty="0">
                <a:cs typeface="2  Titr" panose="00000700000000000000" pitchFamily="2" charset="-78"/>
              </a:rPr>
              <a:t>اگر تست توبركولين مثبت وبيماري غيرفعال،شيربدهد.</a:t>
            </a:r>
          </a:p>
          <a:p>
            <a:r>
              <a:rPr lang="fa-IR" altLang="fa-IR" b="1" i="1" dirty="0">
                <a:cs typeface="2  Titr" panose="00000700000000000000" pitchFamily="2" charset="-78"/>
              </a:rPr>
              <a:t>سل فعال،جدايي سريع</a:t>
            </a:r>
            <a:r>
              <a:rPr lang="fa-IR" altLang="fa-IR" b="1" dirty="0">
                <a:cs typeface="2  Titr" panose="00000700000000000000" pitchFamily="2" charset="-78"/>
              </a:rPr>
              <a:t> و</a:t>
            </a:r>
            <a:r>
              <a:rPr lang="fa-IR" altLang="fa-IR" dirty="0">
                <a:cs typeface="2  Titr" panose="00000700000000000000" pitchFamily="2" charset="-78"/>
              </a:rPr>
              <a:t>شيردوشيده را فرد ديگري بدهد.</a:t>
            </a:r>
          </a:p>
          <a:p>
            <a:r>
              <a:rPr lang="fa-IR" altLang="fa-IR" b="1" i="1" dirty="0">
                <a:cs typeface="2  Titr" panose="00000700000000000000" pitchFamily="2" charset="-78"/>
              </a:rPr>
              <a:t>پس از 2هفته درمان ومنفي شدن كشت خلط،تغذيه مستقيم از سینه بلامانع است. </a:t>
            </a:r>
          </a:p>
          <a:p>
            <a:r>
              <a:rPr lang="fa-IR" altLang="fa-IR" b="1" i="1" dirty="0">
                <a:solidFill>
                  <a:srgbClr val="FF0000"/>
                </a:solidFill>
                <a:cs typeface="2  Titr" panose="00000700000000000000" pitchFamily="2" charset="-78"/>
              </a:rPr>
              <a:t>تب مالت</a:t>
            </a:r>
          </a:p>
          <a:p>
            <a:pPr marL="0" indent="0">
              <a:buNone/>
            </a:pPr>
            <a:r>
              <a:rPr lang="fa-IR" altLang="fa-IR" b="1" i="1" dirty="0">
                <a:cs typeface="2  Titr" panose="00000700000000000000" pitchFamily="2" charset="-78"/>
              </a:rPr>
              <a:t> به مدت48تا 72 ساعت شير دور ريخته شود ولی بعد از آن منعی ندارد .</a:t>
            </a:r>
          </a:p>
          <a:p>
            <a:r>
              <a:rPr lang="fa-IR" altLang="fa-IR" b="1" i="1" dirty="0">
                <a:solidFill>
                  <a:srgbClr val="FF0000"/>
                </a:solidFill>
                <a:cs typeface="2  Titr" panose="00000700000000000000" pitchFamily="2" charset="-78"/>
              </a:rPr>
              <a:t>وبا-تيفوئيد</a:t>
            </a:r>
          </a:p>
          <a:p>
            <a:r>
              <a:rPr lang="fa-IR" altLang="fa-IR" b="1" i="1" dirty="0">
                <a:cs typeface="2  Titr" panose="00000700000000000000" pitchFamily="2" charset="-78"/>
              </a:rPr>
              <a:t>محافظت باشيراز دوراه(تغذيه انحصاري- </a:t>
            </a:r>
            <a:r>
              <a:rPr lang="en-US" altLang="fa-IR" b="1" i="1" dirty="0" err="1">
                <a:cs typeface="2  Titr" panose="00000700000000000000" pitchFamily="2" charset="-78"/>
              </a:rPr>
              <a:t>Ab</a:t>
            </a:r>
            <a:r>
              <a:rPr lang="fa-IR" altLang="fa-IR" b="1" i="1" dirty="0">
                <a:cs typeface="2  Titr" panose="00000700000000000000" pitchFamily="2" charset="-78"/>
              </a:rPr>
              <a:t>آنتی بادی )</a:t>
            </a:r>
          </a:p>
          <a:p>
            <a:pPr marL="0" indent="0">
              <a:buNone/>
            </a:pPr>
            <a:endParaRPr lang="fa-IR" altLang="fa-IR" b="1" i="1" dirty="0">
              <a:cs typeface="2  Titr" panose="00000700000000000000" pitchFamily="2" charset="-78"/>
            </a:endParaRPr>
          </a:p>
          <a:p>
            <a:r>
              <a:rPr lang="fa-IR" altLang="fa-IR" sz="1600" b="1" i="1" dirty="0">
                <a:solidFill>
                  <a:srgbClr val="FF0000"/>
                </a:solidFill>
                <a:cs typeface="2  Titr" panose="00000700000000000000" pitchFamily="2" charset="-78"/>
              </a:rPr>
              <a:t>جذام-مالاريا-توكسوپلاسموزيس-كلاميديا-گنوره-سيفليس-تريكوموناس-</a:t>
            </a:r>
          </a:p>
          <a:p>
            <a:pPr marL="0" indent="0">
              <a:buNone/>
            </a:pPr>
            <a:r>
              <a:rPr lang="fa-IR" altLang="fa-IR" b="1" i="1" dirty="0">
                <a:cs typeface="2  Titr" panose="00000700000000000000" pitchFamily="2" charset="-78"/>
              </a:rPr>
              <a:t>منع شیردهی ندارد.</a:t>
            </a:r>
          </a:p>
          <a:p>
            <a:pPr marL="0" indent="0">
              <a:buNone/>
            </a:pPr>
            <a:endParaRPr lang="fa-IR" altLang="fa-IR" b="1" i="1" dirty="0">
              <a:cs typeface="2  Titr" panose="00000700000000000000" pitchFamily="2" charset="-78"/>
            </a:endParaRPr>
          </a:p>
          <a:p>
            <a:r>
              <a:rPr lang="fa-IR" altLang="fa-IR" sz="1600" b="1" i="1" dirty="0">
                <a:solidFill>
                  <a:srgbClr val="FF0000"/>
                </a:solidFill>
                <a:cs typeface="2  Titr" panose="00000700000000000000" pitchFamily="2" charset="-78"/>
              </a:rPr>
              <a:t>مسموميت غذايي</a:t>
            </a:r>
          </a:p>
          <a:p>
            <a:r>
              <a:rPr lang="fa-IR" altLang="fa-IR" sz="1600" b="1" i="1" dirty="0">
                <a:cs typeface="2  Titr" panose="00000700000000000000" pitchFamily="2" charset="-78"/>
              </a:rPr>
              <a:t>منع شیردهی ندارد.</a:t>
            </a:r>
          </a:p>
          <a:p>
            <a:pPr marL="0" indent="0">
              <a:buNone/>
            </a:pPr>
            <a:r>
              <a:rPr lang="fa-IR" altLang="fa-IR" sz="1600" b="1" i="1" dirty="0">
                <a:cs typeface="2  Titr" panose="00000700000000000000" pitchFamily="2" charset="-78"/>
              </a:rPr>
              <a:t>      ولی اگرسيستميك بودوكشت خون مثبت شیردهی تا منفی شدن کشت قطع گردد .</a:t>
            </a:r>
          </a:p>
          <a:p>
            <a:pPr marL="0" indent="0">
              <a:buNone/>
            </a:pPr>
            <a:endParaRPr lang="fa-IR" altLang="fa-IR" sz="1600" b="1" i="1" dirty="0">
              <a:solidFill>
                <a:srgbClr val="FF0000"/>
              </a:solidFill>
              <a:cs typeface="2  Titr" panose="00000700000000000000" pitchFamily="2" charset="-78"/>
            </a:endParaRPr>
          </a:p>
          <a:p>
            <a:endParaRPr lang="fa-IR" dirty="0"/>
          </a:p>
        </p:txBody>
      </p:sp>
    </p:spTree>
    <p:extLst>
      <p:ext uri="{BB962C8B-B14F-4D97-AF65-F5344CB8AC3E}">
        <p14:creationId xmlns:p14="http://schemas.microsoft.com/office/powerpoint/2010/main" val="239122273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5917430" cy="1320800"/>
          </a:xfrm>
        </p:spPr>
        <p:txBody>
          <a:bodyPr>
            <a:normAutofit/>
          </a:bodyPr>
          <a:lstStyle/>
          <a:p>
            <a:pPr algn="r"/>
            <a:r>
              <a:rPr lang="fa-IR" sz="4000" dirty="0">
                <a:solidFill>
                  <a:srgbClr val="FF0000"/>
                </a:solidFill>
              </a:rPr>
              <a:t>عروسک اختاپوس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78091" y="2733572"/>
            <a:ext cx="3881437" cy="3881437"/>
          </a:xfrm>
        </p:spPr>
      </p:pic>
      <p:sp>
        <p:nvSpPr>
          <p:cNvPr id="6" name="TextBox 5"/>
          <p:cNvSpPr txBox="1"/>
          <p:nvPr/>
        </p:nvSpPr>
        <p:spPr>
          <a:xfrm>
            <a:off x="180109" y="2119746"/>
            <a:ext cx="6525491" cy="2554545"/>
          </a:xfrm>
          <a:prstGeom prst="rect">
            <a:avLst/>
          </a:prstGeom>
          <a:noFill/>
        </p:spPr>
        <p:txBody>
          <a:bodyPr wrap="square" rtlCol="1">
            <a:spAutoFit/>
          </a:bodyPr>
          <a:lstStyle/>
          <a:p>
            <a:pPr algn="r"/>
            <a:r>
              <a:rPr lang="fa-IR" sz="3200" dirty="0">
                <a:cs typeface="2  Badr" panose="00000400000000000000" pitchFamily="2" charset="-78"/>
              </a:rPr>
              <a:t>سر عروسک گرد می باشد .</a:t>
            </a:r>
          </a:p>
          <a:p>
            <a:pPr algn="r"/>
            <a:r>
              <a:rPr lang="fa-IR" sz="3200" dirty="0">
                <a:cs typeface="2  Badr" panose="00000400000000000000" pitchFamily="2" charset="-78"/>
              </a:rPr>
              <a:t>دارای زوائد بلندو کشیده می باشد </a:t>
            </a:r>
          </a:p>
          <a:p>
            <a:pPr algn="r"/>
            <a:r>
              <a:rPr lang="fa-IR" sz="3200" dirty="0">
                <a:cs typeface="2  Badr" panose="00000400000000000000" pitchFamily="2" charset="-78"/>
              </a:rPr>
              <a:t>رنگ بنفش و لیمویی و گلبهی و آبی(شاد ) </a:t>
            </a:r>
          </a:p>
          <a:p>
            <a:pPr algn="r"/>
            <a:r>
              <a:rPr lang="fa-IR" sz="3200" dirty="0">
                <a:cs typeface="2  Badr" panose="00000400000000000000" pitchFamily="2" charset="-78"/>
              </a:rPr>
              <a:t>چنگ انداختن به آن یاد اور بندناف در زمان جنینی</a:t>
            </a:r>
          </a:p>
          <a:p>
            <a:pPr algn="r"/>
            <a:endParaRPr lang="fa-IR" sz="3200" dirty="0">
              <a:cs typeface="2  Badr" panose="00000400000000000000" pitchFamily="2" charset="-78"/>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1855" y="4471884"/>
            <a:ext cx="2143125" cy="2143125"/>
          </a:xfrm>
          <a:prstGeom prst="rect">
            <a:avLst/>
          </a:prstGeom>
        </p:spPr>
      </p:pic>
    </p:spTree>
    <p:extLst>
      <p:ext uri="{BB962C8B-B14F-4D97-AF65-F5344CB8AC3E}">
        <p14:creationId xmlns:p14="http://schemas.microsoft.com/office/powerpoint/2010/main" val="41963242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3871" y="1596980"/>
            <a:ext cx="5524992" cy="2047740"/>
          </a:xfrm>
        </p:spPr>
        <p:style>
          <a:lnRef idx="2">
            <a:schemeClr val="accent1"/>
          </a:lnRef>
          <a:fillRef idx="1">
            <a:schemeClr val="lt1"/>
          </a:fillRef>
          <a:effectRef idx="0">
            <a:schemeClr val="accent1"/>
          </a:effectRef>
          <a:fontRef idx="minor">
            <a:schemeClr val="dk1"/>
          </a:fontRef>
        </p:style>
        <p:txBody>
          <a:bodyPr>
            <a:normAutofit fontScale="90000"/>
          </a:bodyPr>
          <a:lstStyle/>
          <a:p>
            <a:pPr algn="r"/>
            <a:br>
              <a:rPr lang="fa-IR" sz="7200" spc="0" dirty="0">
                <a:ln w="0"/>
                <a:solidFill>
                  <a:schemeClr val="accent1"/>
                </a:solidFill>
                <a:effectLst>
                  <a:outerShdw blurRad="38100" dist="25400" dir="5400000" algn="ctr" rotWithShape="0">
                    <a:srgbClr val="6E747A">
                      <a:alpha val="43000"/>
                    </a:srgbClr>
                  </a:outerShdw>
                </a:effectLst>
                <a:cs typeface="2  Arshia" panose="00000400000000000000" pitchFamily="2" charset="-78"/>
              </a:rPr>
            </a:br>
            <a:r>
              <a:rPr lang="fa-IR" sz="7200" spc="0" dirty="0">
                <a:ln w="0"/>
                <a:solidFill>
                  <a:schemeClr val="accent1"/>
                </a:solidFill>
                <a:effectLst>
                  <a:outerShdw blurRad="38100" dist="25400" dir="5400000" algn="ctr" rotWithShape="0">
                    <a:srgbClr val="6E747A">
                      <a:alpha val="43000"/>
                    </a:srgbClr>
                  </a:outerShdw>
                </a:effectLst>
                <a:cs typeface="2  Arshia" panose="00000400000000000000" pitchFamily="2" charset="-78"/>
              </a:rPr>
              <a:t>ممنون از حسن توجه شما</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871" y="682582"/>
            <a:ext cx="5148000" cy="5148000"/>
          </a:xfrm>
          <a:prstGeom prst="rect">
            <a:avLst/>
          </a:prstGeom>
        </p:spPr>
      </p:pic>
    </p:spTree>
    <p:extLst>
      <p:ext uri="{BB962C8B-B14F-4D97-AF65-F5344CB8AC3E}">
        <p14:creationId xmlns:p14="http://schemas.microsoft.com/office/powerpoint/2010/main" val="10493098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12125"/>
            <a:ext cx="8596668" cy="837128"/>
          </a:xfrm>
        </p:spPr>
        <p:txBody>
          <a:bodyPr/>
          <a:lstStyle/>
          <a:p>
            <a:r>
              <a:rPr lang="fa-IR" dirty="0">
                <a:cs typeface="B Titr" panose="00000700000000000000" pitchFamily="2" charset="-78"/>
              </a:rPr>
              <a:t>چربی قهوه ای و نقش آن در تنظیم دمای بدن</a:t>
            </a:r>
            <a:endParaRPr lang="fa-IR" dirty="0"/>
          </a:p>
        </p:txBody>
      </p:sp>
      <p:sp>
        <p:nvSpPr>
          <p:cNvPr id="3" name="Content Placeholder 2"/>
          <p:cNvSpPr>
            <a:spLocks noGrp="1"/>
          </p:cNvSpPr>
          <p:nvPr>
            <p:ph idx="1"/>
          </p:nvPr>
        </p:nvSpPr>
        <p:spPr>
          <a:xfrm>
            <a:off x="677334" y="1390920"/>
            <a:ext cx="8596668" cy="4893970"/>
          </a:xfrm>
        </p:spPr>
        <p:txBody>
          <a:bodyPr>
            <a:noAutofit/>
          </a:bodyPr>
          <a:lstStyle/>
          <a:p>
            <a:pPr marL="0" indent="0">
              <a:buNone/>
            </a:pPr>
            <a:r>
              <a:rPr lang="fa-IR" sz="3200" dirty="0">
                <a:cs typeface="B Mitra" panose="00000400000000000000" pitchFamily="2" charset="-78"/>
              </a:rPr>
              <a:t> جنین بین هفته های 26 تا 28 بارداری آغاز به ساخت بافتی خاص </a:t>
            </a:r>
            <a:r>
              <a:rPr lang="fa-IR" sz="3200" dirty="0">
                <a:solidFill>
                  <a:schemeClr val="tx1"/>
                </a:solidFill>
                <a:cs typeface="B Mitra" panose="00000400000000000000" pitchFamily="2" charset="-78"/>
              </a:rPr>
              <a:t>به ن</a:t>
            </a:r>
            <a:r>
              <a:rPr lang="fa-IR" sz="3200" dirty="0">
                <a:cs typeface="B Mitra" panose="00000400000000000000" pitchFamily="2" charset="-78"/>
              </a:rPr>
              <a:t>ام چربی قهوه ای میکند. </a:t>
            </a:r>
          </a:p>
          <a:p>
            <a:pPr marL="0" indent="0">
              <a:buNone/>
            </a:pPr>
            <a:r>
              <a:rPr lang="fa-IR" sz="3200" dirty="0">
                <a:cs typeface="B Mitra" panose="00000400000000000000" pitchFamily="2" charset="-78"/>
              </a:rPr>
              <a:t>چربی قهوه ای دارای عروق است و به همین علت دارای رنگ خاص قهوه ای بوده و گرما را وارد جریان خون نوزاد میکند.</a:t>
            </a:r>
          </a:p>
          <a:p>
            <a:pPr marL="0" indent="0">
              <a:buNone/>
            </a:pPr>
            <a:r>
              <a:rPr lang="fa-IR" sz="3200" dirty="0">
                <a:cs typeface="B Mitra" panose="00000400000000000000" pitchFamily="2" charset="-78"/>
              </a:rPr>
              <a:t>این چربی ها در </a:t>
            </a:r>
            <a:r>
              <a:rPr lang="fa-IR" sz="3200" dirty="0">
                <a:solidFill>
                  <a:srgbClr val="FF0000"/>
                </a:solidFill>
                <a:cs typeface="B Mitra" panose="00000400000000000000" pitchFamily="2" charset="-78"/>
              </a:rPr>
              <a:t>پشت گردن، ناحیه بین دو کتف، زیر بغل، کشاله ران، و اطراف کلیه و غدد فوق کلیوی </a:t>
            </a:r>
            <a:r>
              <a:rPr lang="fa-IR" sz="3200" dirty="0">
                <a:cs typeface="B Mitra" panose="00000400000000000000" pitchFamily="2" charset="-78"/>
              </a:rPr>
              <a:t>قرار دارند. </a:t>
            </a:r>
          </a:p>
          <a:p>
            <a:pPr marL="0" indent="0">
              <a:buNone/>
            </a:pPr>
            <a:r>
              <a:rPr lang="fa-IR" sz="3200" dirty="0">
                <a:cs typeface="B Mitra" panose="00000400000000000000" pitchFamily="2" charset="-78"/>
              </a:rPr>
              <a:t>پس عملکرد چربی قهوه ای حفظ دمای بدن نوزاد می باشد که حجم آن در نوزاد نارس نسبت به نوزاد ترم کمتر وما بایدکاری کنیم که این چربی ها ذخیره بماند.(پایداری دمای بدن-مراقبت پوست با پوست-شیردهی مکرر )</a:t>
            </a:r>
          </a:p>
          <a:p>
            <a:pPr marL="0" indent="0">
              <a:buNone/>
            </a:pPr>
            <a:endParaRPr lang="fa-IR" sz="3200" dirty="0">
              <a:cs typeface="B Mitra" panose="00000400000000000000" pitchFamily="2" charset="-78"/>
            </a:endParaRPr>
          </a:p>
          <a:p>
            <a:pPr marL="0" indent="0">
              <a:buNone/>
            </a:pPr>
            <a:endParaRPr lang="fa-IR" sz="3200" dirty="0">
              <a:cs typeface="B Mitra" panose="00000400000000000000" pitchFamily="2" charset="-78"/>
            </a:endParaRPr>
          </a:p>
        </p:txBody>
      </p:sp>
    </p:spTree>
    <p:extLst>
      <p:ext uri="{BB962C8B-B14F-4D97-AF65-F5344CB8AC3E}">
        <p14:creationId xmlns:p14="http://schemas.microsoft.com/office/powerpoint/2010/main" val="3777408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450761"/>
            <a:ext cx="8596668" cy="6143222"/>
          </a:xfrm>
        </p:spPr>
        <p:txBody>
          <a:bodyPr/>
          <a:lstStyle/>
          <a:p>
            <a:r>
              <a:rPr lang="fa-IR" sz="3200" dirty="0">
                <a:solidFill>
                  <a:schemeClr val="accent5">
                    <a:lumMod val="50000"/>
                  </a:schemeClr>
                </a:solidFill>
                <a:cs typeface="B Titr" panose="00000700000000000000" pitchFamily="2" charset="-78"/>
              </a:rPr>
              <a:t>آغوز: ترکیبات و فواید آن </a:t>
            </a:r>
          </a:p>
          <a:p>
            <a:pPr marL="0" indent="0" algn="just">
              <a:buNone/>
            </a:pPr>
            <a:endParaRPr lang="fa-IR" sz="3200" dirty="0">
              <a:cs typeface="B Mitra" panose="00000400000000000000" pitchFamily="2" charset="-78"/>
            </a:endParaRPr>
          </a:p>
          <a:p>
            <a:pPr algn="just"/>
            <a:r>
              <a:rPr lang="fa-IR" sz="3200" dirty="0">
                <a:cs typeface="B Mitra" panose="00000400000000000000" pitchFamily="2" charset="-78"/>
              </a:rPr>
              <a:t>یک زن باردار تقریبا در هفته های 12 تا 16 آغاز به تولید آغوز میکند. </a:t>
            </a:r>
          </a:p>
          <a:p>
            <a:pPr algn="just"/>
            <a:r>
              <a:rPr lang="fa-IR" sz="3200" dirty="0">
                <a:cs typeface="B Mitra" panose="00000400000000000000" pitchFamily="2" charset="-78"/>
              </a:rPr>
              <a:t>آغوز شیر غلیظی است که معمولا به خاطر بتاکاروتن، زرد رنگ است. </a:t>
            </a:r>
          </a:p>
          <a:p>
            <a:pPr algn="just"/>
            <a:r>
              <a:rPr lang="fa-IR" sz="3200" dirty="0">
                <a:cs typeface="B Mitra" panose="00000400000000000000" pitchFamily="2" charset="-78"/>
              </a:rPr>
              <a:t>اولین عمل آغوز پوشاندن دیواره روده به منظور جلوگیری از نفوذ عوامل بیماری زا به روده هاست .</a:t>
            </a:r>
          </a:p>
          <a:p>
            <a:pPr algn="just"/>
            <a:r>
              <a:rPr lang="fa-IR" sz="3200" dirty="0">
                <a:cs typeface="B Mitra" panose="00000400000000000000" pitchFamily="2" charset="-78"/>
              </a:rPr>
              <a:t> ترشح آغوز در نوزادان ترم 5-7 روز اول </a:t>
            </a:r>
          </a:p>
          <a:p>
            <a:pPr algn="just"/>
            <a:r>
              <a:rPr lang="fa-IR" sz="3200" dirty="0">
                <a:solidFill>
                  <a:srgbClr val="FF0000"/>
                </a:solidFill>
                <a:cs typeface="B Mitra" panose="00000400000000000000" pitchFamily="2" charset="-78"/>
              </a:rPr>
              <a:t>ترشح آغوز در نوزاد پره ترم 21 روز ادامه دارد.</a:t>
            </a:r>
          </a:p>
        </p:txBody>
      </p:sp>
    </p:spTree>
    <p:extLst>
      <p:ext uri="{BB962C8B-B14F-4D97-AF65-F5344CB8AC3E}">
        <p14:creationId xmlns:p14="http://schemas.microsoft.com/office/powerpoint/2010/main" val="1064384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437883"/>
            <a:ext cx="8596668" cy="5603480"/>
          </a:xfrm>
        </p:spPr>
        <p:txBody>
          <a:bodyPr>
            <a:normAutofit lnSpcReduction="10000"/>
          </a:bodyPr>
          <a:lstStyle/>
          <a:p>
            <a:pPr algn="just"/>
            <a:endParaRPr lang="fa-IR" dirty="0">
              <a:cs typeface="B Mitra" panose="00000400000000000000" pitchFamily="2" charset="-78"/>
            </a:endParaRPr>
          </a:p>
          <a:p>
            <a:pPr algn="just"/>
            <a:r>
              <a:rPr lang="fa-IR" sz="3200" dirty="0">
                <a:cs typeface="B Mitra" panose="00000400000000000000" pitchFamily="2" charset="-78"/>
              </a:rPr>
              <a:t>آغوز دارای </a:t>
            </a:r>
            <a:r>
              <a:rPr lang="fa-IR" sz="3200" dirty="0">
                <a:solidFill>
                  <a:srgbClr val="FF0000"/>
                </a:solidFill>
                <a:cs typeface="B Mitra" panose="00000400000000000000" pitchFamily="2" charset="-78"/>
              </a:rPr>
              <a:t>انرژی متوسط 67 کیلوکالری </a:t>
            </a:r>
            <a:r>
              <a:rPr lang="fa-IR" sz="3200" dirty="0">
                <a:cs typeface="B Mitra" panose="00000400000000000000" pitchFamily="2" charset="-78"/>
              </a:rPr>
              <a:t>به ازای هر دسی لیتر در مقایسه با انرژی 75 کیلوکالری در هر دسی لیتر شیر رسیده است. </a:t>
            </a:r>
          </a:p>
          <a:p>
            <a:pPr algn="just"/>
            <a:r>
              <a:rPr lang="fa-IR" sz="3200" dirty="0">
                <a:cs typeface="B Mitra" panose="00000400000000000000" pitchFamily="2" charset="-78"/>
              </a:rPr>
              <a:t>در مقایسه با شیر رسیده، آغوز لاکتوز ، چربی، و ویتامین های محلول در آب کمتری دارد، در </a:t>
            </a:r>
            <a:r>
              <a:rPr lang="fa-IR" sz="3200" dirty="0">
                <a:solidFill>
                  <a:srgbClr val="FF0000"/>
                </a:solidFill>
                <a:cs typeface="B Mitra" panose="00000400000000000000" pitchFamily="2" charset="-78"/>
              </a:rPr>
              <a:t>عوض سطح ویتامین های </a:t>
            </a:r>
            <a:r>
              <a:rPr lang="en-US" sz="3200" dirty="0">
                <a:solidFill>
                  <a:srgbClr val="FF0000"/>
                </a:solidFill>
                <a:cs typeface="B Mitra" panose="00000400000000000000" pitchFamily="2" charset="-78"/>
              </a:rPr>
              <a:t>A </a:t>
            </a:r>
            <a:r>
              <a:rPr lang="fa-IR" sz="3200" dirty="0">
                <a:solidFill>
                  <a:srgbClr val="FF0000"/>
                </a:solidFill>
                <a:cs typeface="B Mitra" panose="00000400000000000000" pitchFamily="2" charset="-78"/>
              </a:rPr>
              <a:t>و </a:t>
            </a:r>
            <a:r>
              <a:rPr lang="en-US" sz="3200" dirty="0">
                <a:solidFill>
                  <a:srgbClr val="FF0000"/>
                </a:solidFill>
                <a:cs typeface="B Mitra" panose="00000400000000000000" pitchFamily="2" charset="-78"/>
              </a:rPr>
              <a:t>E ، </a:t>
            </a:r>
            <a:r>
              <a:rPr lang="fa-IR" sz="3200" dirty="0">
                <a:solidFill>
                  <a:srgbClr val="FF0000"/>
                </a:solidFill>
                <a:cs typeface="B Mitra" panose="00000400000000000000" pitchFamily="2" charset="-78"/>
              </a:rPr>
              <a:t>کاروتنویید، پروتئین، سدیم، روی ، کلراید، و پتاسیم در آغوز بیشتر است. </a:t>
            </a:r>
          </a:p>
          <a:p>
            <a:pPr algn="just"/>
            <a:r>
              <a:rPr lang="fa-IR" sz="3200" dirty="0">
                <a:cs typeface="B Mitra" panose="00000400000000000000" pitchFamily="2" charset="-78"/>
              </a:rPr>
              <a:t>اثر ملین آغوز دفع مکونیوم را بیشتر کرده و در نتیجه سطح بیلی روبین را پایین می آورد. </a:t>
            </a:r>
          </a:p>
          <a:p>
            <a:pPr algn="just"/>
            <a:r>
              <a:rPr lang="fa-IR" sz="3200" dirty="0">
                <a:cs typeface="B Mitra" panose="00000400000000000000" pitchFamily="2" charset="-78"/>
              </a:rPr>
              <a:t>هدف تغذیه زود هنگام و مکرر، افزایش دریافت آغوز است که اثرات منفی ناشی از تغذیه ناکافی با شیرمادر را که معمولا در نوزادان اواخر نارسی رخ می دهد، کاهش میدهد. </a:t>
            </a:r>
          </a:p>
          <a:p>
            <a:pPr algn="just"/>
            <a:endParaRPr lang="fa-IR" dirty="0">
              <a:cs typeface="B Mitra" panose="00000400000000000000" pitchFamily="2" charset="-78"/>
            </a:endParaRPr>
          </a:p>
          <a:p>
            <a:endParaRPr lang="fa-IR" dirty="0"/>
          </a:p>
        </p:txBody>
      </p:sp>
    </p:spTree>
    <p:extLst>
      <p:ext uri="{BB962C8B-B14F-4D97-AF65-F5344CB8AC3E}">
        <p14:creationId xmlns:p14="http://schemas.microsoft.com/office/powerpoint/2010/main" val="1373476017"/>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1032</TotalTime>
  <Words>3917</Words>
  <Application>Microsoft Office PowerPoint</Application>
  <PresentationFormat>Widescreen</PresentationFormat>
  <Paragraphs>367</Paragraphs>
  <Slides>64</Slides>
  <Notes>1</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64</vt:i4>
      </vt:variant>
    </vt:vector>
  </HeadingPairs>
  <TitlesOfParts>
    <vt:vector size="72" baseType="lpstr">
      <vt:lpstr>Arial</vt:lpstr>
      <vt:lpstr>B Nazanin</vt:lpstr>
      <vt:lpstr>Calibri</vt:lpstr>
      <vt:lpstr>Times New Roman</vt:lpstr>
      <vt:lpstr>Trebuchet MS</vt:lpstr>
      <vt:lpstr>Wingdings</vt:lpstr>
      <vt:lpstr>Wingdings 3</vt:lpstr>
      <vt:lpstr>Facet</vt:lpstr>
      <vt:lpstr>PowerPoint Presentation</vt:lpstr>
      <vt:lpstr>نوزاد اواخر نارسی کیست؟</vt:lpstr>
      <vt:lpstr>عوارض تولد اواخر نارسی </vt:lpstr>
      <vt:lpstr>خصوصیات نوزادان اواخر نارسی</vt:lpstr>
      <vt:lpstr>PowerPoint Presentation</vt:lpstr>
      <vt:lpstr>PowerPoint Presentation</vt:lpstr>
      <vt:lpstr>چربی قهوه ای و نقش آن در تنظیم دمای بدن</vt:lpstr>
      <vt:lpstr>PowerPoint Presentation</vt:lpstr>
      <vt:lpstr>PowerPoint Presentation</vt:lpstr>
      <vt:lpstr>تولید شیرمادر </vt:lpstr>
      <vt:lpstr>مواردی که بطور طبیعی نياز به افزایش شیرمادر است  </vt:lpstr>
      <vt:lpstr>مدیریت شیردهی درافزایش تولید شیر   </vt:lpstr>
      <vt:lpstr>مدیریت شیردهی درافزایش تولید شیر   </vt:lpstr>
      <vt:lpstr> اولین علائم گرسنگی در شیرخوار  </vt:lpstr>
      <vt:lpstr> چفت شدن خوب دهان شیرخوار به پستان  Latch-On Well </vt:lpstr>
      <vt:lpstr>سه علامتی که مادر متوجه شود مکیدن خوب  (قلب شیردهی ) Latch-On Well </vt:lpstr>
      <vt:lpstr>اقدامات مفید برای مادر   </vt:lpstr>
      <vt:lpstr>اقدامات مفید برای مادر   </vt:lpstr>
      <vt:lpstr>شیرافزاهای طبیعی جهت توصیه به مادران شیرده</vt:lpstr>
      <vt:lpstr>PowerPoint Presentation</vt:lpstr>
      <vt:lpstr>وضعیت مناسب برای شیردهی نوزادان اواخر نارسی</vt:lpstr>
      <vt:lpstr>PowerPoint Presentation</vt:lpstr>
      <vt:lpstr>Under Arm و Cross-Cradle</vt:lpstr>
      <vt:lpstr>گرفتن صحیح پستان در نوزاد نارس نزدیک به ترم  (Late Preterm Infants )</vt:lpstr>
      <vt:lpstr>استفاده از محافظ نوک پستان NIPPLE SHIELD   </vt:lpstr>
      <vt:lpstr>استفاده ازمحافظ سیلیکونی ظریف و مناسب نوک پستان(جنس و اندازه)  اغلب به دلایل زیر است:  کمک به کاهش قدرت مکش لازم نوزاد  درانتقال شیر یا آغوز (کاهش فضای مرده دهان) ،  کاهش جریان شیر بیش از حد توان نوزاد( کنترل جریان شیر مادر با رفلکس جهش شیر قوی و کاهش استرس و حفظ انرژی نوزاد )  و  محرکی برای تشویق نوزاد برای شروع و ادامه مکیدن در صورت عدم شروع ویا نداشتن مکیدن نسبتا قوی در طی چند دقیقه پس ازگرفتن پستان که با فشردن پستان نیز توأم شده است </vt:lpstr>
      <vt:lpstr>PowerPoint Presentation</vt:lpstr>
      <vt:lpstr>PowerPoint Presentation</vt:lpstr>
      <vt:lpstr>اهمیت فشردن پستان بخصوص برای نوزادان نارس نزدیک به ترم  </vt:lpstr>
      <vt:lpstr>PowerPoint Presentation</vt:lpstr>
      <vt:lpstr>روش موثر فشردن پستان </vt:lpstr>
      <vt:lpstr>PowerPoint Presentation</vt:lpstr>
      <vt:lpstr>شیردوشی با دست  شیردوشی با پمپ الکتریکی و یا همزمان هر دو</vt:lpstr>
      <vt:lpstr>شیردوشی با دست </vt:lpstr>
      <vt:lpstr>ماساژ و شیردوشی با دست</vt:lpstr>
      <vt:lpstr>سه نوع شیردوشی با دست داریم :</vt:lpstr>
      <vt:lpstr>مراحل دوشیدن شیر به روش مورتون</vt:lpstr>
      <vt:lpstr>PowerPoint Presentation</vt:lpstr>
      <vt:lpstr>شیردوشی با پمپ الکتریکی بصورت همزمان</vt:lpstr>
      <vt:lpstr>مقادیر شیر با نوع پمپ زدن و ماساژ پستان  </vt:lpstr>
      <vt:lpstr>مراحل ترکیب شیردوشی با دست و شیردوشی توسط پمپ  </vt:lpstr>
      <vt:lpstr>نگهداری شیر دوشیده شده: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Finger Feeder</vt:lpstr>
      <vt:lpstr>PowerPoint Presentation</vt:lpstr>
      <vt:lpstr>PowerPoint Presentation</vt:lpstr>
      <vt:lpstr>PowerPoint Presentation</vt:lpstr>
      <vt:lpstr>پوزیشن دادن به نوزاد نارس</vt:lpstr>
      <vt:lpstr>شیردهی دربيماريهاي مادر</vt:lpstr>
      <vt:lpstr>هپاتيت</vt:lpstr>
      <vt:lpstr>PowerPoint Presentation</vt:lpstr>
      <vt:lpstr>PowerPoint Presentation</vt:lpstr>
      <vt:lpstr>عروسک اختاپوس </vt:lpstr>
      <vt:lpstr> ممنون از حسن توجه شما</vt:lpstr>
    </vt:vector>
  </TitlesOfParts>
  <Company>MRT www.Win2Farsi.com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Moorche</dc:creator>
  <cp:lastModifiedBy>mashhadkaveh</cp:lastModifiedBy>
  <cp:revision>119</cp:revision>
  <dcterms:created xsi:type="dcterms:W3CDTF">2023-07-24T15:18:54Z</dcterms:created>
  <dcterms:modified xsi:type="dcterms:W3CDTF">2024-08-28T03:31:21Z</dcterms:modified>
</cp:coreProperties>
</file>