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sldIdLst>
    <p:sldId id="295" r:id="rId2"/>
    <p:sldId id="260" r:id="rId3"/>
    <p:sldId id="274" r:id="rId4"/>
    <p:sldId id="277" r:id="rId5"/>
    <p:sldId id="278" r:id="rId6"/>
    <p:sldId id="279" r:id="rId7"/>
    <p:sldId id="275" r:id="rId8"/>
    <p:sldId id="280" r:id="rId9"/>
    <p:sldId id="281" r:id="rId10"/>
    <p:sldId id="282" r:id="rId11"/>
    <p:sldId id="284" r:id="rId12"/>
    <p:sldId id="290" r:id="rId13"/>
    <p:sldId id="285" r:id="rId14"/>
    <p:sldId id="286" r:id="rId15"/>
    <p:sldId id="287" r:id="rId16"/>
    <p:sldId id="291" r:id="rId17"/>
    <p:sldId id="296" r:id="rId18"/>
    <p:sldId id="297" r:id="rId1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64A3B7-AF33-4547-827D-064B43B793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1B4C48-EA7F-4E9F-9103-66EBD1633722}">
      <dgm:prSet custT="1"/>
      <dgm:spPr/>
      <dgm:t>
        <a:bodyPr/>
        <a:lstStyle/>
        <a:p>
          <a:pPr rtl="1"/>
          <a:r>
            <a:rPr lang="fa-I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تصور مادر از ناکافی بودن </a:t>
          </a:r>
          <a:r>
            <a:rPr lang="fa-IR" sz="36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</a:t>
          </a:r>
          <a:r>
            <a:rPr lang="fa-I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(</a:t>
          </a:r>
          <a:r>
            <a:rPr lang="fa-IR" sz="2800" b="1" dirty="0">
              <a:cs typeface="B Nazanin" pitchFamily="2" charset="-78"/>
            </a:rPr>
            <a:t>احساس مادر این است</a:t>
          </a:r>
          <a:r>
            <a: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)</a:t>
          </a:r>
          <a:endParaRPr lang="en-US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976C54AA-5AE2-4D77-ABDB-FBA9A093D1C0}" type="parTrans" cxnId="{27E7FABC-9336-4F07-B3E0-BABA6EF10B57}">
      <dgm:prSet/>
      <dgm:spPr/>
      <dgm:t>
        <a:bodyPr/>
        <a:lstStyle/>
        <a:p>
          <a:endParaRPr lang="en-US"/>
        </a:p>
      </dgm:t>
    </dgm:pt>
    <dgm:pt modelId="{3D8A7CBF-BE86-4C13-A45E-1D1FADF4D03E}" type="sibTrans" cxnId="{27E7FABC-9336-4F07-B3E0-BABA6EF10B57}">
      <dgm:prSet/>
      <dgm:spPr/>
      <dgm:t>
        <a:bodyPr/>
        <a:lstStyle/>
        <a:p>
          <a:endParaRPr lang="en-US"/>
        </a:p>
      </dgm:t>
    </dgm:pt>
    <dgm:pt modelId="{8470FA25-F356-4C27-8548-B06A434D7871}" type="pres">
      <dgm:prSet presAssocID="{AA64A3B7-AF33-4547-827D-064B43B7930F}" presName="linear" presStyleCnt="0">
        <dgm:presLayoutVars>
          <dgm:animLvl val="lvl"/>
          <dgm:resizeHandles val="exact"/>
        </dgm:presLayoutVars>
      </dgm:prSet>
      <dgm:spPr/>
    </dgm:pt>
    <dgm:pt modelId="{F0FE562B-1038-4D59-8134-8670FCF84066}" type="pres">
      <dgm:prSet presAssocID="{A31B4C48-EA7F-4E9F-9103-66EBD163372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3578FA7-59F0-430C-8DF4-056B9AE0B96A}" type="presOf" srcId="{A31B4C48-EA7F-4E9F-9103-66EBD1633722}" destId="{F0FE562B-1038-4D59-8134-8670FCF84066}" srcOrd="0" destOrd="0" presId="urn:microsoft.com/office/officeart/2005/8/layout/vList2"/>
    <dgm:cxn modelId="{27E7FABC-9336-4F07-B3E0-BABA6EF10B57}" srcId="{AA64A3B7-AF33-4547-827D-064B43B7930F}" destId="{A31B4C48-EA7F-4E9F-9103-66EBD1633722}" srcOrd="0" destOrd="0" parTransId="{976C54AA-5AE2-4D77-ABDB-FBA9A093D1C0}" sibTransId="{3D8A7CBF-BE86-4C13-A45E-1D1FADF4D03E}"/>
    <dgm:cxn modelId="{5574E3C5-C9EF-43A0-BB63-FCC62EC76047}" type="presOf" srcId="{AA64A3B7-AF33-4547-827D-064B43B7930F}" destId="{8470FA25-F356-4C27-8548-B06A434D7871}" srcOrd="0" destOrd="0" presId="urn:microsoft.com/office/officeart/2005/8/layout/vList2"/>
    <dgm:cxn modelId="{00415DD0-1348-4887-AEA8-8B08DA7235AF}" type="presParOf" srcId="{8470FA25-F356-4C27-8548-B06A434D7871}" destId="{F0FE562B-1038-4D59-8134-8670FCF8406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64A3B7-AF33-4547-827D-064B43B793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1B4C48-EA7F-4E9F-9103-66EBD1633722}">
      <dgm:prSet custT="1"/>
      <dgm:spPr/>
      <dgm:t>
        <a:bodyPr/>
        <a:lstStyle/>
        <a:p>
          <a:pPr rtl="1"/>
          <a:r>
            <a:rPr lang="fa-I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تصور مادر از ناکافی بودن </a:t>
          </a:r>
          <a:r>
            <a:rPr lang="fa-IR" sz="36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</a:t>
          </a:r>
          <a:r>
            <a:rPr lang="fa-I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(</a:t>
          </a:r>
          <a:r>
            <a:rPr lang="fa-IR" sz="2800" b="1" dirty="0">
              <a:cs typeface="B Nazanin" pitchFamily="2" charset="-78"/>
            </a:rPr>
            <a:t>احساس مادر این است</a:t>
          </a:r>
          <a:r>
            <a: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)</a:t>
          </a:r>
          <a:endParaRPr lang="en-US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976C54AA-5AE2-4D77-ABDB-FBA9A093D1C0}" type="parTrans" cxnId="{27E7FABC-9336-4F07-B3E0-BABA6EF10B57}">
      <dgm:prSet/>
      <dgm:spPr/>
      <dgm:t>
        <a:bodyPr/>
        <a:lstStyle/>
        <a:p>
          <a:endParaRPr lang="en-US"/>
        </a:p>
      </dgm:t>
    </dgm:pt>
    <dgm:pt modelId="{3D8A7CBF-BE86-4C13-A45E-1D1FADF4D03E}" type="sibTrans" cxnId="{27E7FABC-9336-4F07-B3E0-BABA6EF10B57}">
      <dgm:prSet/>
      <dgm:spPr/>
      <dgm:t>
        <a:bodyPr/>
        <a:lstStyle/>
        <a:p>
          <a:endParaRPr lang="en-US"/>
        </a:p>
      </dgm:t>
    </dgm:pt>
    <dgm:pt modelId="{8470FA25-F356-4C27-8548-B06A434D7871}" type="pres">
      <dgm:prSet presAssocID="{AA64A3B7-AF33-4547-827D-064B43B7930F}" presName="linear" presStyleCnt="0">
        <dgm:presLayoutVars>
          <dgm:animLvl val="lvl"/>
          <dgm:resizeHandles val="exact"/>
        </dgm:presLayoutVars>
      </dgm:prSet>
      <dgm:spPr/>
    </dgm:pt>
    <dgm:pt modelId="{F0FE562B-1038-4D59-8134-8670FCF84066}" type="pres">
      <dgm:prSet presAssocID="{A31B4C48-EA7F-4E9F-9103-66EBD163372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27FFE7A-F974-4748-B4E0-B3BEB04333F8}" type="presOf" srcId="{AA64A3B7-AF33-4547-827D-064B43B7930F}" destId="{8470FA25-F356-4C27-8548-B06A434D7871}" srcOrd="0" destOrd="0" presId="urn:microsoft.com/office/officeart/2005/8/layout/vList2"/>
    <dgm:cxn modelId="{27E7FABC-9336-4F07-B3E0-BABA6EF10B57}" srcId="{AA64A3B7-AF33-4547-827D-064B43B7930F}" destId="{A31B4C48-EA7F-4E9F-9103-66EBD1633722}" srcOrd="0" destOrd="0" parTransId="{976C54AA-5AE2-4D77-ABDB-FBA9A093D1C0}" sibTransId="{3D8A7CBF-BE86-4C13-A45E-1D1FADF4D03E}"/>
    <dgm:cxn modelId="{255EEBF1-0E2C-41B7-AF2F-2EC626F1CDC1}" type="presOf" srcId="{A31B4C48-EA7F-4E9F-9103-66EBD1633722}" destId="{F0FE562B-1038-4D59-8134-8670FCF84066}" srcOrd="0" destOrd="0" presId="urn:microsoft.com/office/officeart/2005/8/layout/vList2"/>
    <dgm:cxn modelId="{CB92C2CD-AD43-4970-BFE8-4DC3650B8281}" type="presParOf" srcId="{8470FA25-F356-4C27-8548-B06A434D7871}" destId="{F0FE562B-1038-4D59-8134-8670FCF8406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FE562B-1038-4D59-8134-8670FCF84066}">
      <dsp:nvSpPr>
        <dsp:cNvPr id="0" name=""/>
        <dsp:cNvSpPr/>
      </dsp:nvSpPr>
      <dsp:spPr>
        <a:xfrm>
          <a:off x="0" y="3917"/>
          <a:ext cx="10993223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تصور مادر از ناکافی بودن </a:t>
          </a:r>
          <a:r>
            <a:rPr lang="fa-IR" sz="3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</a:t>
          </a:r>
          <a:r>
            <a:rPr lang="fa-IR" sz="3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(</a:t>
          </a:r>
          <a:r>
            <a:rPr lang="fa-IR" sz="2800" b="1" kern="1200" dirty="0">
              <a:cs typeface="B Nazanin" pitchFamily="2" charset="-78"/>
            </a:rPr>
            <a:t>احساس مادر این است</a:t>
          </a:r>
          <a:r>
            <a:rPr lang="fa-IR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)</a:t>
          </a:r>
          <a:endParaRPr lang="en-US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4830" y="58747"/>
        <a:ext cx="10883563" cy="1013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FE562B-1038-4D59-8134-8670FCF84066}">
      <dsp:nvSpPr>
        <dsp:cNvPr id="0" name=""/>
        <dsp:cNvSpPr/>
      </dsp:nvSpPr>
      <dsp:spPr>
        <a:xfrm>
          <a:off x="0" y="2064"/>
          <a:ext cx="10983687" cy="1160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تصور مادر از ناکافی بودن </a:t>
          </a:r>
          <a:r>
            <a:rPr lang="fa-IR" sz="36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</a:t>
          </a:r>
          <a:r>
            <a:rPr lang="fa-IR" sz="3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(</a:t>
          </a:r>
          <a:r>
            <a:rPr lang="fa-IR" sz="2800" b="1" kern="1200" dirty="0">
              <a:cs typeface="B Nazanin" pitchFamily="2" charset="-78"/>
            </a:rPr>
            <a:t>احساس مادر این است</a:t>
          </a:r>
          <a:r>
            <a:rPr lang="fa-IR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)</a:t>
          </a:r>
          <a:endParaRPr lang="en-US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6658" y="58722"/>
        <a:ext cx="10870371" cy="1047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026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1628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87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08148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55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1388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5689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730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5772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8227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9970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EDF505E-F964-49D5-BB2C-614656BC962A}" type="datetimeFigureOut">
              <a:rPr lang="fa-IR" smtClean="0"/>
              <a:t>23/02/1446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BBA18FB-A1FD-4680-AB3D-5A448082CA1F}" type="slidenum">
              <a:rPr lang="fa-IR" smtClean="0"/>
              <a:t>‹#›</a:t>
            </a:fld>
            <a:endParaRPr lang="fa-I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115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1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r" defTabSz="914400" rtl="1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799" y="284438"/>
            <a:ext cx="7794171" cy="587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303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چالش: ناکافی بودن شیر!؟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1082" y="1845734"/>
            <a:ext cx="8641724" cy="4490672"/>
          </a:xfrm>
        </p:spPr>
        <p:txBody>
          <a:bodyPr>
            <a:normAutofit fontScale="92500" lnSpcReduction="20000"/>
          </a:bodyPr>
          <a:lstStyle/>
          <a:p>
            <a:r>
              <a:rPr lang="fa-IR" sz="2400" dirty="0">
                <a:cs typeface="B Nazanin" panose="00000400000000000000" pitchFamily="2" charset="-78"/>
              </a:rPr>
              <a:t>تقریبا تمامی مادران شیرکافی تولید نموده و </a:t>
            </a:r>
            <a:r>
              <a:rPr lang="fa-IR" sz="2400" b="1" dirty="0">
                <a:cs typeface="B Nazanin" panose="00000400000000000000" pitchFamily="2" charset="-78"/>
              </a:rPr>
              <a:t>حتی با یک پستان </a:t>
            </a:r>
            <a:r>
              <a:rPr lang="fa-IR" sz="2400" dirty="0">
                <a:cs typeface="B Nazanin" panose="00000400000000000000" pitchFamily="2" charset="-78"/>
              </a:rPr>
              <a:t>شیرخوارشان را کاملا سیر میکنند،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اما بسیاری از آنان نگران کمبود شیرشان هستند.</a:t>
            </a:r>
            <a:endParaRPr lang="fa-IR" sz="2400" dirty="0">
              <a:cs typeface="B Nazanin" panose="00000400000000000000" pitchFamily="2" charset="-78"/>
            </a:endParaRPr>
          </a:p>
          <a:p>
            <a:r>
              <a:rPr lang="fa-IR" sz="2800" u="sng" dirty="0">
                <a:cs typeface="B Nazanin" panose="00000400000000000000" pitchFamily="2" charset="-78"/>
              </a:rPr>
              <a:t>کنترل </a:t>
            </a:r>
            <a:r>
              <a:rPr lang="fa-IR" sz="2800" b="1" u="sng" dirty="0">
                <a:cs typeface="B Nazanin" panose="00000400000000000000" pitchFamily="2" charset="-78"/>
              </a:rPr>
              <a:t>رشد وزنی شیرخوار</a:t>
            </a:r>
            <a:r>
              <a:rPr lang="fa-IR" sz="2800" u="sng" dirty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بهترین راه اطمینان از دریافت کافی شیر است.</a:t>
            </a:r>
          </a:p>
          <a:p>
            <a:r>
              <a:rPr lang="fa-IR" sz="2800" dirty="0">
                <a:cs typeface="B Nazanin" panose="00000400000000000000" pitchFamily="2" charset="-78"/>
              </a:rPr>
              <a:t> درشيرخوار با وزن گيري خوب بر اساس منحني رشدش که شاداب و سرحال است،جاي نگراني نيست وکمبودكاذب يا ذهني شيرمادر مطرح است.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اگرشیرخوارتان: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افزايش وزن او بر اساس منحني رشد، مطلوب است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تعداد 6 كهنه يا بيشتر در شبانه روز ادرار زرد كم رنگ دارد </a:t>
            </a:r>
            <a:r>
              <a:rPr lang="fa-IR" sz="2400" dirty="0">
                <a:cs typeface="B Nazanin" panose="00000400000000000000" pitchFamily="2" charset="-78"/>
              </a:rPr>
              <a:t>(از روز 4تولد به بعد و در صورتي كه فقط با شيرمادر بطور انحصاري تغذيه مي شود) 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8-3 بار اجابت مزاج در 24 ساعت دارد</a:t>
            </a:r>
          </a:p>
          <a:p>
            <a:pPr lvl="1"/>
            <a:r>
              <a:rPr lang="fa-IR" sz="2400" dirty="0">
                <a:solidFill>
                  <a:srgbClr val="00B0F0"/>
                </a:solidFill>
                <a:cs typeface="B Nazanin" panose="00000400000000000000" pitchFamily="2" charset="-78"/>
              </a:rPr>
              <a:t>هشيار با سلامت ظاهري، قدرت عضلاني خوب، پوست شاداب، خواب راحت، خوشنود بعد از شيرخوردن و بخصوص شنيدن صدای بلع او در هنگام شیرخوردن را می شنوید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نگران ناكافي بودن شيرتان نباشيد </a:t>
            </a:r>
          </a:p>
          <a:p>
            <a:pPr lvl="1"/>
            <a:endParaRPr lang="fa-IR" sz="2400" dirty="0"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  <a:p>
            <a:endParaRPr lang="fa-I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07285"/>
              </p:ext>
            </p:extLst>
          </p:nvPr>
        </p:nvGraphicFramePr>
        <p:xfrm>
          <a:off x="276081" y="1963881"/>
          <a:ext cx="3429000" cy="2270013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2030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45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0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(</a:t>
                      </a:r>
                      <a:r>
                        <a:rPr kumimoji="0" lang="fa-IR" sz="16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وزن گیری </a:t>
                      </a:r>
                      <a:r>
                        <a:rPr kumimoji="0" lang="en-US" sz="1400" b="0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r>
                        <a:rPr kumimoji="0" lang="fa-IR" sz="14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kumimoji="0" lang="fa-IR" sz="20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گرم در روز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سن </a:t>
                      </a:r>
                      <a:r>
                        <a:rPr kumimoji="0" lang="fa-IR" sz="16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(</a:t>
                      </a:r>
                      <a:r>
                        <a:rPr kumimoji="0" lang="fa-IR" sz="14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ماه</a:t>
                      </a: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)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8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31-26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3-0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8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18-17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6-3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8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13-12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9-6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9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u="none" strike="noStrike" cap="none" normalizeH="0" baseline="0" dirty="0">
                          <a:ln>
                            <a:noFill/>
                          </a:ln>
                          <a:effectLst/>
                          <a:cs typeface="B Nazanin" panose="00000400000000000000" pitchFamily="2" charset="-78"/>
                        </a:rPr>
                        <a:t>12-9 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anose="00000400000000000000" pitchFamily="2" charset="-78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7493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r"/>
            <a:r>
              <a:rPr lang="fa-I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شيرخوار با گريه كردن براي رفع مشكل درونی خود و یا در محیط اطرافش است،كمك مي طلبد 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a-IR" sz="2800" dirty="0">
                <a:cs typeface="B Nazanin" panose="00000400000000000000" pitchFamily="2" charset="-78"/>
              </a:rPr>
              <a:t>مادررنبایدتصور کند كه </a:t>
            </a: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كج خلقي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و </a:t>
            </a: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بيقراري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يا </a:t>
            </a:r>
            <a:r>
              <a:rPr lang="fa-IR" sz="2800" u="sng" dirty="0">
                <a:solidFill>
                  <a:srgbClr val="FF0000"/>
                </a:solidFill>
                <a:cs typeface="B Nazanin" panose="00000400000000000000" pitchFamily="2" charset="-78"/>
              </a:rPr>
              <a:t>كوليك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شيرخوارش هميشه به علت گرسنگي است.</a:t>
            </a:r>
            <a:br>
              <a:rPr lang="fa-IR" sz="2800" dirty="0">
                <a:cs typeface="B Nazanin" panose="00000400000000000000" pitchFamily="2" charset="-78"/>
              </a:rPr>
            </a:br>
            <a:r>
              <a:rPr lang="fa-IR" sz="2800" dirty="0">
                <a:cs typeface="B Nazanin" panose="00000400000000000000" pitchFamily="2" charset="-78"/>
              </a:rPr>
              <a:t> دلايل زيادي براي گريه وجود دارد كه بايد بررسي شوند</a:t>
            </a:r>
          </a:p>
          <a:p>
            <a:br>
              <a:rPr lang="fa-IR" sz="2800" dirty="0">
                <a:cs typeface="B Nazanin" panose="00000400000000000000" pitchFamily="2" charset="-78"/>
              </a:rPr>
            </a:br>
            <a:r>
              <a:rPr lang="fa-IR" sz="2800" dirty="0">
                <a:cs typeface="B Nazanin" panose="00000400000000000000" pitchFamily="2" charset="-78"/>
              </a:rPr>
              <a:t>گريه هاي شامگاهي در تعدادي از نوزادان از هفته سوم تولد 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نياز بيشتر به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آرامش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گرما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تماس بدني </a:t>
            </a:r>
            <a:r>
              <a:rPr lang="fa-IR" sz="2400" dirty="0">
                <a:cs typeface="B Nazanin" panose="00000400000000000000" pitchFamily="2" charset="-78"/>
              </a:rPr>
              <a:t>دارند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بهترين وسيله آرام كردن آنها در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آغوش گرفتن و تغذيه مكرر با شيرمادر </a:t>
            </a:r>
            <a:r>
              <a:rPr lang="fa-IR" sz="2400" dirty="0">
                <a:cs typeface="B Nazanin" panose="00000400000000000000" pitchFamily="2" charset="-78"/>
              </a:rPr>
              <a:t>است. 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برخي ديگر درساعات مشخصی معمولا هنگام </a:t>
            </a:r>
            <a:r>
              <a:rPr lang="fa-IR" sz="2800" b="1" dirty="0">
                <a:cs typeface="B Nazanin" panose="00000400000000000000" pitchFamily="2" charset="-78"/>
              </a:rPr>
              <a:t>عصر و اوايل شب </a:t>
            </a:r>
            <a:r>
              <a:rPr lang="fa-IR" sz="2800" dirty="0">
                <a:cs typeface="B Nazanin" panose="00000400000000000000" pitchFamily="2" charset="-78"/>
              </a:rPr>
              <a:t>بويژه در </a:t>
            </a:r>
            <a:r>
              <a:rPr lang="fa-IR" sz="2800" b="1" dirty="0">
                <a:cs typeface="B Nazanin" panose="00000400000000000000" pitchFamily="2" charset="-78"/>
              </a:rPr>
              <a:t>طول 3 ماه اول </a:t>
            </a:r>
            <a:r>
              <a:rPr lang="fa-IR" sz="2800" dirty="0">
                <a:cs typeface="B Nazanin" panose="00000400000000000000" pitchFamily="2" charset="-78"/>
              </a:rPr>
              <a:t>كج خلق و ناآرام هستند. مثل اینکه شیرخوار درد شکم داشته باشد پاهایش را جمع می کند و آرام کردن او مشکل است. این حالت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قولنج</a:t>
            </a:r>
            <a:r>
              <a:rPr lang="fa-IR" sz="2800" dirty="0">
                <a:cs typeface="B Nazanin" panose="00000400000000000000" pitchFamily="2" charset="-78"/>
              </a:rPr>
              <a:t> نامیده می شود.	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شیرخوار را دمر روی ساعد خود قرار دهید و یا او را روی دامن خود نشانده و دست ها را دور شکمش حلقه کنید و یا پدر او را در مقابل سینه خود بغل نموده و با او زمزمه کند.مراقبت اغوشی ویا صدای جارو برقی و داخل خودرو</a:t>
            </a:r>
          </a:p>
          <a:p>
            <a:pPr lvl="1"/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ولی حرکات تند و گهواره تند ممنوع </a:t>
            </a:r>
            <a:r>
              <a:rPr lang="fa-IR" sz="2400" dirty="0">
                <a:cs typeface="B Nazanin" panose="00000400000000000000" pitchFamily="2" charset="-78"/>
              </a:rPr>
              <a:t>.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	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65179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9365" y="918440"/>
            <a:ext cx="108568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dirty="0">
                <a:solidFill>
                  <a:srgbClr val="FF0000"/>
                </a:solidFill>
                <a:cs typeface="B Nazanin" panose="00000400000000000000" pitchFamily="2" charset="-78"/>
              </a:rPr>
              <a:t>بیقراری شیرخوار بعلت مصرف برخی غذاها توسط م</a:t>
            </a:r>
            <a:r>
              <a:rPr lang="fa-IR" sz="3200" dirty="0">
                <a:cs typeface="B Nazanin" panose="00000400000000000000" pitchFamily="2" charset="-78"/>
              </a:rPr>
              <a:t>ادر	</a:t>
            </a:r>
          </a:p>
          <a:p>
            <a:pPr lvl="1" algn="r" rtl="1"/>
            <a:r>
              <a:rPr lang="fa-IR" sz="2400" dirty="0">
                <a:cs typeface="B Nazanin" panose="00000400000000000000" pitchFamily="2" charset="-78"/>
              </a:rPr>
              <a:t>عدم توصیه به مادر در پرهیز از غذای خاص، مگر آنکه واقعا او با خوردن آن غذا متوجه بیقراری شیرخوار شود.(غذاهای نفاخ و پیاز وانواع ترشی و فلفل ...) 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/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بیقراری شیرخوار بعلت شروع عادت ماهیانه مادر</a:t>
            </a:r>
          </a:p>
          <a:p>
            <a:pPr lvl="1" algn="r" rtl="1"/>
            <a:r>
              <a:rPr lang="fa-IR" sz="2400" dirty="0">
                <a:cs typeface="B Nazanin" panose="00000400000000000000" pitchFamily="2" charset="-78"/>
              </a:rPr>
              <a:t>تمایل شیرخوار در فواصل کوتاهترشیرخوردن(افزایش سدیم شیر مادر و مزه شوری</a:t>
            </a:r>
            <a:endParaRPr lang="fa-IR" sz="3200" dirty="0">
              <a:cs typeface="B Nazanin" panose="00000400000000000000" pitchFamily="2" charset="-78"/>
            </a:endParaRPr>
          </a:p>
          <a:p>
            <a:pPr lvl="1" algn="r" rtl="1"/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امکان انتقال اضطراب مادر به شیرخوار</a:t>
            </a:r>
          </a:p>
          <a:p>
            <a:pPr lvl="1" algn="r" rtl="1"/>
            <a:r>
              <a:rPr lang="fa-IR" sz="3200" dirty="0">
                <a:cs typeface="B Nazanin" panose="00000400000000000000" pitchFamily="2" charset="-78"/>
              </a:rPr>
              <a:t>توصیه به داشتن آرامش موقع شیردادن</a:t>
            </a:r>
          </a:p>
          <a:p>
            <a:pPr algn="r" rtl="1"/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گریه و بیداری شیرخوار بعد از مدت کوتاهی شیرخوردن و خوابیدن</a:t>
            </a:r>
          </a:p>
          <a:p>
            <a:pPr lvl="1" algn="r" rtl="1"/>
            <a:r>
              <a:rPr lang="fa-IR" sz="2400" dirty="0">
                <a:cs typeface="B Nazanin" panose="00000400000000000000" pitchFamily="2" charset="-78"/>
              </a:rPr>
              <a:t>نشان دهنده  نخوردن شیرکافی</a:t>
            </a:r>
            <a:endParaRPr lang="fa-IR" sz="3200" dirty="0">
              <a:cs typeface="B Nazanin" panose="00000400000000000000" pitchFamily="2" charset="-78"/>
            </a:endParaRPr>
          </a:p>
          <a:p>
            <a:pPr lvl="1"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توصیه شیردادن به دفعات و مدت بیشتر و خوردن شیر انتهایی با چربی بیشتر</a:t>
            </a:r>
            <a:endParaRPr lang="fa-IR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7616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88829" y="850006"/>
            <a:ext cx="6058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تمايل شيرخوار به مكيدن مكرر پستان 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277" y="212735"/>
            <a:ext cx="103030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3200" dirty="0">
              <a:cs typeface="B Nazanin" panose="00000400000000000000" pitchFamily="2" charset="-78"/>
            </a:endParaRPr>
          </a:p>
          <a:p>
            <a:pPr algn="r" rtl="1"/>
            <a:endParaRPr lang="fa-IR" sz="3200" dirty="0">
              <a:cs typeface="B Nazanin" panose="00000400000000000000" pitchFamily="2" charset="-78"/>
            </a:endParaRPr>
          </a:p>
          <a:p>
            <a:pPr algn="r" rtl="1"/>
            <a:endParaRPr lang="fa-IR" sz="3200" dirty="0">
              <a:cs typeface="B Nazanin" panose="00000400000000000000" pitchFamily="2" charset="-78"/>
            </a:endParaRPr>
          </a:p>
          <a:p>
            <a:pPr algn="r" rtl="1"/>
            <a:endParaRPr lang="fa-IR" sz="3200" dirty="0">
              <a:cs typeface="B Nazanin" panose="00000400000000000000" pitchFamily="2" charset="-78"/>
            </a:endParaRP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شيرمادر به آساني و سريع هضم مي شود</a:t>
            </a:r>
          </a:p>
          <a:p>
            <a:pPr lvl="1" algn="r" rtl="1"/>
            <a:r>
              <a:rPr lang="fa-IR" sz="2800" dirty="0">
                <a:solidFill>
                  <a:schemeClr val="accent2"/>
                </a:solidFill>
                <a:cs typeface="B Nazanin" panose="00000400000000000000" pitchFamily="2" charset="-78"/>
              </a:rPr>
              <a:t>تامين نياز مبرم شیرخوار به آرامش و تماس نزديك با مادر </a:t>
            </a:r>
            <a:r>
              <a:rPr lang="fa-I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و مكيدن پستان 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تمايل اكثر شيرخواران به شيرخوردن  هر2ساعت يك </a:t>
            </a:r>
            <a:r>
              <a:rPr lang="fa-IR" sz="2800" dirty="0">
                <a:cs typeface="B Nazanin" panose="00000400000000000000" pitchFamily="2" charset="-78"/>
              </a:rPr>
              <a:t>بار</a:t>
            </a:r>
          </a:p>
          <a:p>
            <a:pPr marL="109537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</a:t>
            </a:r>
            <a:r>
              <a:rPr lang="fa-IR" sz="2000" dirty="0">
                <a:cs typeface="B Nazanin" panose="00000400000000000000" pitchFamily="2" charset="-78"/>
              </a:rPr>
              <a:t>(</a:t>
            </a:r>
            <a:r>
              <a:rPr lang="fa-IR" sz="2000" dirty="0">
                <a:solidFill>
                  <a:schemeClr val="accent2"/>
                </a:solidFill>
                <a:cs typeface="B Nazanin" panose="00000400000000000000" pitchFamily="2" charset="-78"/>
              </a:rPr>
              <a:t>در روزهای اول پس از تولد 12-10 بار یا بیشتر و بعد از 40 روزگی طولانی تر شیر می  خورند</a:t>
            </a:r>
            <a:r>
              <a:rPr lang="fa-IR" sz="2000" dirty="0">
                <a:cs typeface="B Nazanin" panose="00000400000000000000" pitchFamily="2" charset="-78"/>
              </a:rPr>
              <a:t>)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گاها شيرخوردن چندبار و زود به زود (</a:t>
            </a:r>
            <a:r>
              <a:rPr lang="fa-IR" sz="3200" dirty="0">
                <a:solidFill>
                  <a:srgbClr val="FF0000"/>
                </a:solidFill>
                <a:cs typeface="B Nazanin" panose="00000400000000000000" pitchFamily="2" charset="-78"/>
              </a:rPr>
              <a:t>تغذیه خوشه ای</a:t>
            </a:r>
            <a:r>
              <a:rPr lang="fa-IR" sz="3200" dirty="0">
                <a:cs typeface="B Nazanin" panose="00000400000000000000" pitchFamily="2" charset="-78"/>
              </a:rPr>
              <a:t>) </a:t>
            </a:r>
          </a:p>
          <a:p>
            <a:pPr lvl="1" algn="r" rtl="1"/>
            <a:r>
              <a:rPr lang="fa-IR" sz="2800" dirty="0">
                <a:solidFill>
                  <a:schemeClr val="accent2"/>
                </a:solidFill>
                <a:cs typeface="B Nazanin" panose="00000400000000000000" pitchFamily="2" charset="-78"/>
              </a:rPr>
              <a:t>خواب طولانی </a:t>
            </a:r>
            <a:r>
              <a:rPr lang="fa-IR" sz="2800" dirty="0">
                <a:cs typeface="B Nazanin" panose="00000400000000000000" pitchFamily="2" charset="-78"/>
              </a:rPr>
              <a:t>(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خواب 5-4 ساعته</a:t>
            </a:r>
            <a:r>
              <a:rPr lang="fa-IR" sz="2800" dirty="0">
                <a:cs typeface="B Nazanin" panose="00000400000000000000" pitchFamily="2" charset="-78"/>
              </a:rPr>
              <a:t>)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شيرخوردن جبرانی به دفعات بيشتر پس از اين خواب</a:t>
            </a:r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5845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مواردی که بطور طبیعی نياز به افزایش شیرمادر است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b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در اولین تغذیه با شیرمادر </a:t>
            </a:r>
            <a:r>
              <a:rPr lang="fa-IR" sz="2800" dirty="0">
                <a:cs typeface="B Nazanin" panose="00000400000000000000" pitchFamily="2" charset="-78"/>
              </a:rPr>
              <a:t>در همان ساعت اول پس از تولد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تحریک تولید شیر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رضایت بیشتر نوزاد</a:t>
            </a:r>
          </a:p>
          <a:p>
            <a:r>
              <a:rPr lang="fa-IR" sz="2800" b="1" dirty="0">
                <a:cs typeface="B Nazanin" panose="00000400000000000000" pitchFamily="2" charset="-78"/>
              </a:rPr>
              <a:t>در روزها و هفته های اول پس از تولد</a:t>
            </a:r>
          </a:p>
          <a:p>
            <a:pPr lvl="1"/>
            <a:r>
              <a:rPr lang="fa-IR" sz="2400" b="1" dirty="0">
                <a:cs typeface="B Nazanin" panose="00000400000000000000" pitchFamily="2" charset="-78"/>
              </a:rPr>
              <a:t>هفته اول </a:t>
            </a:r>
            <a:r>
              <a:rPr lang="fa-IR" sz="2400" b="1" u="sng" dirty="0">
                <a:cs typeface="B Nazanin" panose="00000400000000000000" pitchFamily="2" charset="-78"/>
              </a:rPr>
              <a:t>10</a:t>
            </a:r>
            <a:r>
              <a:rPr lang="fa-IR" sz="2400" dirty="0">
                <a:cs typeface="B Nazanin" panose="00000400000000000000" pitchFamily="2" charset="-78"/>
              </a:rPr>
              <a:t> برابر افزایش شیرمادر بطوریکه  </a:t>
            </a:r>
            <a:r>
              <a:rPr lang="fa-IR" sz="2400" i="1" u="sng" dirty="0">
                <a:cs typeface="B Nazanin" panose="00000400000000000000" pitchFamily="2" charset="-78"/>
              </a:rPr>
              <a:t>از </a:t>
            </a:r>
            <a:r>
              <a:rPr lang="fa-IR" sz="2400" b="1" i="1" u="sng" dirty="0">
                <a:cs typeface="B Nazanin" panose="00000400000000000000" pitchFamily="2" charset="-78"/>
              </a:rPr>
              <a:t>30</a:t>
            </a:r>
            <a:r>
              <a:rPr lang="fa-IR" sz="2400" i="1" u="sng" dirty="0">
                <a:cs typeface="B Nazanin" panose="00000400000000000000" pitchFamily="2" charset="-78"/>
              </a:rPr>
              <a:t> میلی لیتر </a:t>
            </a:r>
            <a:r>
              <a:rPr lang="fa-IR" sz="2400" b="1" i="1" u="sng" dirty="0">
                <a:cs typeface="B Nazanin" panose="00000400000000000000" pitchFamily="2" charset="-78"/>
              </a:rPr>
              <a:t>در روز اول </a:t>
            </a:r>
            <a:r>
              <a:rPr lang="fa-IR" sz="2400" i="1" u="sng" dirty="0">
                <a:cs typeface="B Nazanin" panose="00000400000000000000" pitchFamily="2" charset="-78"/>
              </a:rPr>
              <a:t>تا </a:t>
            </a:r>
            <a:r>
              <a:rPr lang="fa-IR" sz="2400" b="1" i="1" u="sng" dirty="0">
                <a:cs typeface="B Nazanin" panose="00000400000000000000" pitchFamily="2" charset="-78"/>
              </a:rPr>
              <a:t>355</a:t>
            </a:r>
            <a:r>
              <a:rPr lang="fa-IR" sz="2400" i="1" u="sng" dirty="0">
                <a:cs typeface="B Nazanin" panose="00000400000000000000" pitchFamily="2" charset="-78"/>
              </a:rPr>
              <a:t> میلی لیتر روزانه </a:t>
            </a:r>
            <a:endParaRPr lang="fa-IR" sz="2400" b="1" i="1" u="sng" dirty="0">
              <a:cs typeface="B Nazanin" panose="00000400000000000000" pitchFamily="2" charset="-78"/>
            </a:endParaRPr>
          </a:p>
          <a:p>
            <a:pPr lvl="1"/>
            <a:r>
              <a:rPr lang="fa-IR" sz="2400" b="1" dirty="0">
                <a:cs typeface="B Nazanin" panose="00000400000000000000" pitchFamily="2" charset="-78"/>
              </a:rPr>
              <a:t>هفته دوم و سوم  </a:t>
            </a:r>
            <a:r>
              <a:rPr lang="fa-IR" sz="2400" dirty="0">
                <a:cs typeface="B Nazanin" panose="00000400000000000000" pitchFamily="2" charset="-78"/>
              </a:rPr>
              <a:t>به</a:t>
            </a:r>
            <a:r>
              <a:rPr lang="fa-IR" sz="2400" b="1" u="sng" dirty="0">
                <a:cs typeface="B Nazanin" panose="00000400000000000000" pitchFamily="2" charset="-78"/>
              </a:rPr>
              <a:t>750</a:t>
            </a:r>
            <a:r>
              <a:rPr lang="fa-IR" sz="2400" dirty="0">
                <a:cs typeface="B Nazanin" panose="00000400000000000000" pitchFamily="2" charset="-78"/>
              </a:rPr>
              <a:t> میلی لیتر در روزانه</a:t>
            </a:r>
          </a:p>
          <a:p>
            <a:pPr lvl="1"/>
            <a:r>
              <a:rPr lang="fa-IR" sz="2400" b="1" dirty="0">
                <a:cs typeface="B Nazanin" panose="00000400000000000000" pitchFamily="2" charset="-78"/>
              </a:rPr>
              <a:t>هفته چهارم حتی </a:t>
            </a:r>
            <a:r>
              <a:rPr lang="fa-IR" sz="2400" dirty="0">
                <a:cs typeface="B Nazanin" panose="00000400000000000000" pitchFamily="2" charset="-78"/>
              </a:rPr>
              <a:t>به </a:t>
            </a:r>
            <a:r>
              <a:rPr lang="fa-IR" sz="2400" b="1" u="sng" dirty="0">
                <a:cs typeface="B Nazanin" panose="00000400000000000000" pitchFamily="2" charset="-78"/>
              </a:rPr>
              <a:t>1030</a:t>
            </a:r>
            <a:r>
              <a:rPr lang="fa-IR" sz="2400" dirty="0">
                <a:cs typeface="B Nazanin" panose="00000400000000000000" pitchFamily="2" charset="-78"/>
              </a:rPr>
              <a:t> میلی لیتر روزانه</a:t>
            </a:r>
          </a:p>
          <a:p>
            <a:r>
              <a:rPr lang="fa-IR" sz="2800" b="1" dirty="0">
                <a:cs typeface="B Nazanin" panose="00000400000000000000" pitchFamily="2" charset="-78"/>
              </a:rPr>
              <a:t>در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روزهای طغیان اشتها "رشد سريع يا جهش رشد</a:t>
            </a:r>
            <a:r>
              <a:rPr lang="fa-IR" sz="2800" b="1" dirty="0">
                <a:cs typeface="B Nazanin" panose="00000400000000000000" pitchFamily="2" charset="-78"/>
              </a:rPr>
              <a:t>"</a:t>
            </a:r>
            <a:r>
              <a:rPr lang="fa-IR" sz="2800" dirty="0">
                <a:cs typeface="B Nazanin" panose="00000400000000000000" pitchFamily="2" charset="-78"/>
              </a:rPr>
              <a:t>، روزهائی که بیشتر شیر می خورد(7-</a:t>
            </a:r>
          </a:p>
          <a:p>
            <a:r>
              <a:rPr lang="fa-IR" sz="2800" dirty="0">
                <a:cs typeface="B Nazanin" panose="00000400000000000000" pitchFamily="2" charset="-78"/>
              </a:rPr>
              <a:t>3روزطول می کشد) در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3-2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و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6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هفتگی،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3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و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6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ماهگی</a:t>
            </a:r>
          </a:p>
          <a:p>
            <a:r>
              <a:rPr lang="fa-IR" sz="2800" b="1" dirty="0">
                <a:cs typeface="B Nazanin" panose="00000400000000000000" pitchFamily="2" charset="-78"/>
              </a:rPr>
              <a:t>هر وقتی که شیرخوار کمتر شیر بخورد</a:t>
            </a:r>
          </a:p>
          <a:p>
            <a:pPr lvl="1"/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562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عدم خروج  شیر از پستان هنگام دوشیدن؟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487" y="1867436"/>
            <a:ext cx="11590985" cy="4001657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Nazanin" panose="00000400000000000000" pitchFamily="2" charset="-78"/>
              </a:rPr>
              <a:t>متفاوت بودن مقدار شيرجمع آوري از طريق دوشيدن و شيري كه شيرخوار با مكيدن دريافت مي كند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بسياري از مادراني كه شیر </a:t>
            </a:r>
            <a:r>
              <a:rPr lang="fa-IR" sz="2400" u="sng" dirty="0">
                <a:cs typeface="B Nazanin" panose="00000400000000000000" pitchFamily="2" charset="-78"/>
              </a:rPr>
              <a:t>قابل توجهي هم دارند</a:t>
            </a:r>
            <a:r>
              <a:rPr lang="fa-IR" sz="2400" dirty="0">
                <a:cs typeface="B Nazanin" panose="00000400000000000000" pitchFamily="2" charset="-78"/>
              </a:rPr>
              <a:t>، ممكن است هنگام دوشيدن بيش از چند قطره شير مشاهده نكنند. </a:t>
            </a:r>
            <a:r>
              <a:rPr lang="fa-IR" sz="2400" b="1" dirty="0">
                <a:cs typeface="B Nazanin" panose="00000400000000000000" pitchFamily="2" charset="-78"/>
              </a:rPr>
              <a:t>دوشيدن مهارتي است كه بتدريج كسب مي شود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عدم خروج شيرکافی در دوشیدن به علت رگ نكردن پستان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تحريك بازتاب جهش شير قبل از دوشيدن شير</a:t>
            </a:r>
          </a:p>
          <a:p>
            <a:pPr lvl="1"/>
            <a:r>
              <a:rPr lang="fa-IR" sz="2400" dirty="0">
                <a:cs typeface="B Nazanin" panose="00000400000000000000" pitchFamily="2" charset="-78"/>
              </a:rPr>
              <a:t>آموزش عملي به مادرجهت شيوه تحريك جريان شير و دوشيدن شير، از قبیل:</a:t>
            </a:r>
          </a:p>
          <a:p>
            <a:pPr lvl="2"/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استراحت ، نوشيدنی گرم، آب ميوه ، چاي كم رنگ يا سوپ، نشستن در وضعيت راحت درمحيط ساكت و آرام، فكر كردن به كودك و يا نگاه كردن به تصوير وي</a:t>
            </a: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، کمپرس گرم و مرطوب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به مدت 5 تا 10 دقيقه يا حمام كردن، و ماساژ پستان ها در کمک به جاري شدن شير،كمك قبل از شیردوشی(ماساژپشت شانه های مادر در راستای مهرهای کمری ...)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46517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r"/>
            <a:r>
              <a:rPr lang="fa-I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نداشتن شیر کافی در شب ها؟</a:t>
            </a:r>
            <a:b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cs typeface="B Nazanin" panose="00000400000000000000" pitchFamily="2" charset="-78"/>
              </a:rPr>
              <a:t>بسياري از مادران احساس مي كنند صبح ها مقدار زيادي شير دارند در حالي كه شب ها مقدار شيرشان كم است.</a:t>
            </a:r>
          </a:p>
          <a:p>
            <a:pPr marL="109537" indent="0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بيشتر نمودن دفعات شيردهي در عصر و بخصوص شب به توليد شير بيشتر كمك مي كند. ميزان </a:t>
            </a:r>
            <a:r>
              <a:rPr lang="fa-IR" sz="3200" dirty="0">
                <a:solidFill>
                  <a:srgbClr val="FFC000"/>
                </a:solidFill>
                <a:cs typeface="B Nazanin" panose="00000400000000000000" pitchFamily="2" charset="-78"/>
              </a:rPr>
              <a:t>هورمون هاي توليد كننده شير بين ساعات 2و 6 صبح در بالاترين </a:t>
            </a:r>
            <a:r>
              <a:rPr lang="fa-IR" sz="3200" dirty="0">
                <a:cs typeface="B Nazanin" panose="00000400000000000000" pitchFamily="2" charset="-78"/>
              </a:rPr>
              <a:t>حد است و در طول روز به تدريج كاهش مي يابد.</a:t>
            </a:r>
          </a:p>
        </p:txBody>
      </p:sp>
    </p:spTree>
    <p:extLst>
      <p:ext uri="{BB962C8B-B14F-4D97-AF65-F5344CB8AC3E}">
        <p14:creationId xmlns:p14="http://schemas.microsoft.com/office/powerpoint/2010/main" val="3311115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8457" y="1"/>
            <a:ext cx="10591799" cy="626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57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023" y="685800"/>
            <a:ext cx="10245634" cy="1034143"/>
          </a:xfrm>
        </p:spPr>
        <p:txBody>
          <a:bodyPr>
            <a:normAutofit/>
          </a:bodyPr>
          <a:lstStyle/>
          <a:p>
            <a:pPr algn="r"/>
            <a:r>
              <a:rPr lang="fa-IR" sz="4000" dirty="0">
                <a:solidFill>
                  <a:srgbClr val="FF0000"/>
                </a:solidFill>
                <a:cs typeface="2  Badr" panose="00000400000000000000" pitchFamily="2" charset="-78"/>
              </a:rPr>
              <a:t>تغذیه مادر در دوران شیردهی:</a:t>
            </a:r>
            <a:endParaRPr lang="fa-IR" sz="4000" dirty="0">
              <a:cs typeface="2  Badr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4707" y="2057400"/>
            <a:ext cx="8786949" cy="399675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Nazanin" panose="00000400000000000000" pitchFamily="2" charset="-78"/>
              </a:rPr>
              <a:t>دریافت مایعات کافی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دریافت انرژی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(کمتر از 6 ماه 500 کالری-بالای 6 ماه 400 بیشتر)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دریافت مواد مغذی(مصرف انواع لبنیات ، ریزمغذی ها ، مولتی ویتامین)</a:t>
            </a:r>
          </a:p>
          <a:p>
            <a:r>
              <a:rPr lang="fa-IR" sz="2800" dirty="0">
                <a:cs typeface="B Nazanin" panose="00000400000000000000" pitchFamily="2" charset="-78"/>
              </a:rPr>
              <a:t>مهم ترین فاکتور جهت افزایش و تداوم شیرمادر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آرامش مادر، شیردهی مکرر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(مطابق قانون عرضه و تقاضا)</a:t>
            </a:r>
          </a:p>
        </p:txBody>
      </p:sp>
      <p:sp>
        <p:nvSpPr>
          <p:cNvPr id="4" name="Down Arrow 3"/>
          <p:cNvSpPr/>
          <p:nvPr/>
        </p:nvSpPr>
        <p:spPr>
          <a:xfrm>
            <a:off x="5562600" y="4005943"/>
            <a:ext cx="217714" cy="2721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1544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56822" y="587829"/>
            <a:ext cx="1105620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a-IR" sz="6000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6000" b="1" dirty="0">
                <a:solidFill>
                  <a:srgbClr val="0070C0"/>
                </a:solidFill>
                <a:cs typeface="B Nazanin" panose="00000400000000000000" pitchFamily="2" charset="-78"/>
              </a:rPr>
              <a:t>تصور مادر درمورد ناكافي بودن شیرمادر</a:t>
            </a:r>
            <a:endParaRPr lang="en-US" sz="60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ctr"/>
            <a:endParaRPr lang="fa-IR" sz="2000" dirty="0">
              <a:solidFill>
                <a:srgbClr val="C00000"/>
              </a:solidFill>
              <a:cs typeface="B Titr" pitchFamily="2" charset="-78"/>
            </a:endParaRPr>
          </a:p>
          <a:p>
            <a:pPr algn="ctr"/>
            <a:r>
              <a:rPr lang="fa-IR" sz="1600" dirty="0">
                <a:solidFill>
                  <a:srgbClr val="0070C0"/>
                </a:solidFill>
                <a:cs typeface="B Titr" pitchFamily="2" charset="-78"/>
              </a:rPr>
              <a:t>منبع: کتاب تسهیل چالش های تغذیه با شیرمادر برای نوزادان اواخر نارسی </a:t>
            </a:r>
            <a:endParaRPr lang="fa-IR" sz="4400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algn="ctr"/>
            <a:endParaRPr lang="fa-IR" sz="5400" dirty="0">
              <a:cs typeface="B Nazanin" panose="00000400000000000000" pitchFamily="2" charset="-78"/>
            </a:endParaRPr>
          </a:p>
          <a:p>
            <a:pPr algn="ctr"/>
            <a:endParaRPr lang="fa-IR" sz="5400" dirty="0">
              <a:cs typeface="B Nazanin" panose="00000400000000000000" pitchFamily="2" charset="-78"/>
            </a:endParaRPr>
          </a:p>
          <a:p>
            <a:pPr algn="ctr"/>
            <a:r>
              <a:rPr lang="fa-IR" sz="2000" dirty="0">
                <a:solidFill>
                  <a:srgbClr val="C00000"/>
                </a:solidFill>
                <a:cs typeface="B Titr" pitchFamily="2" charset="-78"/>
              </a:rPr>
              <a:t>سلامت نوزادان و کودکان شهرستان چادگان</a:t>
            </a:r>
          </a:p>
          <a:p>
            <a:pPr algn="ctr"/>
            <a:r>
              <a:rPr lang="fa-IR" sz="2000" dirty="0">
                <a:solidFill>
                  <a:srgbClr val="C00000"/>
                </a:solidFill>
                <a:cs typeface="B Titr" pitchFamily="2" charset="-78"/>
              </a:rPr>
              <a:t>شهریور ماه 1403 </a:t>
            </a:r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507" y="3234531"/>
            <a:ext cx="1604835" cy="105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23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2277" y="430169"/>
            <a:ext cx="1146219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ناكافي بودن شيرمادر</a:t>
            </a:r>
          </a:p>
          <a:p>
            <a:pPr lvl="1" algn="r" rtl="1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واقعی: </a:t>
            </a:r>
            <a:r>
              <a:rPr lang="fa-IR" sz="2800" dirty="0">
                <a:cs typeface="B Nazanin" panose="00000400000000000000" pitchFamily="2" charset="-78"/>
              </a:rPr>
              <a:t>وجود شرایطی در مادر که کاهش ویا تأخیر تولید شیراست :</a:t>
            </a:r>
          </a:p>
          <a:p>
            <a:pPr lvl="2" algn="r" rtl="1"/>
            <a:r>
              <a:rPr lang="fa-IR" sz="3200" dirty="0">
                <a:cs typeface="B Nazanin" panose="00000400000000000000" pitchFamily="2" charset="-78"/>
              </a:rPr>
              <a:t>عدم تکامل بافت پستان»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سینه مخروطی</a:t>
            </a:r>
          </a:p>
          <a:p>
            <a:pPr lvl="2" algn="r" rtl="1"/>
            <a:r>
              <a:rPr lang="fa-IR" sz="3200" dirty="0">
                <a:cs typeface="B Nazanin" panose="00000400000000000000" pitchFamily="2" charset="-78"/>
              </a:rPr>
              <a:t>صدمات وارده به پستان (در جراحی، سوختگی..)</a:t>
            </a:r>
          </a:p>
          <a:p>
            <a:pPr lvl="2" algn="r" rtl="1"/>
            <a:r>
              <a:rPr lang="fa-IR" sz="3200" dirty="0">
                <a:cs typeface="B Nazanin" panose="00000400000000000000" pitchFamily="2" charset="-78"/>
              </a:rPr>
              <a:t>تاثیرات هورمونی(سندرم تخمدان پلی کیستیک، کم کاری و پرکاری تیروئید، سندرم شیهان،اولین حاملگی با سن بالای 35 سال، </a:t>
            </a:r>
          </a:p>
          <a:p>
            <a:pPr lvl="2" algn="r" rtl="1"/>
            <a:r>
              <a:rPr lang="fa-IR" sz="3200" dirty="0">
                <a:cs typeface="B Nazanin" panose="00000400000000000000" pitchFamily="2" charset="-78"/>
              </a:rPr>
              <a:t>اختلالات متابولیکی(دیابت کنترول نشده، چاقی شدید ،..)</a:t>
            </a:r>
            <a:endParaRPr lang="en-US" sz="3200" dirty="0">
              <a:cs typeface="B Nazanin" panose="00000400000000000000" pitchFamily="2" charset="-78"/>
            </a:endParaRPr>
          </a:p>
          <a:p>
            <a:pPr lvl="2" algn="r" rtl="1"/>
            <a:r>
              <a:rPr lang="fa-IR" sz="2800" dirty="0">
                <a:solidFill>
                  <a:srgbClr val="00B0F0"/>
                </a:solidFill>
                <a:cs typeface="B Nazanin" panose="00000400000000000000" pitchFamily="2" charset="-78"/>
              </a:rPr>
              <a:t>تقریبا کلیه مادران دارای شرایط بالا»مادران ویژه شیردهی هستند.</a:t>
            </a:r>
          </a:p>
          <a:p>
            <a:pPr lvl="2" algn="r" rtl="1"/>
            <a:endParaRPr lang="fa-IR" sz="2800" dirty="0">
              <a:cs typeface="B Nazanin" panose="00000400000000000000" pitchFamily="2" charset="-78"/>
            </a:endParaRPr>
          </a:p>
          <a:p>
            <a:pPr lvl="1" algn="r" rtl="1"/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احساسی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:</a:t>
            </a:r>
          </a:p>
          <a:p>
            <a:pPr lvl="1" algn="r" rtl="1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مادر نگران ناکافی بودن شیرخودش هست و همین باور غلط خود موجب عدم موفقیت در شیردهی می گردد .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8705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نگران ناکافی بودن شیر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sz="2800" dirty="0">
                <a:cs typeface="B Nazanin" panose="00000400000000000000" pitchFamily="2" charset="-78"/>
              </a:rPr>
              <a:t>يكي از </a:t>
            </a:r>
            <a:r>
              <a:rPr lang="fa-IR" sz="2800" b="1" i="1" u="sng" dirty="0">
                <a:solidFill>
                  <a:srgbClr val="FF0000"/>
                </a:solidFill>
                <a:cs typeface="B Nazanin" panose="00000400000000000000" pitchFamily="2" charset="-78"/>
              </a:rPr>
              <a:t>شايع ترين علل قطع شيردهي </a:t>
            </a:r>
            <a:r>
              <a:rPr lang="fa-IR" sz="2800" dirty="0">
                <a:cs typeface="B Nazanin" panose="00000400000000000000" pitchFamily="2" charset="-78"/>
              </a:rPr>
              <a:t>اين است كه </a:t>
            </a:r>
            <a:r>
              <a:rPr lang="fa-IR" sz="2800" b="1" dirty="0">
                <a:cs typeface="B Nazanin" panose="00000400000000000000" pitchFamily="2" charset="-78"/>
                <a:hlinkClick r:id="" action="ppaction://noaction"/>
              </a:rPr>
              <a:t>مادر فكر مي كند شير كافي ندارد</a:t>
            </a:r>
            <a:r>
              <a:rPr lang="fa-IR" sz="2800" b="1" dirty="0">
                <a:cs typeface="B Nazanin" panose="00000400000000000000" pitchFamily="2" charset="-78"/>
              </a:rPr>
              <a:t>(احساسی)</a:t>
            </a:r>
          </a:p>
          <a:p>
            <a:r>
              <a:rPr lang="fa-IR" sz="2800" dirty="0">
                <a:cs typeface="B Nazanin" panose="00000400000000000000" pitchFamily="2" charset="-78"/>
              </a:rPr>
              <a:t>گاهأ مادر شيركافي توليد مي كند و مي تواند حتي هم زمان دو شيرخوار را سير نمايد، به دليل:</a:t>
            </a:r>
          </a:p>
          <a:p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b="1" dirty="0">
                <a:cs typeface="B Nazanin" panose="00000400000000000000" pitchFamily="2" charset="-78"/>
              </a:rPr>
              <a:t>عدم اعتماد بنفس </a:t>
            </a:r>
            <a:r>
              <a:rPr lang="fa-IR" b="1" dirty="0">
                <a:cs typeface="B Nazanin" panose="00000400000000000000" pitchFamily="2" charset="-78"/>
              </a:rPr>
              <a:t>(</a:t>
            </a:r>
            <a:r>
              <a:rPr lang="fa-IR" dirty="0">
                <a:cs typeface="B Nazanin" panose="00000400000000000000" pitchFamily="2" charset="-78"/>
              </a:rPr>
              <a:t>بخصوص مادران جوان با حمايت کمتر از جانب فاميل و شوهر و دوستان)</a:t>
            </a:r>
          </a:p>
          <a:p>
            <a:r>
              <a:rPr lang="fa-IR" sz="2800" b="1" dirty="0">
                <a:cs typeface="B Nazanin" panose="00000400000000000000" pitchFamily="2" charset="-78"/>
              </a:rPr>
              <a:t>نگراني ، استرس ، خستگي </a:t>
            </a:r>
            <a:r>
              <a:rPr lang="fa-IR" dirty="0">
                <a:cs typeface="B Nazanin" panose="00000400000000000000" pitchFamily="2" charset="-78"/>
              </a:rPr>
              <a:t>(باعث كاهش رفلكس اكسي توسين) </a:t>
            </a:r>
          </a:p>
          <a:p>
            <a:r>
              <a:rPr lang="fa-IR" sz="2800" b="1" dirty="0">
                <a:cs typeface="B Nazanin" panose="00000400000000000000" pitchFamily="2" charset="-78"/>
              </a:rPr>
              <a:t>رفتارهاي شيرخوار</a:t>
            </a:r>
            <a:r>
              <a:rPr lang="fa-IR" sz="2800" dirty="0">
                <a:cs typeface="B Nazanin" panose="00000400000000000000" pitchFamily="2" charset="-78"/>
              </a:rPr>
              <a:t>(مثل گريه زياد يا مكرر شيرخوردن...)، </a:t>
            </a:r>
            <a:r>
              <a:rPr lang="fa-IR" sz="2800" b="1" dirty="0">
                <a:cs typeface="B Nazanin" panose="00000400000000000000" pitchFamily="2" charset="-78"/>
              </a:rPr>
              <a:t>بيماري يا مصرف داروها</a:t>
            </a:r>
            <a:r>
              <a:rPr lang="fa-IR" sz="2800" dirty="0">
                <a:cs typeface="B Nazanin" panose="00000400000000000000" pitchFamily="2" charset="-78"/>
              </a:rPr>
              <a:t>...</a:t>
            </a:r>
          </a:p>
          <a:p>
            <a:pPr marL="109537" indent="0">
              <a:buNone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   باز هم فكر مي كند شير كافي ندارد!؟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91181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023" y="177746"/>
            <a:ext cx="10058400" cy="1450757"/>
          </a:xfrm>
        </p:spPr>
        <p:txBody>
          <a:bodyPr/>
          <a:lstStyle/>
          <a:p>
            <a:pPr lvl="0" algn="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شیرمادر کافی است  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بهترین و کاملترين</a:t>
            </a:r>
            <a:r>
              <a:rPr lang="fa-IR" sz="2800" dirty="0">
                <a:cs typeface="B Nazanin" panose="00000400000000000000" pitchFamily="2" charset="-78"/>
              </a:rPr>
              <a:t> غذای انحصاری و </a:t>
            </a:r>
            <a:r>
              <a:rPr lang="fa-IR" sz="2800" b="1" dirty="0">
                <a:cs typeface="B Nazanin" panose="00000400000000000000" pitchFamily="2" charset="-78"/>
              </a:rPr>
              <a:t>حفاظت شیرخوار </a:t>
            </a:r>
            <a:r>
              <a:rPr lang="fa-IR" sz="2800" dirty="0">
                <a:cs typeface="B Nazanin" panose="00000400000000000000" pitchFamily="2" charset="-78"/>
              </a:rPr>
              <a:t>بخصوص برای 6 ماه اول عمر و سپس ادامه آن همراه با غذای کمکی و سپس غذای خانواده تا 2 سال ویا بیشتر</a:t>
            </a:r>
          </a:p>
          <a:p>
            <a:r>
              <a:rPr lang="fa-IR" sz="2800" dirty="0">
                <a:cs typeface="B Nazanin" panose="00000400000000000000" pitchFamily="2" charset="-78"/>
              </a:rPr>
              <a:t>نوزادی که با شیرمادر تغذیه می شود به آب، آب قند، ترنجبین، شیر مصنوعی وهیچ ماده غذائی دیگری نیاز ندارد.</a:t>
            </a:r>
          </a:p>
          <a:p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(چربی شیر-املاح شیرمادر(آهن،روی و...-پرتئین شیرمادر-یک بافت زنده ) 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توانائی مادر در توليد </a:t>
            </a:r>
            <a:r>
              <a:rPr lang="fa-IR" sz="2800" b="1" dirty="0">
                <a:cs typeface="B Nazanin" panose="00000400000000000000" pitchFamily="2" charset="-78"/>
              </a:rPr>
              <a:t>شيرکافی و بطور انحصاری </a:t>
            </a:r>
            <a:r>
              <a:rPr lang="fa-IR" sz="2800" dirty="0">
                <a:cs typeface="B Nazanin" panose="00000400000000000000" pitchFamily="2" charset="-78"/>
              </a:rPr>
              <a:t>و بدون استفاده از شیرکمکی مصنوعی برای </a:t>
            </a:r>
            <a:r>
              <a:rPr lang="fa-IR" sz="2800" b="1" dirty="0">
                <a:cs typeface="B Nazanin" panose="00000400000000000000" pitchFamily="2" charset="-78"/>
              </a:rPr>
              <a:t>هر فصل </a:t>
            </a:r>
            <a:r>
              <a:rPr lang="fa-IR" sz="2800" dirty="0">
                <a:cs typeface="B Nazanin" panose="00000400000000000000" pitchFamily="2" charset="-78"/>
              </a:rPr>
              <a:t>و هر </a:t>
            </a:r>
            <a:r>
              <a:rPr lang="fa-IR" sz="2800" b="1" u="sng" dirty="0">
                <a:cs typeface="B Nazanin" panose="00000400000000000000" pitchFamily="2" charset="-78"/>
              </a:rPr>
              <a:t>دو جنس </a:t>
            </a:r>
            <a:r>
              <a:rPr lang="fa-IR" sz="2800" dirty="0">
                <a:cs typeface="B Nazanin" panose="00000400000000000000" pitchFamily="2" charset="-78"/>
              </a:rPr>
              <a:t>،دوقلوها و حتی سه قلوها 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حتی آغوز توليد شده پس از تولد بيشتر از نياز و حجم معده نوزاد است.</a:t>
            </a:r>
          </a:p>
          <a:p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316738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گنجایش معده نوزاد و شیرتولید شده مادر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3048000" y="1854558"/>
            <a:ext cx="7692980" cy="5468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sz="2400" b="1" dirty="0">
                <a:cs typeface="B Nazanin" panose="00000400000000000000" pitchFamily="2" charset="-78"/>
              </a:rPr>
              <a:t>روز اول</a:t>
            </a:r>
            <a:endParaRPr lang="en-US" sz="2400" dirty="0">
              <a:cs typeface="B Nazanin" panose="00000400000000000000" pitchFamily="2" charset="-78"/>
            </a:endParaRPr>
          </a:p>
          <a:p>
            <a:pPr lvl="1" algn="r" rtl="1">
              <a:defRPr/>
            </a:pPr>
            <a:r>
              <a:rPr lang="fa-IR" i="1" dirty="0">
                <a:cs typeface="B Nazanin" panose="00000400000000000000" pitchFamily="2" charset="-78"/>
              </a:rPr>
              <a:t>به اندازه تیله بزرگ 7 سی سی</a:t>
            </a:r>
            <a:endParaRPr lang="en-US" i="1" dirty="0">
              <a:cs typeface="B Nazanin" panose="00000400000000000000" pitchFamily="2" charset="-78"/>
            </a:endParaRPr>
          </a:p>
          <a:p>
            <a:pPr lvl="1" algn="r" rtl="1">
              <a:defRPr/>
            </a:pPr>
            <a:r>
              <a:rPr lang="fa-IR" b="1" i="1" dirty="0">
                <a:solidFill>
                  <a:schemeClr val="accent4">
                    <a:lumMod val="10000"/>
                  </a:schemeClr>
                </a:solidFill>
                <a:cs typeface="B Nazanin" panose="00000400000000000000" pitchFamily="2" charset="-78"/>
              </a:rPr>
              <a:t>تولید شیرمادر حد اقل 7سی سی در هر نوبت</a:t>
            </a:r>
            <a:r>
              <a:rPr lang="en-US" b="1" i="1" dirty="0">
                <a:solidFill>
                  <a:schemeClr val="accent4">
                    <a:lumMod val="1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US" i="1" dirty="0">
                <a:solidFill>
                  <a:srgbClr val="FF0000"/>
                </a:solidFill>
                <a:cs typeface="B Nazanin" panose="00000400000000000000" pitchFamily="2" charset="-78"/>
              </a:rPr>
              <a:t>  </a:t>
            </a:r>
          </a:p>
          <a:p>
            <a:pPr lvl="2" algn="r" rtl="1">
              <a:defRPr/>
            </a:pPr>
            <a:r>
              <a:rPr lang="fa-IR" i="1" dirty="0">
                <a:solidFill>
                  <a:srgbClr val="FF0000"/>
                </a:solidFill>
                <a:cs typeface="B Nazanin" panose="00000400000000000000" pitchFamily="2" charset="-78"/>
              </a:rPr>
              <a:t>متوسط دریافت شیر  در هر نوبت تغذیه 10-2 سی سی</a:t>
            </a:r>
            <a:endParaRPr lang="en-US" i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defRPr/>
            </a:pPr>
            <a:r>
              <a:rPr lang="fa-IR" sz="2400" b="1" dirty="0">
                <a:cs typeface="B Nazanin" panose="00000400000000000000" pitchFamily="2" charset="-78"/>
              </a:rPr>
              <a:t>روز سوم</a:t>
            </a:r>
            <a:endParaRPr lang="en-US" sz="2400" dirty="0">
              <a:cs typeface="B Nazanin" panose="00000400000000000000" pitchFamily="2" charset="-78"/>
            </a:endParaRPr>
          </a:p>
          <a:p>
            <a:pPr lvl="1" algn="r" rtl="1">
              <a:defRPr/>
            </a:pPr>
            <a:r>
              <a:rPr lang="fa-IR" i="1" dirty="0">
                <a:cs typeface="B Nazanin" panose="00000400000000000000" pitchFamily="2" charset="-78"/>
              </a:rPr>
              <a:t>به اندازه توپ پینگ پنگ 27 </a:t>
            </a:r>
          </a:p>
          <a:p>
            <a:pPr lvl="1" algn="r" rtl="1">
              <a:defRPr/>
            </a:pPr>
            <a:r>
              <a:rPr lang="fa-IR" b="1" i="1" dirty="0">
                <a:solidFill>
                  <a:schemeClr val="accent4">
                    <a:lumMod val="10000"/>
                  </a:schemeClr>
                </a:solidFill>
                <a:cs typeface="B Nazanin" panose="00000400000000000000" pitchFamily="2" charset="-78"/>
              </a:rPr>
              <a:t>تولید شیرمادر حد اقل 38سی سی در هر نوبت</a:t>
            </a:r>
          </a:p>
          <a:p>
            <a:pPr lvl="2" algn="r" rtl="1">
              <a:defRPr/>
            </a:pPr>
            <a:r>
              <a:rPr lang="fa-IR" i="1" dirty="0">
                <a:solidFill>
                  <a:srgbClr val="FF0000"/>
                </a:solidFill>
                <a:cs typeface="B Nazanin" panose="00000400000000000000" pitchFamily="2" charset="-78"/>
              </a:rPr>
              <a:t>متوسط دریافت شیر  در هر نوبت تغذیه 30-15 سی سی</a:t>
            </a:r>
          </a:p>
          <a:p>
            <a:pPr algn="r" rtl="1">
              <a:defRPr/>
            </a:pPr>
            <a:r>
              <a:rPr lang="fa-IR" sz="2400" b="1" dirty="0">
                <a:cs typeface="B Nazanin" panose="00000400000000000000" pitchFamily="2" charset="-78"/>
              </a:rPr>
              <a:t>روز دهم</a:t>
            </a:r>
          </a:p>
          <a:p>
            <a:pPr lvl="1" algn="r" rtl="1">
              <a:defRPr/>
            </a:pPr>
            <a:r>
              <a:rPr lang="fa-IR" sz="2000" i="1" dirty="0">
                <a:cs typeface="B Nazanin" panose="00000400000000000000" pitchFamily="2" charset="-78"/>
              </a:rPr>
              <a:t>به اندازه تخم مرغ بزرگ 81-60سی سی</a:t>
            </a:r>
          </a:p>
          <a:p>
            <a:pPr lvl="1" algn="r" rtl="1">
              <a:defRPr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i="1" dirty="0">
                <a:cs typeface="B Nazanin" panose="00000400000000000000" pitchFamily="2" charset="-78"/>
              </a:rPr>
              <a:t>تولید شیرمادر از روز پنجم حد اقل 70سی سی در هر نوبت </a:t>
            </a:r>
          </a:p>
          <a:p>
            <a:pPr algn="r" rtl="1">
              <a:defRPr/>
            </a:pPr>
            <a:r>
              <a:rPr lang="fa-IR" sz="2400" b="1" dirty="0">
                <a:cs typeface="B Nazanin" panose="00000400000000000000" pitchFamily="2" charset="-78"/>
              </a:rPr>
              <a:t>روز سی ام</a:t>
            </a:r>
          </a:p>
          <a:p>
            <a:pPr lvl="1" algn="r" rtl="1">
              <a:defRPr/>
            </a:pPr>
            <a:r>
              <a:rPr lang="fa-IR" sz="2000" b="1" dirty="0">
                <a:cs typeface="B Nazanin" panose="00000400000000000000" pitchFamily="2" charset="-78"/>
              </a:rPr>
              <a:t>120-60 سی سی </a:t>
            </a:r>
          </a:p>
          <a:p>
            <a:pPr lvl="1" algn="r" rtl="1">
              <a:defRPr/>
            </a:pPr>
            <a:r>
              <a:rPr lang="fa-IR" b="1" dirty="0">
                <a:cs typeface="B Nazanin" panose="00000400000000000000" pitchFamily="2" charset="-78"/>
              </a:rPr>
              <a:t>تولید شیرمادر از 750-1050 سی سی روزانه</a:t>
            </a:r>
          </a:p>
          <a:p>
            <a:pPr marL="603250" lvl="2" indent="-255588" algn="r" rtl="1">
              <a:spcBef>
                <a:spcPts val="400"/>
              </a:spcBef>
              <a:buSzPct val="68000"/>
              <a:buFont typeface="Wingdings 3" pitchFamily="18" charset="2"/>
              <a:buChar char=""/>
              <a:defRPr/>
            </a:pPr>
            <a:endParaRPr lang="fa-IR" sz="2000" i="1" dirty="0">
              <a:cs typeface="B Nazanin" panose="00000400000000000000" pitchFamily="2" charset="-78"/>
            </a:endParaRPr>
          </a:p>
          <a:p>
            <a:pPr algn="r" rtl="1">
              <a:defRPr/>
            </a:pPr>
            <a:endParaRPr lang="en-US" sz="2400" b="1" dirty="0">
              <a:cs typeface="B Nazanin" panose="00000400000000000000" pitchFamily="2" charset="-78"/>
            </a:endParaRPr>
          </a:p>
          <a:p>
            <a:pPr lvl="1" algn="r" rtl="1">
              <a:defRPr/>
            </a:pPr>
            <a:endParaRPr lang="fa-IR" sz="2000" b="1" i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" t="4577" r="16809" b="8857"/>
          <a:stretch/>
        </p:blipFill>
        <p:spPr>
          <a:xfrm>
            <a:off x="657896" y="1557056"/>
            <a:ext cx="2001981" cy="448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32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تصور مادر از ناکافی بودن شير </a:t>
            </a: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</a:t>
            </a:r>
            <a:r>
              <a:rPr lang="fa-IR" sz="4000" b="1" dirty="0">
                <a:cs typeface="B Nazanin" pitchFamily="2" charset="-78"/>
              </a:rPr>
              <a:t>احساس مادر این است</a:t>
            </a: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</a:t>
            </a:r>
            <a:b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4" name="Content Placeholder 8"/>
          <p:cNvSpPr txBox="1">
            <a:spLocks/>
          </p:cNvSpPr>
          <p:nvPr/>
        </p:nvSpPr>
        <p:spPr>
          <a:xfrm>
            <a:off x="27708" y="1867437"/>
            <a:ext cx="11704946" cy="4391695"/>
          </a:xfrm>
          <a:prstGeom prst="rect">
            <a:avLst/>
          </a:prstGeom>
        </p:spPr>
        <p:txBody>
          <a:bodyPr vert="horz" lIns="0" tIns="45720" rIns="0" bIns="45720" rtlCol="0">
            <a:normAutofit fontScale="92500" lnSpcReduction="10000"/>
          </a:bodyPr>
          <a:lstStyle>
            <a:lvl1pPr marL="91440" indent="-91440" algn="r" defTabSz="914400" rtl="1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r" defTabSz="914400" rtl="1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>
                <a:cs typeface="B Nazanin" panose="00000400000000000000" pitchFamily="2" charset="-78"/>
              </a:rPr>
              <a:t>درروزهای اول بطور مکرر پستانم را می مکد</a:t>
            </a:r>
          </a:p>
          <a:p>
            <a:r>
              <a:rPr lang="fa-IR" sz="2800" dirty="0">
                <a:cs typeface="B Nazanin" panose="00000400000000000000" pitchFamily="2" charset="-78"/>
                <a:hlinkClick r:id="" action="ppaction://noaction"/>
              </a:rPr>
              <a:t>تغذيه طولاني ویا شیرخوارم بعد از شير خوردن </a:t>
            </a:r>
            <a:r>
              <a:rPr lang="fa-IR" sz="2800" dirty="0">
                <a:cs typeface="B Nazanin" panose="00000400000000000000" pitchFamily="2" charset="-78"/>
              </a:rPr>
              <a:t>بیقراراست 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شيرخوارم پستانم پس میزند وضمن گریه و نارحتی بازهم شیرمیخواهد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(افزایش تولید شیر) 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r>
              <a:rPr lang="fa-IR" sz="2800" dirty="0">
                <a:cs typeface="B Nazanin" panose="00000400000000000000" pitchFamily="2" charset="-78"/>
              </a:rPr>
              <a:t>شب ها بیدار است و بیشتر شیر میخواهد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(عدم تنظیم خواب و بیداری )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به مدت کمتری پستانم را می مكد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 (مکیدن خوب و مفید )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امتناع از پستان</a:t>
            </a:r>
            <a:r>
              <a:rPr lang="fa-IR" sz="2200" dirty="0">
                <a:solidFill>
                  <a:srgbClr val="FF0000"/>
                </a:solidFill>
                <a:cs typeface="B Nazanin" panose="00000400000000000000" pitchFamily="2" charset="-78"/>
              </a:rPr>
              <a:t>(کولیک ودمای بدن و وضعیت اغوش مادر )</a:t>
            </a:r>
          </a:p>
          <a:p>
            <a:r>
              <a:rPr lang="fa-IR" sz="2800" dirty="0">
                <a:cs typeface="B Nazanin" pitchFamily="2" charset="-78"/>
                <a:hlinkClick r:id="" action="ppaction://noaction"/>
              </a:rPr>
              <a:t>فقط از یک پستانم شیرمیخورد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(گوش درد و نحوه به آغوش گرفتن)   </a:t>
            </a:r>
          </a:p>
          <a:p>
            <a:r>
              <a:rPr lang="fa-IR" sz="2800" dirty="0">
                <a:cs typeface="B Nazanin" pitchFamily="2" charset="-78"/>
              </a:rPr>
              <a:t>پستان هايم كوچك است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(میزان شیر ربطی به سایز پستان ندارد)</a:t>
            </a:r>
          </a:p>
          <a:p>
            <a:r>
              <a:rPr lang="fa-IR" sz="2800" dirty="0">
                <a:cs typeface="B Nazanin" pitchFamily="2" charset="-78"/>
              </a:rPr>
              <a:t>اگر شيرخوارم شيرخشک بخورد چند ساعتي می خوابد(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دیر هضم و دور شدن از سینه و کاهش شیر</a:t>
            </a:r>
            <a:r>
              <a:rPr lang="fa-IR" sz="2800" dirty="0">
                <a:cs typeface="B Nazanin" pitchFamily="2" charset="-78"/>
              </a:rPr>
              <a:t>) 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98436205"/>
              </p:ext>
            </p:extLst>
          </p:nvPr>
        </p:nvGraphicFramePr>
        <p:xfrm>
          <a:off x="489856" y="308373"/>
          <a:ext cx="10993223" cy="113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511631" y="3483429"/>
            <a:ext cx="3026226" cy="2024742"/>
            <a:chOff x="0" y="119"/>
            <a:chExt cx="5410200" cy="385345"/>
          </a:xfrm>
        </p:grpSpPr>
        <p:sp>
          <p:nvSpPr>
            <p:cNvPr id="7" name="Rounded Rectangle 6"/>
            <p:cNvSpPr/>
            <p:nvPr/>
          </p:nvSpPr>
          <p:spPr>
            <a:xfrm>
              <a:off x="0" y="119"/>
              <a:ext cx="5410200" cy="38534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18811" y="18930"/>
              <a:ext cx="5372578" cy="3477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حالات مختلف فوق را به حساب </a:t>
              </a:r>
              <a:r>
                <a:rPr lang="fa-IR" sz="2800" b="1" kern="12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ناكافي</a:t>
              </a:r>
              <a:r>
                <a:rPr lang="fa-IR" sz="28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بودن </a:t>
              </a:r>
              <a:r>
                <a:rPr lang="fa-IR" sz="2800" b="1" kern="12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شير</a:t>
              </a:r>
              <a:r>
                <a:rPr lang="fa-IR" sz="28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خود </a:t>
              </a:r>
              <a:r>
                <a:rPr lang="fa-IR" sz="2800" b="1" kern="12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نگذاريد</a:t>
              </a:r>
              <a:endPara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4666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23257" y="1796143"/>
            <a:ext cx="10132423" cy="407295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a-IR" sz="2400" dirty="0">
                <a:cs typeface="B Nazanin" pitchFamily="2" charset="-78"/>
              </a:rPr>
              <a:t>شیرم آبکی است</a:t>
            </a:r>
            <a:r>
              <a:rPr lang="fa-IR" sz="2400" dirty="0">
                <a:solidFill>
                  <a:srgbClr val="FF0000"/>
                </a:solidFill>
                <a:cs typeface="B Nazanin" pitchFamily="2" charset="-78"/>
              </a:rPr>
              <a:t>(تغذیه مادر و ژنتیک)</a:t>
            </a:r>
          </a:p>
          <a:p>
            <a:pPr>
              <a:defRPr/>
            </a:pPr>
            <a:r>
              <a:rPr lang="fa-IR" sz="2400" dirty="0">
                <a:cs typeface="B Nazanin" pitchFamily="2" charset="-78"/>
              </a:rPr>
              <a:t>شک دارم بتوانم شیرکافی تولید کنم</a:t>
            </a:r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( عزت نفس و اعتماد بنفس مادر و وجود حامی و اطرافیان )</a:t>
            </a:r>
          </a:p>
          <a:p>
            <a:pPr>
              <a:defRPr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  <a:hlinkClick r:id="" action="ppaction://noaction"/>
              </a:rPr>
              <a:t>شيرخوارم مرتب گريه میكند</a:t>
            </a:r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(گرما ، لولیک ،استرس و نیاز به اغوش )</a:t>
            </a:r>
          </a:p>
          <a:p>
            <a:pPr>
              <a:defRPr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  <a:hlinkClick r:id="" action="ppaction://noaction"/>
              </a:rPr>
              <a:t>زود به زود شير ميخواهد</a:t>
            </a:r>
            <a:r>
              <a:rPr lang="fa-IR" dirty="0">
                <a:solidFill>
                  <a:srgbClr val="FF0000"/>
                </a:solidFill>
                <a:cs typeface="B Nazanin" pitchFamily="2" charset="-78"/>
                <a:hlinkClick r:id="" action="ppaction://noaction"/>
              </a:rPr>
              <a:t>(غریزه و تمایل به مکیدن مکرر) </a:t>
            </a:r>
            <a:endParaRPr lang="fa-IR" dirty="0">
              <a:solidFill>
                <a:srgbClr val="FF0000"/>
              </a:solidFill>
              <a:cs typeface="B Nazanin" pitchFamily="2" charset="-78"/>
            </a:endParaRPr>
          </a:p>
          <a:p>
            <a:r>
              <a:rPr lang="fa-IR" sz="2400" b="1" dirty="0">
                <a:solidFill>
                  <a:schemeClr val="tx1"/>
                </a:solidFill>
                <a:cs typeface="B Nazanin" pitchFamily="2" charset="-78"/>
                <a:hlinkClick r:id="" action="ppaction://noaction"/>
              </a:rPr>
              <a:t>پستان هایم نرم شده است(تخلیه و جریان خوب شیر)</a:t>
            </a:r>
          </a:p>
          <a:p>
            <a:r>
              <a:rPr lang="fa-IR" sz="2400" b="1" dirty="0">
                <a:solidFill>
                  <a:schemeClr val="tx1"/>
                </a:solidFill>
                <a:cs typeface="B Nazanin" pitchFamily="2" charset="-78"/>
                <a:hlinkClick r:id="" action="ppaction://noaction"/>
              </a:rPr>
              <a:t>پستانم رگ نمی كند 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(در برخی مادران علامت خاصی ندارد)</a:t>
            </a:r>
          </a:p>
          <a:p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مي دوشم شير نمي آيد</a:t>
            </a:r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(محل مجاری شیری و تفاوت رفلکس مکیدن و دوشیدن )</a:t>
            </a:r>
          </a:p>
          <a:p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  <a:hlinkClick r:id="" action="ppaction://noaction"/>
              </a:rPr>
              <a:t>تمایل شیرخوار به تغذیه با بطری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fa-IR" sz="24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650466136"/>
              </p:ext>
            </p:extLst>
          </p:nvPr>
        </p:nvGraphicFramePr>
        <p:xfrm>
          <a:off x="489856" y="500744"/>
          <a:ext cx="10983687" cy="1164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1023256" y="3058886"/>
            <a:ext cx="3048001" cy="1839685"/>
            <a:chOff x="0" y="119"/>
            <a:chExt cx="5410200" cy="385345"/>
          </a:xfrm>
        </p:grpSpPr>
        <p:sp>
          <p:nvSpPr>
            <p:cNvPr id="9" name="Rounded Rectangle 8"/>
            <p:cNvSpPr/>
            <p:nvPr/>
          </p:nvSpPr>
          <p:spPr>
            <a:xfrm>
              <a:off x="0" y="119"/>
              <a:ext cx="5410200" cy="38534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18811" y="18930"/>
              <a:ext cx="5372578" cy="3477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حالات مختلف فوق را به حساب </a:t>
              </a:r>
              <a:r>
                <a:rPr lang="fa-IR" sz="2800" b="1" kern="12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ناكافي</a:t>
              </a:r>
              <a:r>
                <a:rPr lang="fa-IR" sz="28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بودن </a:t>
              </a:r>
              <a:r>
                <a:rPr lang="fa-IR" sz="2800" b="1" kern="12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شير</a:t>
              </a:r>
              <a:r>
                <a:rPr lang="fa-IR" sz="28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خود </a:t>
              </a:r>
              <a:r>
                <a:rPr lang="fa-IR" sz="2800" b="1" kern="12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نگذاريد</a:t>
              </a:r>
              <a:endPara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2855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/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تغذيه طولاني ...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3600" b="1" dirty="0">
                <a:cs typeface="B Nazanin" panose="00000400000000000000" pitchFamily="2" charset="-78"/>
              </a:rPr>
              <a:t>شیرخوار شيركافي نمي خورد </a:t>
            </a:r>
          </a:p>
          <a:p>
            <a:pPr lvl="1"/>
            <a:r>
              <a:rPr lang="fa-IR" sz="3200" dirty="0">
                <a:cs typeface="B Nazanin" panose="00000400000000000000" pitchFamily="2" charset="-78"/>
              </a:rPr>
              <a:t>به طرز صحيح پستان را به دهان نگرفته نتیجتا مكيدن موثر و انتقال شیرخوبی ندارد و بیقرار است</a:t>
            </a:r>
          </a:p>
          <a:p>
            <a:r>
              <a:rPr lang="fa-IR" sz="3600" b="1" dirty="0">
                <a:cs typeface="B Nazanin" panose="00000400000000000000" pitchFamily="2" charset="-78"/>
              </a:rPr>
              <a:t>ارضاء مكيدن </a:t>
            </a:r>
          </a:p>
          <a:p>
            <a:pPr lvl="1"/>
            <a:r>
              <a:rPr lang="fa-IR" sz="3200" dirty="0">
                <a:cs typeface="B Nazanin" panose="00000400000000000000" pitchFamily="2" charset="-78"/>
              </a:rPr>
              <a:t>معمولاٌ در چند دقيقه اول مكيدن ، اغلب نيازهاي تغذيه اي خود را برطرف مي كنند ولي دوست دارند با ادامه شیرخوردن بصورت مکیدن غیر تغذیه ای نياز به مکیدنشان كنند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0656558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458</TotalTime>
  <Words>1755</Words>
  <Application>Microsoft Office PowerPoint</Application>
  <PresentationFormat>Widescreen</PresentationFormat>
  <Paragraphs>152</Paragraphs>
  <Slides>18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 Nazanin</vt:lpstr>
      <vt:lpstr>Calibri</vt:lpstr>
      <vt:lpstr>Calibri Light</vt:lpstr>
      <vt:lpstr>Wingdings</vt:lpstr>
      <vt:lpstr>Wingdings 3</vt:lpstr>
      <vt:lpstr>Retrospect</vt:lpstr>
      <vt:lpstr>PowerPoint Presentation</vt:lpstr>
      <vt:lpstr>PowerPoint Presentation</vt:lpstr>
      <vt:lpstr>PowerPoint Presentation</vt:lpstr>
      <vt:lpstr>نگران ناکافی بودن شیر </vt:lpstr>
      <vt:lpstr>شیرمادر کافی است   </vt:lpstr>
      <vt:lpstr>گنجایش معده نوزاد و شیرتولید شده مادر </vt:lpstr>
      <vt:lpstr>تصور مادر از ناکافی بودن شير (احساس مادر این است) </vt:lpstr>
      <vt:lpstr>PowerPoint Presentation</vt:lpstr>
      <vt:lpstr>تغذيه طولاني ... </vt:lpstr>
      <vt:lpstr>چالش: ناکافی بودن شیر!؟  </vt:lpstr>
      <vt:lpstr>شيرخوار با گريه كردن براي رفع مشكل درونی خود و یا در محیط اطرافش است،كمك مي طلبد </vt:lpstr>
      <vt:lpstr>PowerPoint Presentation</vt:lpstr>
      <vt:lpstr>PowerPoint Presentation</vt:lpstr>
      <vt:lpstr>مواردی که بطور طبیعی نياز به افزایش شیرمادر است  </vt:lpstr>
      <vt:lpstr>عدم خروج  شیر از پستان هنگام دوشیدن؟ </vt:lpstr>
      <vt:lpstr>نداشتن شیر کافی در شب ها؟ </vt:lpstr>
      <vt:lpstr>PowerPoint Presentation</vt:lpstr>
      <vt:lpstr>تغذیه مادر در دوران شیردهی:</vt:lpstr>
    </vt:vector>
  </TitlesOfParts>
  <Company>MRT www.Win2Farsi.com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Moorche</dc:creator>
  <cp:lastModifiedBy>mashhadkaveh</cp:lastModifiedBy>
  <cp:revision>79</cp:revision>
  <dcterms:created xsi:type="dcterms:W3CDTF">2023-07-24T15:18:54Z</dcterms:created>
  <dcterms:modified xsi:type="dcterms:W3CDTF">2024-08-28T03:34:08Z</dcterms:modified>
</cp:coreProperties>
</file>