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90"/>
  </p:notesMasterIdLst>
  <p:sldIdLst>
    <p:sldId id="361" r:id="rId2"/>
    <p:sldId id="348" r:id="rId3"/>
    <p:sldId id="450" r:id="rId4"/>
    <p:sldId id="451" r:id="rId5"/>
    <p:sldId id="452" r:id="rId6"/>
    <p:sldId id="342" r:id="rId7"/>
    <p:sldId id="343" r:id="rId8"/>
    <p:sldId id="380" r:id="rId9"/>
    <p:sldId id="437" r:id="rId10"/>
    <p:sldId id="405" r:id="rId11"/>
    <p:sldId id="406" r:id="rId12"/>
    <p:sldId id="418" r:id="rId13"/>
    <p:sldId id="407" r:id="rId14"/>
    <p:sldId id="376" r:id="rId15"/>
    <p:sldId id="345" r:id="rId16"/>
    <p:sldId id="386" r:id="rId17"/>
    <p:sldId id="387" r:id="rId18"/>
    <p:sldId id="354" r:id="rId19"/>
    <p:sldId id="363" r:id="rId20"/>
    <p:sldId id="349" r:id="rId21"/>
    <p:sldId id="412" r:id="rId22"/>
    <p:sldId id="359" r:id="rId23"/>
    <p:sldId id="347" r:id="rId24"/>
    <p:sldId id="346" r:id="rId25"/>
    <p:sldId id="350" r:id="rId26"/>
    <p:sldId id="351" r:id="rId27"/>
    <p:sldId id="414" r:id="rId28"/>
    <p:sldId id="352" r:id="rId29"/>
    <p:sldId id="353" r:id="rId30"/>
    <p:sldId id="391" r:id="rId31"/>
    <p:sldId id="389" r:id="rId32"/>
    <p:sldId id="411" r:id="rId33"/>
    <p:sldId id="390" r:id="rId34"/>
    <p:sldId id="355" r:id="rId35"/>
    <p:sldId id="356" r:id="rId36"/>
    <p:sldId id="364" r:id="rId37"/>
    <p:sldId id="365" r:id="rId38"/>
    <p:sldId id="366" r:id="rId39"/>
    <p:sldId id="367" r:id="rId40"/>
    <p:sldId id="368" r:id="rId41"/>
    <p:sldId id="381" r:id="rId42"/>
    <p:sldId id="384" r:id="rId43"/>
    <p:sldId id="357" r:id="rId44"/>
    <p:sldId id="399" r:id="rId45"/>
    <p:sldId id="410" r:id="rId46"/>
    <p:sldId id="388" r:id="rId47"/>
    <p:sldId id="413" r:id="rId48"/>
    <p:sldId id="377" r:id="rId49"/>
    <p:sldId id="402" r:id="rId50"/>
    <p:sldId id="403" r:id="rId51"/>
    <p:sldId id="404" r:id="rId52"/>
    <p:sldId id="379" r:id="rId53"/>
    <p:sldId id="378" r:id="rId54"/>
    <p:sldId id="401" r:id="rId55"/>
    <p:sldId id="375" r:id="rId56"/>
    <p:sldId id="382" r:id="rId57"/>
    <p:sldId id="409" r:id="rId58"/>
    <p:sldId id="415" r:id="rId59"/>
    <p:sldId id="417" r:id="rId60"/>
    <p:sldId id="436" r:id="rId61"/>
    <p:sldId id="370" r:id="rId62"/>
    <p:sldId id="374" r:id="rId63"/>
    <p:sldId id="419" r:id="rId64"/>
    <p:sldId id="440" r:id="rId65"/>
    <p:sldId id="441" r:id="rId66"/>
    <p:sldId id="442" r:id="rId67"/>
    <p:sldId id="439" r:id="rId68"/>
    <p:sldId id="438" r:id="rId69"/>
    <p:sldId id="443" r:id="rId70"/>
    <p:sldId id="445" r:id="rId71"/>
    <p:sldId id="453" r:id="rId72"/>
    <p:sldId id="448" r:id="rId73"/>
    <p:sldId id="447" r:id="rId74"/>
    <p:sldId id="421" r:id="rId75"/>
    <p:sldId id="422" r:id="rId76"/>
    <p:sldId id="423" r:id="rId77"/>
    <p:sldId id="424" r:id="rId78"/>
    <p:sldId id="425" r:id="rId79"/>
    <p:sldId id="435" r:id="rId80"/>
    <p:sldId id="416" r:id="rId81"/>
    <p:sldId id="427" r:id="rId82"/>
    <p:sldId id="428" r:id="rId83"/>
    <p:sldId id="429" r:id="rId84"/>
    <p:sldId id="430" r:id="rId85"/>
    <p:sldId id="431" r:id="rId86"/>
    <p:sldId id="432" r:id="rId87"/>
    <p:sldId id="433" r:id="rId88"/>
    <p:sldId id="434" r:id="rId8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524" y="90"/>
      </p:cViewPr>
      <p:guideLst>
        <p:guide orient="horz" pos="2160"/>
        <p:guide pos="2880"/>
      </p:guideLst>
    </p:cSldViewPr>
  </p:slideViewPr>
  <p:outlineViewPr>
    <p:cViewPr>
      <p:scale>
        <a:sx n="25" d="100"/>
        <a:sy n="25"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1032F09C-3AC1-43A1-8724-F311F24CA9C0}" type="datetimeFigureOut">
              <a:rPr lang="fa-IR" smtClean="0"/>
              <a:t>10/14/1440</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4DE66917-E609-4B20-97CA-C542F631B26A}" type="slidenum">
              <a:rPr lang="fa-IR" smtClean="0"/>
              <a:t>‹#›</a:t>
            </a:fld>
            <a:endParaRPr lang="fa-IR"/>
          </a:p>
        </p:txBody>
      </p:sp>
    </p:spTree>
    <p:extLst>
      <p:ext uri="{BB962C8B-B14F-4D97-AF65-F5344CB8AC3E}">
        <p14:creationId xmlns:p14="http://schemas.microsoft.com/office/powerpoint/2010/main" val="1423078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dirty="0" smtClean="0">
                <a:latin typeface="Times New Roman" panose="02020603050405020304" pitchFamily="18" charset="0"/>
                <a:cs typeface="Times New Roman" panose="02020603050405020304" pitchFamily="18" charset="0"/>
              </a:rPr>
              <a:t/>
            </a:r>
            <a:br>
              <a:rPr lang="fa-IR" sz="1200" dirty="0" smtClean="0">
                <a:latin typeface="Times New Roman" panose="02020603050405020304" pitchFamily="18" charset="0"/>
                <a:cs typeface="Times New Roman" panose="02020603050405020304" pitchFamily="18" charset="0"/>
              </a:rPr>
            </a:br>
            <a:r>
              <a:rPr lang="en-US" sz="1200" dirty="0" smtClean="0">
                <a:latin typeface="Times New Roman" panose="02020603050405020304" pitchFamily="18" charset="0"/>
                <a:cs typeface="Times New Roman" panose="02020603050405020304" pitchFamily="18" charset="0"/>
              </a:rPr>
              <a:t>* </a:t>
            </a:r>
            <a:r>
              <a:rPr lang="fa-IR" sz="1200" dirty="0" smtClean="0">
                <a:latin typeface="Times New Roman" panose="02020603050405020304" pitchFamily="18" charset="0"/>
                <a:cs typeface="Times New Roman" panose="02020603050405020304" pitchFamily="18" charset="0"/>
              </a:rPr>
              <a:t>نیاز به تجویز داروهایی مانند دوپامین جهت افزایش </a:t>
            </a:r>
            <a:endParaRPr lang="fa-IR" dirty="0"/>
          </a:p>
        </p:txBody>
      </p:sp>
      <p:sp>
        <p:nvSpPr>
          <p:cNvPr id="4" name="Slide Number Placeholder 3"/>
          <p:cNvSpPr>
            <a:spLocks noGrp="1"/>
          </p:cNvSpPr>
          <p:nvPr>
            <p:ph type="sldNum" sz="quarter" idx="10"/>
          </p:nvPr>
        </p:nvSpPr>
        <p:spPr/>
        <p:txBody>
          <a:bodyPr/>
          <a:lstStyle/>
          <a:p>
            <a:fld id="{4DE66917-E609-4B20-97CA-C542F631B26A}" type="slidenum">
              <a:rPr lang="fa-IR" smtClean="0"/>
              <a:t>65</a:t>
            </a:fld>
            <a:endParaRPr lang="fa-IR"/>
          </a:p>
        </p:txBody>
      </p:sp>
    </p:spTree>
    <p:extLst>
      <p:ext uri="{BB962C8B-B14F-4D97-AF65-F5344CB8AC3E}">
        <p14:creationId xmlns:p14="http://schemas.microsoft.com/office/powerpoint/2010/main" val="39355184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p>
            <a:pPr>
              <a:defRPr/>
            </a:pPr>
            <a:endParaRPr lang="en-US"/>
          </a:p>
        </p:txBody>
      </p:sp>
      <p:sp>
        <p:nvSpPr>
          <p:cNvPr id="17" name="Footer Placeholder 16"/>
          <p:cNvSpPr>
            <a:spLocks noGrp="1"/>
          </p:cNvSpPr>
          <p:nvPr>
            <p:ph type="ftr" sz="quarter" idx="11"/>
          </p:nvPr>
        </p:nvSpPr>
        <p:spPr/>
        <p:txBody>
          <a:bodyPr/>
          <a:lstStyle/>
          <a:p>
            <a:pPr>
              <a:defRPr/>
            </a:pPr>
            <a:endParaRPr lang="en-US"/>
          </a:p>
        </p:txBody>
      </p:sp>
      <p:sp>
        <p:nvSpPr>
          <p:cNvPr id="29" name="Slide Number Placeholder 28"/>
          <p:cNvSpPr>
            <a:spLocks noGrp="1"/>
          </p:cNvSpPr>
          <p:nvPr>
            <p:ph type="sldNum" sz="quarter" idx="12"/>
          </p:nvPr>
        </p:nvSpPr>
        <p:spPr/>
        <p:txBody>
          <a:bodyPr/>
          <a:lstStyle/>
          <a:p>
            <a:pPr>
              <a:defRPr/>
            </a:pPr>
            <a:fld id="{E14A88D7-B4A9-479A-B564-52AE76029844}" type="slidenum">
              <a:rPr lang="en-US" smtClean="0"/>
              <a:pPr>
                <a:defRPr/>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54EB689-98F4-4173-B31B-D5305C726EB1}"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A944F49-A1E1-452B-AC5C-05B46DACC468}"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D3D79FE-53E6-4BDB-AEFD-DA5690A4F2F3}"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FBCAEB4-F281-4507-80FA-6B7769B5A29A}" type="slidenum">
              <a:rPr lang="en-US" smtClean="0"/>
              <a:pPr>
                <a:defRPr/>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85EE415-E791-46E4-BFFE-8839A949157F}"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D79CFFF4-E87A-42EC-8168-A66209E9B637}" type="slidenum">
              <a:rPr lang="en-US" smtClean="0"/>
              <a:pPr>
                <a:defRPr/>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C250EE12-9D8E-4065-95C3-4F6523E32030}"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C743DB2-8A28-4B86-90D8-86AB9A32D645}"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5A54EB3-196D-41CF-B91A-3B09979DE172}"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p>
            <a:pPr>
              <a:defRPr/>
            </a:pPr>
            <a:endParaRPr lang="en-US"/>
          </a:p>
        </p:txBody>
      </p:sp>
      <p:sp>
        <p:nvSpPr>
          <p:cNvPr id="6" name="Footer Placeholder 5"/>
          <p:cNvSpPr>
            <a:spLocks noGrp="1"/>
          </p:cNvSpPr>
          <p:nvPr>
            <p:ph type="ftr" sz="quarter" idx="11"/>
          </p:nvPr>
        </p:nvSpPr>
        <p:spPr>
          <a:xfrm>
            <a:off x="914400" y="55499"/>
            <a:ext cx="5562600" cy="365125"/>
          </a:xfrm>
        </p:spPr>
        <p:txBody>
          <a:bodyPr/>
          <a:lstStyle/>
          <a:p>
            <a:pPr>
              <a:defRPr/>
            </a:pPr>
            <a:endParaRPr lang="en-US"/>
          </a:p>
        </p:txBody>
      </p:sp>
      <p:sp>
        <p:nvSpPr>
          <p:cNvPr id="7" name="Slide Number Placeholder 6"/>
          <p:cNvSpPr>
            <a:spLocks noGrp="1"/>
          </p:cNvSpPr>
          <p:nvPr>
            <p:ph type="sldNum" sz="quarter" idx="12"/>
          </p:nvPr>
        </p:nvSpPr>
        <p:spPr>
          <a:xfrm>
            <a:off x="8610600" y="55499"/>
            <a:ext cx="457200" cy="365125"/>
          </a:xfrm>
        </p:spPr>
        <p:txBody>
          <a:bodyPr/>
          <a:lstStyle/>
          <a:p>
            <a:pPr>
              <a:defRPr/>
            </a:pPr>
            <a:fld id="{1D5E87F7-70E3-4633-81E7-E7761901F48D}"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B60E5BF2-7C13-46C3-ADD3-ACB525896EDE}"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xml"/><Relationship Id="rId4" Type="http://schemas.openxmlformats.org/officeDocument/2006/relationships/image" Target="../media/image53.jpg"/></Relationships>
</file>

<file path=ppt/slides/_rels/slide7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comb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Retinal vascularization begins at 15 to 18 weeks’ gestation. </a:t>
            </a:r>
            <a:br>
              <a:rPr lang="en-US" sz="2400" dirty="0" smtClean="0">
                <a:solidFill>
                  <a:schemeClr val="tx1"/>
                </a:solidFill>
                <a:latin typeface="Times New Roman" pitchFamily="18" charset="0"/>
                <a:cs typeface="Times New Roman" pitchFamily="18" charset="0"/>
              </a:rPr>
            </a:br>
            <a:r>
              <a:rPr lang="en-US" sz="2400" dirty="0">
                <a:solidFill>
                  <a:schemeClr val="tx1"/>
                </a:solidFill>
                <a:latin typeface="Times New Roman" pitchFamily="18" charset="0"/>
                <a:cs typeface="Times New Roman" pitchFamily="18" charset="0"/>
              </a:rPr>
              <a:t/>
            </a:r>
            <a:br>
              <a:rPr lang="en-US" sz="2400" dirty="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Retinal blood vessels extend out from the optic disc (where the optic nerve enters the eye) and grow peripherally.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Vascularization in the nasal retina is complete at approximately 36 weeks. </a:t>
            </a:r>
            <a:br>
              <a:rPr lang="en-US" sz="2400" dirty="0" smtClean="0">
                <a:solidFill>
                  <a:schemeClr val="tx1"/>
                </a:solidFill>
                <a:latin typeface="Times New Roman" pitchFamily="18" charset="0"/>
                <a:cs typeface="Times New Roman" pitchFamily="18" charset="0"/>
              </a:rPr>
            </a:br>
            <a:r>
              <a:rPr lang="en-US" sz="2400" dirty="0">
                <a:solidFill>
                  <a:schemeClr val="tx1"/>
                </a:solidFill>
                <a:latin typeface="Times New Roman" pitchFamily="18" charset="0"/>
                <a:cs typeface="Times New Roman" pitchFamily="18" charset="0"/>
              </a:rPr>
              <a:t/>
            </a:r>
            <a:br>
              <a:rPr lang="en-US" sz="2400" dirty="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Vascular development usually is complete in the temporal retina by 40 weeks, although maturation may be delayed until 48 to 52 weeks’ postmenstrual age in premature infants</a:t>
            </a:r>
            <a:endParaRPr lang="en-US" sz="2400" dirty="0"/>
          </a:p>
        </p:txBody>
      </p:sp>
      <p:pic>
        <p:nvPicPr>
          <p:cNvPr id="3" name="Picture 2"/>
          <p:cNvPicPr>
            <a:picLocks noChangeAspect="1" noChangeArrowheads="1"/>
          </p:cNvPicPr>
          <p:nvPr/>
        </p:nvPicPr>
        <p:blipFill>
          <a:blip r:embed="rId2"/>
          <a:srcRect/>
          <a:stretch>
            <a:fillRect/>
          </a:stretch>
        </p:blipFill>
        <p:spPr bwMode="auto">
          <a:xfrm>
            <a:off x="5562600" y="3810000"/>
            <a:ext cx="2971800" cy="26670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i="1" dirty="0" err="1" smtClean="0">
                <a:solidFill>
                  <a:schemeClr val="tx2">
                    <a:lumMod val="50000"/>
                  </a:schemeClr>
                </a:solidFill>
                <a:latin typeface="Times New Roman" pitchFamily="18" charset="0"/>
                <a:cs typeface="Times New Roman" pitchFamily="18" charset="0"/>
              </a:rPr>
              <a:t>Vascularization</a:t>
            </a:r>
            <a:r>
              <a:rPr lang="en-US" sz="2600" i="1" dirty="0" smtClean="0">
                <a:solidFill>
                  <a:schemeClr val="tx2">
                    <a:lumMod val="50000"/>
                  </a:schemeClr>
                </a:solidFill>
                <a:latin typeface="Times New Roman" pitchFamily="18" charset="0"/>
                <a:cs typeface="Times New Roman" pitchFamily="18" charset="0"/>
              </a:rPr>
              <a:t> in ROP :</a:t>
            </a:r>
            <a:r>
              <a:rPr lang="en-US" sz="2800" dirty="0" smtClean="0">
                <a:solidFill>
                  <a:schemeClr val="tx2">
                    <a:lumMod val="50000"/>
                  </a:schemeClr>
                </a:solidFill>
              </a:rPr>
              <a:t> </a:t>
            </a:r>
            <a:br>
              <a:rPr lang="en-US" sz="2800" dirty="0" smtClean="0">
                <a:solidFill>
                  <a:schemeClr val="tx2">
                    <a:lumMod val="50000"/>
                  </a:schemeClr>
                </a:solidFill>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ROP begins to develop between 32 and 34 weeks after conception, regardless of gestational age at delivery and has two distinct phases.</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endParaRPr lang="en-US" sz="2600"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400" dirty="0" smtClean="0">
                <a:solidFill>
                  <a:srgbClr val="FF0000"/>
                </a:solidFill>
                <a:latin typeface="Times New Roman" pitchFamily="18" charset="0"/>
                <a:cs typeface="Times New Roman" pitchFamily="18" charset="0"/>
              </a:rPr>
              <a:t>1.</a:t>
            </a:r>
            <a:r>
              <a:rPr lang="en-US" sz="2400" dirty="0" smtClean="0">
                <a:solidFill>
                  <a:schemeClr val="tx1"/>
                </a:solidFill>
                <a:latin typeface="Times New Roman" pitchFamily="18" charset="0"/>
                <a:cs typeface="Times New Roman" pitchFamily="18" charset="0"/>
              </a:rPr>
              <a:t>During the </a:t>
            </a:r>
            <a:r>
              <a:rPr lang="en-US" sz="2400" i="1" dirty="0" smtClean="0">
                <a:solidFill>
                  <a:schemeClr val="tx1"/>
                </a:solidFill>
                <a:latin typeface="Sylfaen" pitchFamily="18" charset="0"/>
                <a:cs typeface="Times New Roman" pitchFamily="18" charset="0"/>
              </a:rPr>
              <a:t>acute first phase</a:t>
            </a:r>
            <a:r>
              <a:rPr lang="en-US" sz="2400" dirty="0" smtClean="0">
                <a:solidFill>
                  <a:schemeClr val="tx1"/>
                </a:solidFill>
                <a:latin typeface="Times New Roman" pitchFamily="18" charset="0"/>
                <a:cs typeface="Times New Roman" pitchFamily="18" charset="0"/>
              </a:rPr>
              <a:t>, the normal </a:t>
            </a:r>
            <a:r>
              <a:rPr lang="en-US" sz="2400" dirty="0" err="1" smtClean="0">
                <a:solidFill>
                  <a:schemeClr val="tx1"/>
                </a:solidFill>
                <a:latin typeface="Times New Roman" pitchFamily="18" charset="0"/>
                <a:cs typeface="Times New Roman" pitchFamily="18" charset="0"/>
              </a:rPr>
              <a:t>vasculogenesis</a:t>
            </a:r>
            <a:r>
              <a:rPr lang="en-US" sz="2400" dirty="0" smtClean="0">
                <a:solidFill>
                  <a:schemeClr val="tx1"/>
                </a:solidFill>
                <a:latin typeface="Times New Roman" pitchFamily="18" charset="0"/>
                <a:cs typeface="Times New Roman" pitchFamily="18" charset="0"/>
              </a:rPr>
              <a:t> of the retina is disturbed by the relative </a:t>
            </a:r>
            <a:r>
              <a:rPr lang="en-US" sz="2400" dirty="0" err="1" smtClean="0">
                <a:solidFill>
                  <a:schemeClr val="tx1"/>
                </a:solidFill>
                <a:latin typeface="Times New Roman" pitchFamily="18" charset="0"/>
                <a:cs typeface="Times New Roman" pitchFamily="18" charset="0"/>
              </a:rPr>
              <a:t>hyperoxia</a:t>
            </a:r>
            <a:r>
              <a:rPr lang="en-US" sz="2400" dirty="0" smtClean="0">
                <a:solidFill>
                  <a:schemeClr val="tx1"/>
                </a:solidFill>
                <a:latin typeface="Times New Roman" pitchFamily="18" charset="0"/>
                <a:cs typeface="Times New Roman" pitchFamily="18" charset="0"/>
              </a:rPr>
              <a:t> of the </a:t>
            </a:r>
            <a:r>
              <a:rPr lang="en-US" sz="2400" dirty="0" err="1" smtClean="0">
                <a:solidFill>
                  <a:schemeClr val="tx1"/>
                </a:solidFill>
                <a:latin typeface="Times New Roman" pitchFamily="18" charset="0"/>
                <a:cs typeface="Times New Roman" pitchFamily="18" charset="0"/>
              </a:rPr>
              <a:t>extrauterine</a:t>
            </a:r>
            <a:r>
              <a:rPr lang="en-US" sz="2400" dirty="0" smtClean="0">
                <a:solidFill>
                  <a:schemeClr val="tx1"/>
                </a:solidFill>
                <a:latin typeface="Times New Roman" pitchFamily="18" charset="0"/>
                <a:cs typeface="Times New Roman" pitchFamily="18" charset="0"/>
              </a:rPr>
              <a:t> environment. This causes </a:t>
            </a:r>
            <a:r>
              <a:rPr lang="en-US" sz="2400" i="1" dirty="0" err="1" smtClean="0">
                <a:solidFill>
                  <a:srgbClr val="FF0000"/>
                </a:solidFill>
                <a:latin typeface="Times New Roman" pitchFamily="18" charset="0"/>
                <a:cs typeface="Times New Roman" pitchFamily="18" charset="0"/>
              </a:rPr>
              <a:t>vasoobliteration</a:t>
            </a:r>
            <a:r>
              <a:rPr lang="en-US" sz="2400" dirty="0" smtClean="0">
                <a:solidFill>
                  <a:schemeClr val="tx1"/>
                </a:solidFill>
                <a:latin typeface="Times New Roman" pitchFamily="18" charset="0"/>
                <a:cs typeface="Times New Roman" pitchFamily="18" charset="0"/>
              </a:rPr>
              <a:t> and </a:t>
            </a:r>
            <a:r>
              <a:rPr lang="en-US" sz="2400" i="1" dirty="0" smtClean="0">
                <a:solidFill>
                  <a:srgbClr val="FF0000"/>
                </a:solidFill>
                <a:latin typeface="Times New Roman" pitchFamily="18" charset="0"/>
                <a:cs typeface="Times New Roman" pitchFamily="18" charset="0"/>
              </a:rPr>
              <a:t>non-</a:t>
            </a:r>
            <a:r>
              <a:rPr lang="en-US" sz="2400" i="1" dirty="0" err="1" smtClean="0">
                <a:solidFill>
                  <a:srgbClr val="FF0000"/>
                </a:solidFill>
                <a:latin typeface="Times New Roman" pitchFamily="18" charset="0"/>
                <a:cs typeface="Times New Roman" pitchFamily="18" charset="0"/>
              </a:rPr>
              <a:t>vascularization</a:t>
            </a:r>
            <a:r>
              <a:rPr lang="en-US" sz="2400" dirty="0" smtClean="0">
                <a:solidFill>
                  <a:schemeClr val="tx1"/>
                </a:solidFill>
                <a:latin typeface="Times New Roman" pitchFamily="18" charset="0"/>
                <a:cs typeface="Times New Roman" pitchFamily="18" charset="0"/>
              </a:rPr>
              <a:t> of some areas of the anterior retina.</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rgbClr val="FF0000"/>
                </a:solidFill>
                <a:latin typeface="Times New Roman" pitchFamily="18" charset="0"/>
                <a:cs typeface="Times New Roman" pitchFamily="18" charset="0"/>
              </a:rPr>
              <a:t>2.</a:t>
            </a:r>
            <a:r>
              <a:rPr lang="en-US" sz="2400" dirty="0" smtClean="0">
                <a:solidFill>
                  <a:schemeClr val="tx1"/>
                </a:solidFill>
                <a:latin typeface="Times New Roman" pitchFamily="18" charset="0"/>
                <a:cs typeface="Times New Roman" pitchFamily="18" charset="0"/>
              </a:rPr>
              <a:t>The subsequent hypoxia causes a </a:t>
            </a:r>
            <a:r>
              <a:rPr lang="en-US" sz="2400" i="1" dirty="0" smtClean="0">
                <a:solidFill>
                  <a:schemeClr val="tx1"/>
                </a:solidFill>
                <a:latin typeface="Sylfaen" pitchFamily="18" charset="0"/>
                <a:cs typeface="Times New Roman" pitchFamily="18" charset="0"/>
              </a:rPr>
              <a:t>second chronic phase </a:t>
            </a:r>
            <a:r>
              <a:rPr lang="en-US" sz="2400" dirty="0" smtClean="0">
                <a:solidFill>
                  <a:schemeClr val="tx1"/>
                </a:solidFill>
                <a:latin typeface="Times New Roman" pitchFamily="18" charset="0"/>
                <a:cs typeface="Times New Roman" pitchFamily="18" charset="0"/>
              </a:rPr>
              <a:t>by producing of VEGF (vascular endothelial growth factor) , characterized by the </a:t>
            </a:r>
            <a:r>
              <a:rPr lang="en-US" sz="2400" i="1" dirty="0" smtClean="0">
                <a:solidFill>
                  <a:srgbClr val="FF0000"/>
                </a:solidFill>
                <a:latin typeface="Times New Roman" pitchFamily="18" charset="0"/>
                <a:cs typeface="Times New Roman" pitchFamily="18" charset="0"/>
              </a:rPr>
              <a:t>proliferation of vascular  (neo vascularization) and glial cells </a:t>
            </a:r>
            <a:r>
              <a:rPr lang="en-US" sz="2400" i="1" dirty="0" smtClean="0">
                <a:solidFill>
                  <a:schemeClr val="tx1"/>
                </a:solidFill>
                <a:latin typeface="Times New Roman" pitchFamily="18" charset="0"/>
                <a:cs typeface="Times New Roman" pitchFamily="18" charset="0"/>
              </a:rPr>
              <a:t>, </a:t>
            </a:r>
            <a:r>
              <a:rPr lang="en-US" sz="2400" i="1" dirty="0" smtClean="0">
                <a:solidFill>
                  <a:srgbClr val="FF0000"/>
                </a:solidFill>
                <a:latin typeface="Times New Roman" pitchFamily="18" charset="0"/>
                <a:cs typeface="Times New Roman" pitchFamily="18" charset="0"/>
              </a:rPr>
              <a:t>arteriovenous shunt formation</a:t>
            </a:r>
            <a:r>
              <a:rPr lang="en-US" sz="2400" dirty="0" smtClean="0">
                <a:solidFill>
                  <a:schemeClr val="tx1"/>
                </a:solidFill>
                <a:latin typeface="Times New Roman" pitchFamily="18" charset="0"/>
                <a:cs typeface="Times New Roman" pitchFamily="18" charset="0"/>
              </a:rPr>
              <a:t>, occasionally leading to involution or permanent </a:t>
            </a:r>
            <a:r>
              <a:rPr lang="en-US" sz="2400" dirty="0" err="1" smtClean="0">
                <a:solidFill>
                  <a:schemeClr val="tx1"/>
                </a:solidFill>
                <a:latin typeface="Times New Roman" pitchFamily="18" charset="0"/>
                <a:cs typeface="Times New Roman" pitchFamily="18" charset="0"/>
              </a:rPr>
              <a:t>cicatricial</a:t>
            </a:r>
            <a:r>
              <a:rPr lang="en-US" sz="2400" dirty="0" smtClean="0">
                <a:solidFill>
                  <a:schemeClr val="tx1"/>
                </a:solidFill>
                <a:latin typeface="Times New Roman" pitchFamily="18" charset="0"/>
                <a:cs typeface="Times New Roman" pitchFamily="18" charset="0"/>
              </a:rPr>
              <a:t> changes and visual impairment.</a:t>
            </a:r>
            <a:br>
              <a:rPr lang="en-US" sz="24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endParaRPr lang="en-US" sz="2600" dirty="0"/>
          </a:p>
        </p:txBody>
      </p:sp>
      <p:pic>
        <p:nvPicPr>
          <p:cNvPr id="3" name="Picture 2"/>
          <p:cNvPicPr>
            <a:picLocks noChangeAspect="1" noChangeArrowheads="1"/>
          </p:cNvPicPr>
          <p:nvPr/>
        </p:nvPicPr>
        <p:blipFill>
          <a:blip r:embed="rId2"/>
          <a:srcRect/>
          <a:stretch>
            <a:fillRect/>
          </a:stretch>
        </p:blipFill>
        <p:spPr bwMode="auto">
          <a:xfrm>
            <a:off x="5410200" y="4038600"/>
            <a:ext cx="3581400" cy="26670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Insulin-like growth factor-1 (IGF-1) supports normal retinal vascular growth.</a:t>
            </a:r>
            <a:br>
              <a:rPr lang="en-US" sz="2400" dirty="0" smtClean="0">
                <a:solidFill>
                  <a:schemeClr val="tx1"/>
                </a:solidFill>
                <a:latin typeface="Times New Roman" pitchFamily="18" charset="0"/>
                <a:cs typeface="Times New Roman" pitchFamily="18" charset="0"/>
              </a:rPr>
            </a:br>
            <a:r>
              <a:rPr lang="en-US" sz="2400" dirty="0">
                <a:solidFill>
                  <a:schemeClr val="tx1"/>
                </a:solidFill>
                <a:latin typeface="Times New Roman" pitchFamily="18" charset="0"/>
                <a:cs typeface="Times New Roman" pitchFamily="18" charset="0"/>
              </a:rPr>
              <a:t/>
            </a:r>
            <a:br>
              <a:rPr lang="en-US" sz="2400" dirty="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possible role of IGF-1 in ROP has been evaluated in several series of preterm infants who had serial blood samples and retinal examinations. </a:t>
            </a:r>
            <a:br>
              <a:rPr lang="en-US" sz="2400" dirty="0" smtClean="0">
                <a:solidFill>
                  <a:schemeClr val="tx1"/>
                </a:solidFill>
                <a:latin typeface="Times New Roman" pitchFamily="18" charset="0"/>
                <a:cs typeface="Times New Roman" pitchFamily="18" charset="0"/>
              </a:rPr>
            </a:br>
            <a:r>
              <a:rPr lang="en-US" sz="2400" dirty="0">
                <a:solidFill>
                  <a:schemeClr val="tx1"/>
                </a:solidFill>
                <a:latin typeface="Times New Roman" pitchFamily="18" charset="0"/>
                <a:cs typeface="Times New Roman" pitchFamily="18" charset="0"/>
              </a:rPr>
              <a:t/>
            </a:r>
            <a:br>
              <a:rPr lang="en-US" sz="2400" dirty="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In each of these series, decreased serum concentrations of IGF-1 were associated with the development of ROP.</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endParaRPr lang="en-US" sz="2600" dirty="0"/>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rgbClr val="FF0000"/>
                </a:solidFill>
                <a:latin typeface="Times New Roman" pitchFamily="18" charset="0"/>
                <a:cs typeface="Times New Roman" pitchFamily="18" charset="0"/>
              </a:rPr>
              <a:t/>
            </a:r>
            <a:br>
              <a:rPr lang="en-US" sz="2600" dirty="0" smtClean="0">
                <a:solidFill>
                  <a:srgbClr val="FF0000"/>
                </a:solidFill>
                <a:latin typeface="Times New Roman" pitchFamily="18" charset="0"/>
                <a:cs typeface="Times New Roman" pitchFamily="18" charset="0"/>
              </a:rPr>
            </a:br>
            <a:r>
              <a:rPr lang="en-US" sz="2800" b="1" i="1" dirty="0" smtClean="0">
                <a:solidFill>
                  <a:srgbClr val="FFC000"/>
                </a:solidFill>
                <a:latin typeface="Times New Roman" pitchFamily="18" charset="0"/>
                <a:cs typeface="Times New Roman" pitchFamily="18" charset="0"/>
              </a:rPr>
              <a:t>Risk factor:</a:t>
            </a:r>
            <a:r>
              <a:rPr lang="en-US" sz="2800" b="1" i="1" dirty="0" smtClean="0">
                <a:solidFill>
                  <a:srgbClr val="FF0000"/>
                </a:solidFill>
                <a:latin typeface="Times New Roman" pitchFamily="18" charset="0"/>
                <a:cs typeface="Times New Roman" pitchFamily="18" charset="0"/>
              </a:rPr>
              <a:t/>
            </a:r>
            <a:br>
              <a:rPr lang="en-US" sz="2800" b="1" i="1" dirty="0" smtClean="0">
                <a:solidFill>
                  <a:srgbClr val="FF0000"/>
                </a:solidFill>
                <a:latin typeface="Times New Roman" pitchFamily="18" charset="0"/>
                <a:cs typeface="Times New Roman" pitchFamily="18" charset="0"/>
              </a:rPr>
            </a:br>
            <a:r>
              <a:rPr lang="en-US" sz="2600" dirty="0" smtClean="0">
                <a:solidFill>
                  <a:srgbClr val="FF0000"/>
                </a:solidFill>
                <a:latin typeface="Times New Roman" pitchFamily="18" charset="0"/>
                <a:cs typeface="Times New Roman" pitchFamily="18" charset="0"/>
              </a:rPr>
              <a:t/>
            </a:r>
            <a:br>
              <a:rPr lang="en-US" sz="2600" dirty="0" smtClean="0">
                <a:solidFill>
                  <a:srgbClr val="FF0000"/>
                </a:solidFill>
                <a:latin typeface="Times New Roman" pitchFamily="18" charset="0"/>
                <a:cs typeface="Times New Roman" pitchFamily="18" charset="0"/>
              </a:rPr>
            </a:br>
            <a:r>
              <a:rPr lang="en-US" sz="2400" dirty="0" smtClean="0">
                <a:solidFill>
                  <a:srgbClr val="FF0000"/>
                </a:solidFill>
                <a:latin typeface="Times New Roman" pitchFamily="18" charset="0"/>
                <a:cs typeface="Times New Roman" pitchFamily="18" charset="0"/>
              </a:rPr>
              <a:t>Low gestational age </a:t>
            </a:r>
            <a:r>
              <a:rPr lang="en-US" sz="2400" dirty="0" smtClean="0">
                <a:solidFill>
                  <a:schemeClr val="tx1"/>
                </a:solidFill>
                <a:latin typeface="Times New Roman" pitchFamily="18" charset="0"/>
                <a:cs typeface="Times New Roman" pitchFamily="18" charset="0"/>
              </a:rPr>
              <a:t>and </a:t>
            </a:r>
            <a:r>
              <a:rPr lang="en-US" sz="2400" dirty="0" smtClean="0">
                <a:solidFill>
                  <a:srgbClr val="FF0000"/>
                </a:solidFill>
                <a:latin typeface="Times New Roman" pitchFamily="18" charset="0"/>
                <a:cs typeface="Times New Roman" pitchFamily="18" charset="0"/>
              </a:rPr>
              <a:t>low</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birth weight</a:t>
            </a:r>
            <a:r>
              <a:rPr lang="en-US" sz="2400" dirty="0" smtClean="0">
                <a:solidFill>
                  <a:schemeClr val="tx1"/>
                </a:solidFill>
                <a:latin typeface="Times New Roman" pitchFamily="18" charset="0"/>
                <a:cs typeface="Times New Roman" pitchFamily="18" charset="0"/>
              </a:rPr>
              <a:t> have always been the strongest predictors of ROP.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After controlling for these parameters in regression analyses, the strongest additional risk factors for severe stages of ROP are </a:t>
            </a:r>
            <a:r>
              <a:rPr lang="en-US" sz="2400" dirty="0" smtClean="0">
                <a:solidFill>
                  <a:srgbClr val="FF0000"/>
                </a:solidFill>
                <a:latin typeface="Times New Roman" pitchFamily="18" charset="0"/>
                <a:cs typeface="Times New Roman" pitchFamily="18" charset="0"/>
              </a:rPr>
              <a:t>prolonged administration of oxygen</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duration of mechanical ventilation</a:t>
            </a:r>
            <a:r>
              <a:rPr lang="en-US" sz="2400" dirty="0" smtClean="0">
                <a:solidFill>
                  <a:schemeClr val="tx1"/>
                </a:solidFill>
                <a:latin typeface="Times New Roman" pitchFamily="18" charset="0"/>
                <a:cs typeface="Times New Roman" pitchFamily="18" charset="0"/>
              </a:rPr>
              <a:t>, and other indicators of a complicated hospital course, such as </a:t>
            </a:r>
            <a:r>
              <a:rPr lang="en-US" sz="2400" dirty="0" smtClean="0">
                <a:solidFill>
                  <a:srgbClr val="FF0000"/>
                </a:solidFill>
                <a:latin typeface="Times New Roman" pitchFamily="18" charset="0"/>
                <a:cs typeface="Times New Roman" pitchFamily="18" charset="0"/>
              </a:rPr>
              <a:t>hypotension</a:t>
            </a:r>
            <a:r>
              <a:rPr lang="en-US" sz="2400" dirty="0" smtClean="0">
                <a:solidFill>
                  <a:schemeClr val="tx1"/>
                </a:solidFill>
                <a:latin typeface="Times New Roman" pitchFamily="18" charset="0"/>
                <a:cs typeface="Times New Roman" pitchFamily="18" charset="0"/>
              </a:rPr>
              <a:t> (e.g., </a:t>
            </a:r>
            <a:r>
              <a:rPr lang="en-US" sz="2400" dirty="0" err="1" smtClean="0">
                <a:solidFill>
                  <a:schemeClr val="tx2">
                    <a:lumMod val="50000"/>
                  </a:schemeClr>
                </a:solidFill>
                <a:latin typeface="Times New Roman" pitchFamily="18" charset="0"/>
                <a:cs typeface="Times New Roman" pitchFamily="18" charset="0"/>
              </a:rPr>
              <a:t>hypovolemic</a:t>
            </a:r>
            <a:r>
              <a:rPr lang="en-US" sz="2400" dirty="0" smtClean="0">
                <a:solidFill>
                  <a:schemeClr val="tx2">
                    <a:lumMod val="50000"/>
                  </a:schemeClr>
                </a:solidFill>
                <a:latin typeface="Times New Roman" pitchFamily="18" charset="0"/>
                <a:cs typeface="Times New Roman" pitchFamily="18" charset="0"/>
              </a:rPr>
              <a:t> shock</a:t>
            </a:r>
            <a:r>
              <a:rPr lang="en-US" sz="2400" dirty="0" smtClean="0">
                <a:solidFill>
                  <a:schemeClr val="tx1"/>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pneumothorax</a:t>
            </a:r>
            <a:r>
              <a:rPr lang="en-US" sz="2400" dirty="0" smtClean="0">
                <a:solidFill>
                  <a:schemeClr val="tx1"/>
                </a:solidFill>
                <a:latin typeface="Times New Roman" pitchFamily="18" charset="0"/>
                <a:cs typeface="Times New Roman" pitchFamily="18" charset="0"/>
              </a:rPr>
              <a:t>, </a:t>
            </a:r>
            <a:r>
              <a:rPr lang="en-US" sz="2400" dirty="0" smtClean="0">
                <a:solidFill>
                  <a:schemeClr val="tx2">
                    <a:lumMod val="50000"/>
                  </a:schemeClr>
                </a:solidFill>
                <a:latin typeface="Times New Roman" pitchFamily="18" charset="0"/>
                <a:cs typeface="Times New Roman" pitchFamily="18" charset="0"/>
              </a:rPr>
              <a:t>severe </a:t>
            </a:r>
            <a:r>
              <a:rPr lang="en-US" sz="2400" dirty="0" err="1" smtClean="0">
                <a:solidFill>
                  <a:schemeClr val="tx2">
                    <a:lumMod val="50000"/>
                  </a:schemeClr>
                </a:solidFill>
                <a:latin typeface="Times New Roman" pitchFamily="18" charset="0"/>
                <a:cs typeface="Times New Roman" pitchFamily="18" charset="0"/>
              </a:rPr>
              <a:t>intraventricular</a:t>
            </a:r>
            <a:r>
              <a:rPr lang="en-US" sz="2400" dirty="0" smtClean="0">
                <a:solidFill>
                  <a:schemeClr val="tx2">
                    <a:lumMod val="50000"/>
                  </a:schemeClr>
                </a:solidFill>
                <a:latin typeface="Times New Roman" pitchFamily="18" charset="0"/>
                <a:cs typeface="Times New Roman" pitchFamily="18" charset="0"/>
              </a:rPr>
              <a:t> hemorrhage</a:t>
            </a:r>
            <a:r>
              <a:rPr lang="en-US" sz="2400" dirty="0" smtClean="0">
                <a:solidFill>
                  <a:schemeClr val="tx1"/>
                </a:solidFill>
                <a:latin typeface="Times New Roman" pitchFamily="18" charset="0"/>
                <a:cs typeface="Times New Roman" pitchFamily="18" charset="0"/>
              </a:rPr>
              <a:t>, </a:t>
            </a:r>
            <a:r>
              <a:rPr lang="en-US" sz="2400" dirty="0" smtClean="0">
                <a:solidFill>
                  <a:schemeClr val="tx2">
                    <a:lumMod val="50000"/>
                  </a:schemeClr>
                </a:solidFill>
                <a:latin typeface="Times New Roman" pitchFamily="18" charset="0"/>
                <a:cs typeface="Times New Roman" pitchFamily="18" charset="0"/>
              </a:rPr>
              <a:t>septic shock</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number of transfusions</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multiple birth</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nonblack race </a:t>
            </a:r>
            <a:r>
              <a:rPr lang="en-US" sz="2400" dirty="0" smtClean="0">
                <a:solidFill>
                  <a:schemeClr val="tx1"/>
                </a:solidFill>
                <a:latin typeface="Times New Roman" pitchFamily="18" charset="0"/>
                <a:cs typeface="Times New Roman" pitchFamily="18" charset="0"/>
              </a:rPr>
              <a:t>for the more severe stages of ROP, and </a:t>
            </a:r>
            <a:r>
              <a:rPr lang="en-US" sz="2400" dirty="0" smtClean="0">
                <a:solidFill>
                  <a:srgbClr val="FF0000"/>
                </a:solidFill>
                <a:latin typeface="Times New Roman" pitchFamily="18" charset="0"/>
                <a:cs typeface="Times New Roman" pitchFamily="18" charset="0"/>
              </a:rPr>
              <a:t>small for gestational age</a:t>
            </a:r>
            <a:r>
              <a:rPr lang="en-US" sz="2400" dirty="0" smtClean="0">
                <a:solidFill>
                  <a:schemeClr val="tx1"/>
                </a:solidFill>
                <a:latin typeface="Times New Roman" pitchFamily="18" charset="0"/>
                <a:cs typeface="Times New Roman" pitchFamily="18" charset="0"/>
              </a:rPr>
              <a:t> status at birth.</a:t>
            </a:r>
            <a:r>
              <a:rPr lang="en-US" sz="2400" dirty="0" smtClean="0"/>
              <a:t> </a:t>
            </a:r>
            <a:endParaRPr lang="en-US" sz="2400" dirty="0"/>
          </a:p>
        </p:txBody>
      </p:sp>
    </p:spTree>
  </p:cSld>
  <p:clrMapOvr>
    <a:masterClrMapping/>
  </p:clrMapOvr>
  <p:transition>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800" dirty="0" smtClean="0"/>
              <a:t/>
            </a:r>
            <a:br>
              <a:rPr lang="en-US" sz="2800" dirty="0" smtClean="0"/>
            </a:br>
            <a:r>
              <a:rPr lang="en-US" sz="2400" dirty="0" smtClean="0">
                <a:solidFill>
                  <a:schemeClr val="tx1"/>
                </a:solidFill>
                <a:latin typeface="Times New Roman" pitchFamily="18" charset="0"/>
                <a:cs typeface="Times New Roman" pitchFamily="18" charset="0"/>
              </a:rPr>
              <a:t>Other Risk factors of ROP in various studies include </a:t>
            </a:r>
            <a:r>
              <a:rPr lang="en-US" sz="2400" dirty="0" smtClean="0">
                <a:solidFill>
                  <a:srgbClr val="FF0000"/>
                </a:solidFill>
                <a:latin typeface="Times New Roman" pitchFamily="18" charset="0"/>
                <a:cs typeface="Times New Roman" pitchFamily="18" charset="0"/>
              </a:rPr>
              <a:t>vitamin A deficiency</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inositol deficiency</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indomethacin therapy for prevention of patent ductus arteriosus</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vitamin E deficiency</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exposure to light</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intravenous lipid administration</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apneic episodes</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elevated or depressed Paco2</a:t>
            </a:r>
            <a:r>
              <a:rPr lang="en-US" sz="2400" dirty="0" smtClean="0">
                <a:solidFill>
                  <a:schemeClr val="tx1"/>
                </a:solidFill>
                <a:latin typeface="Times New Roman" pitchFamily="18" charset="0"/>
                <a:cs typeface="Times New Roman" pitchFamily="18" charset="0"/>
              </a:rPr>
              <a:t>,</a:t>
            </a:r>
            <a:r>
              <a:rPr lang="en-US" sz="2400" dirty="0" smtClean="0">
                <a:solidFill>
                  <a:srgbClr val="FF0000"/>
                </a:solidFill>
                <a:latin typeface="Times New Roman" pitchFamily="18" charset="0"/>
                <a:cs typeface="Times New Roman" pitchFamily="18" charset="0"/>
              </a:rPr>
              <a:t>septicemia</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bronchopulmonary dysplasia</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systemic fungal infection</a:t>
            </a:r>
            <a:r>
              <a:rPr lang="en-US" sz="2400" dirty="0" smtClean="0">
                <a:solidFill>
                  <a:schemeClr val="tx1"/>
                </a:solidFill>
                <a:latin typeface="Times New Roman" pitchFamily="18" charset="0"/>
                <a:cs typeface="Times New Roman" pitchFamily="18" charset="0"/>
              </a:rPr>
              <a:t>, and </a:t>
            </a:r>
            <a:r>
              <a:rPr lang="en-US" sz="2400" dirty="0" smtClean="0">
                <a:solidFill>
                  <a:srgbClr val="FF0000"/>
                </a:solidFill>
                <a:latin typeface="Times New Roman" pitchFamily="18" charset="0"/>
                <a:cs typeface="Times New Roman" pitchFamily="18" charset="0"/>
              </a:rPr>
              <a:t>early administration of erythropoietin for the treatment of anemia of prematurity</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None of these factors has been identified as a direct cause of ROP.</a:t>
            </a:r>
            <a:endParaRPr lang="en-US" sz="2400"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800" b="1" i="1" dirty="0" smtClean="0">
                <a:solidFill>
                  <a:srgbClr val="FFC000"/>
                </a:solidFill>
                <a:latin typeface="Times New Roman" pitchFamily="18" charset="0"/>
                <a:cs typeface="Times New Roman" pitchFamily="18" charset="0"/>
              </a:rPr>
              <a:t/>
            </a:r>
            <a:br>
              <a:rPr lang="en-US" sz="2800" b="1" i="1" dirty="0" smtClean="0">
                <a:solidFill>
                  <a:srgbClr val="FFC000"/>
                </a:solidFill>
                <a:latin typeface="Times New Roman" pitchFamily="18" charset="0"/>
                <a:cs typeface="Times New Roman" pitchFamily="18" charset="0"/>
              </a:rPr>
            </a:br>
            <a:r>
              <a:rPr lang="en-US" sz="2800" b="1" i="1" dirty="0" smtClean="0">
                <a:solidFill>
                  <a:srgbClr val="FFC000"/>
                </a:solidFill>
                <a:latin typeface="Times New Roman" pitchFamily="18" charset="0"/>
                <a:cs typeface="Times New Roman" pitchFamily="18" charset="0"/>
              </a:rPr>
              <a:t>Classification:</a:t>
            </a: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 serious impediment to identification of disease is posed by an inability to communicate.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Such a critical foundation was lacking in ROP for many years. However, the International Classification of Retinopathy of Prematurity (</a:t>
            </a:r>
            <a:r>
              <a:rPr lang="en-US" sz="2400" dirty="0" smtClean="0">
                <a:solidFill>
                  <a:srgbClr val="FF0000"/>
                </a:solidFill>
                <a:latin typeface="Times New Roman" pitchFamily="18" charset="0"/>
                <a:cs typeface="Times New Roman" pitchFamily="18" charset="0"/>
              </a:rPr>
              <a:t>IC-ROP</a:t>
            </a:r>
            <a:r>
              <a:rPr lang="en-US" sz="2400" dirty="0" smtClean="0">
                <a:solidFill>
                  <a:schemeClr val="tx1"/>
                </a:solidFill>
                <a:latin typeface="Times New Roman" pitchFamily="18" charset="0"/>
                <a:cs typeface="Times New Roman" pitchFamily="18" charset="0"/>
              </a:rPr>
              <a:t>) changed all that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This system of consistently describing the salient clinical characteristics</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of acute ROP was rapidly adopted worldwide.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endParaRPr lang="en-US" sz="2600" dirty="0">
              <a:solidFill>
                <a:schemeClr val="tx1"/>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Additional terminology has also become generally accepted, usually arising from the large, NIH funded multicenter trials,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i="1" dirty="0" smtClean="0">
                <a:solidFill>
                  <a:srgbClr val="FF0000"/>
                </a:solidFill>
                <a:latin typeface="Times New Roman" pitchFamily="18" charset="0"/>
                <a:cs typeface="Times New Roman" pitchFamily="18" charset="0"/>
              </a:rPr>
              <a:t>STOP-ROP</a:t>
            </a:r>
            <a:r>
              <a:rPr lang="en-US" sz="2400" dirty="0" smtClean="0">
                <a:solidFill>
                  <a:schemeClr val="tx1"/>
                </a:solidFill>
                <a:latin typeface="Times New Roman" pitchFamily="18" charset="0"/>
                <a:cs typeface="Times New Roman" pitchFamily="18" charset="0"/>
              </a:rPr>
              <a:t> (supplemental therapeutic oxygen for </a:t>
            </a:r>
            <a:r>
              <a:rPr lang="en-US" sz="2400" dirty="0" err="1" smtClean="0">
                <a:solidFill>
                  <a:schemeClr val="tx1"/>
                </a:solidFill>
                <a:latin typeface="Times New Roman" pitchFamily="18" charset="0"/>
                <a:cs typeface="Times New Roman" pitchFamily="18" charset="0"/>
              </a:rPr>
              <a:t>prethreshold</a:t>
            </a:r>
            <a:r>
              <a:rPr lang="en-US" sz="2400" dirty="0" smtClean="0">
                <a:solidFill>
                  <a:schemeClr val="tx1"/>
                </a:solidFill>
                <a:latin typeface="Times New Roman" pitchFamily="18" charset="0"/>
                <a:cs typeface="Times New Roman" pitchFamily="18" charset="0"/>
              </a:rPr>
              <a:t> ROP)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i="1" dirty="0" smtClean="0">
                <a:solidFill>
                  <a:srgbClr val="FF0000"/>
                </a:solidFill>
                <a:latin typeface="Times New Roman" pitchFamily="18" charset="0"/>
                <a:cs typeface="Times New Roman" pitchFamily="18" charset="0"/>
              </a:rPr>
              <a:t>CRYO-ROP</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cryotherapy</a:t>
            </a:r>
            <a:r>
              <a:rPr lang="en-US" sz="2400" dirty="0" smtClean="0">
                <a:solidFill>
                  <a:schemeClr val="tx1"/>
                </a:solidFill>
                <a:latin typeface="Times New Roman" pitchFamily="18" charset="0"/>
                <a:cs typeface="Times New Roman" pitchFamily="18" charset="0"/>
              </a:rPr>
              <a:t> for ROP)</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i="1" dirty="0" smtClean="0">
                <a:solidFill>
                  <a:srgbClr val="FF0000"/>
                </a:solidFill>
                <a:latin typeface="Times New Roman" pitchFamily="18" charset="0"/>
                <a:cs typeface="Times New Roman" pitchFamily="18" charset="0"/>
              </a:rPr>
              <a:t>LIGHT-ROP</a:t>
            </a:r>
            <a:r>
              <a:rPr lang="en-US" sz="2400" dirty="0" smtClean="0">
                <a:solidFill>
                  <a:schemeClr val="tx1"/>
                </a:solidFill>
                <a:latin typeface="Times New Roman" pitchFamily="18" charset="0"/>
                <a:cs typeface="Times New Roman" pitchFamily="18" charset="0"/>
              </a:rPr>
              <a:t> (light reduction in ROP)</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i="1" dirty="0" smtClean="0">
                <a:solidFill>
                  <a:srgbClr val="FF0000"/>
                </a:solidFill>
                <a:latin typeface="Times New Roman" pitchFamily="18" charset="0"/>
                <a:cs typeface="Times New Roman" pitchFamily="18" charset="0"/>
              </a:rPr>
              <a:t>ET-ROP</a:t>
            </a:r>
            <a:r>
              <a:rPr lang="en-US" sz="2400" dirty="0" smtClean="0">
                <a:solidFill>
                  <a:schemeClr val="tx1"/>
                </a:solidFill>
                <a:latin typeface="Times New Roman" pitchFamily="18" charset="0"/>
                <a:cs typeface="Times New Roman" pitchFamily="18" charset="0"/>
              </a:rPr>
              <a:t> (early treatment for ROP).</a:t>
            </a:r>
            <a:endParaRPr lang="en-US" sz="2400" dirty="0"/>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system of applying the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rgbClr val="FFC000"/>
                </a:solidFill>
                <a:latin typeface="Times New Roman" pitchFamily="18" charset="0"/>
                <a:cs typeface="Times New Roman" pitchFamily="18" charset="0"/>
              </a:rPr>
              <a:t>severity (</a:t>
            </a:r>
            <a:r>
              <a:rPr lang="en-US" sz="2400" i="1" dirty="0" smtClean="0">
                <a:solidFill>
                  <a:srgbClr val="FFC000"/>
                </a:solidFill>
                <a:latin typeface="Times New Roman" pitchFamily="18" charset="0"/>
                <a:cs typeface="Times New Roman" pitchFamily="18" charset="0"/>
              </a:rPr>
              <a:t>stages)</a:t>
            </a:r>
            <a:r>
              <a:rPr lang="en-US" sz="2400" dirty="0" smtClean="0">
                <a:solidFill>
                  <a:srgbClr val="FFC000"/>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and </a:t>
            </a:r>
            <a:br>
              <a:rPr lang="en-US" sz="2400" dirty="0" smtClean="0">
                <a:solidFill>
                  <a:schemeClr val="tx1"/>
                </a:solidFill>
                <a:latin typeface="Times New Roman" pitchFamily="18" charset="0"/>
                <a:cs typeface="Times New Roman" pitchFamily="18" charset="0"/>
              </a:rPr>
            </a:br>
            <a:r>
              <a:rPr lang="en-US" sz="2400" i="1" dirty="0" smtClean="0">
                <a:solidFill>
                  <a:srgbClr val="FFC000"/>
                </a:solidFill>
                <a:latin typeface="Times New Roman" pitchFamily="18" charset="0"/>
                <a:cs typeface="Times New Roman" pitchFamily="18" charset="0"/>
              </a:rPr>
              <a:t>zones </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is to classify ROP according to the highest stage present in any part of the retina and the most posterior zone touched by disease in any part of the retina.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endParaRPr lang="en-US" sz="2600"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600200"/>
          </a:xfrm>
        </p:spPr>
        <p:txBody>
          <a:bodyPr/>
          <a:lstStyle/>
          <a:p>
            <a:r>
              <a:rPr lang="en-US" sz="2600" dirty="0" smtClean="0">
                <a:solidFill>
                  <a:schemeClr val="tx1"/>
                </a:solidFill>
                <a:latin typeface="Times New Roman" pitchFamily="18" charset="0"/>
                <a:cs typeface="Times New Roman" pitchFamily="18" charset="0"/>
              </a:rPr>
              <a:t>The </a:t>
            </a:r>
            <a:r>
              <a:rPr lang="en-US" sz="2600" b="1" i="1" dirty="0" smtClean="0">
                <a:solidFill>
                  <a:srgbClr val="FFC000"/>
                </a:solidFill>
                <a:latin typeface="Times New Roman" pitchFamily="18" charset="0"/>
                <a:cs typeface="Times New Roman" pitchFamily="18" charset="0"/>
              </a:rPr>
              <a:t>location</a:t>
            </a:r>
            <a:r>
              <a:rPr lang="en-US" sz="2600" b="1" dirty="0" smtClean="0">
                <a:solidFill>
                  <a:srgbClr val="FFC000"/>
                </a:solidFill>
                <a:latin typeface="Times New Roman" pitchFamily="18" charset="0"/>
                <a:cs typeface="Times New Roman" pitchFamily="18" charset="0"/>
              </a:rPr>
              <a:t> </a:t>
            </a:r>
            <a:r>
              <a:rPr lang="en-US" sz="2600" dirty="0" smtClean="0">
                <a:solidFill>
                  <a:schemeClr val="tx1"/>
                </a:solidFill>
                <a:latin typeface="Times New Roman" pitchFamily="18" charset="0"/>
                <a:cs typeface="Times New Roman" pitchFamily="18" charset="0"/>
              </a:rPr>
              <a:t>of disease is critical to the potential severity.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The retina was divided into concentric zones</a:t>
            </a:r>
            <a:endParaRPr lang="en-US" sz="2600" dirty="0">
              <a:solidFill>
                <a:schemeClr val="tx1"/>
              </a:solidFill>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srcRect/>
          <a:stretch>
            <a:fillRect/>
          </a:stretch>
        </p:blipFill>
        <p:spPr bwMode="auto">
          <a:xfrm>
            <a:off x="381000" y="1600200"/>
            <a:ext cx="8763000" cy="51054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b="1" i="1" dirty="0" smtClean="0">
                <a:solidFill>
                  <a:srgbClr val="FF0000"/>
                </a:solidFill>
                <a:latin typeface="BordeauxHeavy" pitchFamily="2" charset="0"/>
              </a:rPr>
              <a:t/>
            </a:r>
            <a:br>
              <a:rPr lang="en-US" b="1" i="1" dirty="0" smtClean="0">
                <a:solidFill>
                  <a:srgbClr val="FF0000"/>
                </a:solidFill>
                <a:latin typeface="BordeauxHeavy" pitchFamily="2" charset="0"/>
              </a:rPr>
            </a:br>
            <a:r>
              <a:rPr lang="en-US" b="1" i="1" dirty="0" smtClean="0">
                <a:solidFill>
                  <a:srgbClr val="FF0000"/>
                </a:solidFill>
                <a:latin typeface="BordeauxHeavy" pitchFamily="2" charset="0"/>
              </a:rPr>
              <a:t>        RETINOPATHY OF PREMATURITY (ROP) </a:t>
            </a:r>
            <a:br>
              <a:rPr lang="en-US" b="1" i="1" dirty="0" smtClean="0">
                <a:solidFill>
                  <a:srgbClr val="FF0000"/>
                </a:solidFill>
                <a:latin typeface="BordeauxHeavy" pitchFamily="2" charset="0"/>
              </a:rPr>
            </a:br>
            <a:r>
              <a:rPr lang="en-US" b="1" i="1" dirty="0" smtClean="0">
                <a:solidFill>
                  <a:srgbClr val="FF0000"/>
                </a:solidFill>
                <a:latin typeface="BordeauxHeavy" pitchFamily="2" charset="0"/>
              </a:rPr>
              <a:t/>
            </a:r>
            <a:br>
              <a:rPr lang="en-US" b="1" i="1" dirty="0" smtClean="0">
                <a:solidFill>
                  <a:srgbClr val="FF0000"/>
                </a:solidFill>
                <a:latin typeface="BordeauxHeavy" pitchFamily="2" charset="0"/>
              </a:rPr>
            </a:br>
            <a:r>
              <a:rPr lang="en-US" b="1" i="1" dirty="0">
                <a:solidFill>
                  <a:srgbClr val="FF0000"/>
                </a:solidFill>
                <a:latin typeface="BordeauxHeavy" pitchFamily="2" charset="0"/>
              </a:rPr>
              <a:t> </a:t>
            </a:r>
            <a:r>
              <a:rPr lang="en-US" b="1" i="1" dirty="0" smtClean="0">
                <a:solidFill>
                  <a:srgbClr val="FF0000"/>
                </a:solidFill>
                <a:latin typeface="BordeauxHeavy" pitchFamily="2" charset="0"/>
              </a:rPr>
              <a:t>                    </a:t>
            </a:r>
            <a:r>
              <a:rPr lang="en-US" b="1" i="1" dirty="0" smtClean="0">
                <a:solidFill>
                  <a:schemeClr val="tx2">
                    <a:lumMod val="50000"/>
                  </a:schemeClr>
                </a:solidFill>
                <a:latin typeface="BordeauxHeavy" pitchFamily="2" charset="0"/>
              </a:rPr>
              <a:t>by:</a:t>
            </a:r>
            <a:br>
              <a:rPr lang="en-US" b="1" i="1" dirty="0" smtClean="0">
                <a:solidFill>
                  <a:schemeClr val="tx2">
                    <a:lumMod val="50000"/>
                  </a:schemeClr>
                </a:solidFill>
                <a:latin typeface="BordeauxHeavy" pitchFamily="2" charset="0"/>
              </a:rPr>
            </a:br>
            <a:r>
              <a:rPr lang="en-US" b="1" i="1" dirty="0">
                <a:solidFill>
                  <a:schemeClr val="tx2">
                    <a:lumMod val="50000"/>
                  </a:schemeClr>
                </a:solidFill>
                <a:latin typeface="BordeauxHeavy" pitchFamily="2" charset="0"/>
              </a:rPr>
              <a:t> </a:t>
            </a:r>
            <a:r>
              <a:rPr lang="en-US" b="1" i="1" dirty="0" smtClean="0">
                <a:solidFill>
                  <a:schemeClr val="tx2">
                    <a:lumMod val="50000"/>
                  </a:schemeClr>
                </a:solidFill>
                <a:latin typeface="BordeauxHeavy" pitchFamily="2" charset="0"/>
              </a:rPr>
              <a:t>            Dr. </a:t>
            </a:r>
            <a:r>
              <a:rPr lang="en-US" b="1" i="1" dirty="0" err="1">
                <a:solidFill>
                  <a:schemeClr val="tx2">
                    <a:lumMod val="50000"/>
                  </a:schemeClr>
                </a:solidFill>
                <a:latin typeface="BordeauxHeavy" pitchFamily="2" charset="0"/>
              </a:rPr>
              <a:t>B</a:t>
            </a:r>
            <a:r>
              <a:rPr lang="en-US" b="1" i="1" dirty="0" err="1" smtClean="0">
                <a:solidFill>
                  <a:schemeClr val="tx2">
                    <a:lumMod val="50000"/>
                  </a:schemeClr>
                </a:solidFill>
                <a:latin typeface="BordeauxHeavy" pitchFamily="2" charset="0"/>
              </a:rPr>
              <a:t>ehzad</a:t>
            </a:r>
            <a:r>
              <a:rPr lang="en-US" b="1" i="1" dirty="0" smtClean="0">
                <a:solidFill>
                  <a:schemeClr val="tx2">
                    <a:lumMod val="50000"/>
                  </a:schemeClr>
                </a:solidFill>
                <a:latin typeface="BordeauxHeavy" pitchFamily="2" charset="0"/>
              </a:rPr>
              <a:t> </a:t>
            </a:r>
            <a:r>
              <a:rPr lang="en-US" b="1" i="1" dirty="0" err="1">
                <a:solidFill>
                  <a:schemeClr val="tx2">
                    <a:lumMod val="50000"/>
                  </a:schemeClr>
                </a:solidFill>
                <a:latin typeface="BordeauxHeavy" pitchFamily="2" charset="0"/>
              </a:rPr>
              <a:t>B</a:t>
            </a:r>
            <a:r>
              <a:rPr lang="en-US" b="1" i="1" dirty="0" err="1" smtClean="0">
                <a:solidFill>
                  <a:schemeClr val="tx2">
                    <a:lumMod val="50000"/>
                  </a:schemeClr>
                </a:solidFill>
                <a:latin typeface="BordeauxHeavy" pitchFamily="2" charset="0"/>
              </a:rPr>
              <a:t>arekatain</a:t>
            </a:r>
            <a:r>
              <a:rPr lang="en-US" b="1" i="1" dirty="0" smtClean="0">
                <a:solidFill>
                  <a:schemeClr val="tx2">
                    <a:lumMod val="50000"/>
                  </a:schemeClr>
                </a:solidFill>
                <a:latin typeface="BordeauxHeavy" pitchFamily="2" charset="0"/>
              </a:rPr>
              <a:t/>
            </a:r>
            <a:br>
              <a:rPr lang="en-US" b="1" i="1" dirty="0" smtClean="0">
                <a:solidFill>
                  <a:schemeClr val="tx2">
                    <a:lumMod val="50000"/>
                  </a:schemeClr>
                </a:solidFill>
                <a:latin typeface="BordeauxHeavy" pitchFamily="2" charset="0"/>
              </a:rPr>
            </a:br>
            <a:r>
              <a:rPr lang="en-US" b="1" i="1" dirty="0">
                <a:solidFill>
                  <a:schemeClr val="tx2">
                    <a:lumMod val="50000"/>
                  </a:schemeClr>
                </a:solidFill>
                <a:latin typeface="BordeauxHeavy" pitchFamily="2" charset="0"/>
              </a:rPr>
              <a:t> </a:t>
            </a:r>
            <a:r>
              <a:rPr lang="en-US" b="1" i="1" dirty="0" smtClean="0">
                <a:solidFill>
                  <a:schemeClr val="tx2">
                    <a:lumMod val="50000"/>
                  </a:schemeClr>
                </a:solidFill>
                <a:latin typeface="BordeauxHeavy" pitchFamily="2" charset="0"/>
              </a:rPr>
              <a:t>       Associate professor of Pediatrics</a:t>
            </a:r>
            <a:br>
              <a:rPr lang="en-US" b="1" i="1" dirty="0" smtClean="0">
                <a:solidFill>
                  <a:schemeClr val="tx2">
                    <a:lumMod val="50000"/>
                  </a:schemeClr>
                </a:solidFill>
                <a:latin typeface="BordeauxHeavy" pitchFamily="2" charset="0"/>
              </a:rPr>
            </a:br>
            <a:r>
              <a:rPr lang="en-US" b="1" i="1" dirty="0">
                <a:solidFill>
                  <a:schemeClr val="tx2">
                    <a:lumMod val="50000"/>
                  </a:schemeClr>
                </a:solidFill>
                <a:latin typeface="BordeauxHeavy" pitchFamily="2" charset="0"/>
              </a:rPr>
              <a:t> </a:t>
            </a:r>
            <a:r>
              <a:rPr lang="en-US" b="1" i="1" dirty="0" smtClean="0">
                <a:solidFill>
                  <a:schemeClr val="tx2">
                    <a:lumMod val="50000"/>
                  </a:schemeClr>
                </a:solidFill>
                <a:latin typeface="BordeauxHeavy" pitchFamily="2" charset="0"/>
              </a:rPr>
              <a:t>                Neonatologist</a:t>
            </a:r>
            <a:br>
              <a:rPr lang="en-US" b="1" i="1" dirty="0" smtClean="0">
                <a:solidFill>
                  <a:schemeClr val="tx2">
                    <a:lumMod val="50000"/>
                  </a:schemeClr>
                </a:solidFill>
                <a:latin typeface="BordeauxHeavy" pitchFamily="2" charset="0"/>
              </a:rPr>
            </a:br>
            <a:r>
              <a:rPr lang="en-US" b="1" i="1" dirty="0">
                <a:solidFill>
                  <a:schemeClr val="tx2">
                    <a:lumMod val="50000"/>
                  </a:schemeClr>
                </a:solidFill>
                <a:latin typeface="BordeauxHeavy" pitchFamily="2" charset="0"/>
              </a:rPr>
              <a:t> </a:t>
            </a:r>
            <a:r>
              <a:rPr lang="en-US" b="1" i="1" dirty="0" smtClean="0">
                <a:solidFill>
                  <a:schemeClr val="tx2">
                    <a:lumMod val="50000"/>
                  </a:schemeClr>
                </a:solidFill>
                <a:latin typeface="BordeauxHeavy" pitchFamily="2" charset="0"/>
              </a:rPr>
              <a:t>         Faculty member of ISUMS </a:t>
            </a:r>
            <a:br>
              <a:rPr lang="en-US" b="1" i="1" dirty="0" smtClean="0">
                <a:solidFill>
                  <a:schemeClr val="tx2">
                    <a:lumMod val="50000"/>
                  </a:schemeClr>
                </a:solidFill>
                <a:latin typeface="BordeauxHeavy" pitchFamily="2" charset="0"/>
              </a:rPr>
            </a:br>
            <a:r>
              <a:rPr lang="en-US" b="1" i="1" dirty="0" smtClean="0">
                <a:solidFill>
                  <a:srgbClr val="FF0000"/>
                </a:solidFill>
                <a:latin typeface="BordeauxHeavy" pitchFamily="2" charset="0"/>
              </a:rPr>
              <a:t/>
            </a:r>
            <a:br>
              <a:rPr lang="en-US" b="1" i="1" dirty="0" smtClean="0">
                <a:solidFill>
                  <a:srgbClr val="FF0000"/>
                </a:solidFill>
                <a:latin typeface="BordeauxHeavy" pitchFamily="2" charset="0"/>
              </a:rPr>
            </a:br>
            <a:endParaRPr lang="en-US" b="1" i="1" dirty="0">
              <a:solidFill>
                <a:srgbClr val="FFC000"/>
              </a:solidFill>
              <a:latin typeface="RubyScriptExtrabold" pitchFamily="2" charset="0"/>
            </a:endParaRPr>
          </a:p>
        </p:txBody>
      </p:sp>
      <p:pic>
        <p:nvPicPr>
          <p:cNvPr id="1027" name="Picture 3"/>
          <p:cNvPicPr>
            <a:picLocks noChangeAspect="1" noChangeArrowheads="1"/>
          </p:cNvPicPr>
          <p:nvPr/>
        </p:nvPicPr>
        <p:blipFill>
          <a:blip r:embed="rId2"/>
          <a:srcRect/>
          <a:stretch>
            <a:fillRect/>
          </a:stretch>
        </p:blipFill>
        <p:spPr bwMode="auto">
          <a:xfrm>
            <a:off x="6324600" y="2133600"/>
            <a:ext cx="2514600" cy="3429000"/>
          </a:xfrm>
          <a:prstGeom prst="rect">
            <a:avLst/>
          </a:prstGeom>
          <a:noFill/>
          <a:ln w="9525">
            <a:noFill/>
            <a:miter lim="800000"/>
            <a:headEnd/>
            <a:tailEnd/>
          </a:ln>
          <a:effectLst/>
        </p:spPr>
      </p:pic>
    </p:spTree>
  </p:cSld>
  <p:clrMapOvr>
    <a:masterClrMapping/>
  </p:clrMapOvr>
  <p:transition>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295400"/>
          </a:xfrm>
        </p:spPr>
        <p:txBody>
          <a:bodyPr/>
          <a:lstStyle/>
          <a:p>
            <a:r>
              <a:rPr lang="en-US" sz="2600" i="1" dirty="0" smtClean="0">
                <a:solidFill>
                  <a:schemeClr val="tx1"/>
                </a:solidFill>
                <a:latin typeface="Times New Roman" pitchFamily="18" charset="0"/>
                <a:cs typeface="Times New Roman" pitchFamily="18" charset="0"/>
              </a:rPr>
              <a:t>Schematic representation of the retinas divided into three zones, with</a:t>
            </a:r>
            <a:br>
              <a:rPr lang="en-US" sz="2600" i="1" dirty="0" smtClean="0">
                <a:solidFill>
                  <a:schemeClr val="tx1"/>
                </a:solidFill>
                <a:latin typeface="Times New Roman" pitchFamily="18" charset="0"/>
                <a:cs typeface="Times New Roman" pitchFamily="18" charset="0"/>
              </a:rPr>
            </a:br>
            <a:r>
              <a:rPr lang="en-US" sz="2600" i="1" dirty="0" smtClean="0">
                <a:solidFill>
                  <a:schemeClr val="tx1"/>
                </a:solidFill>
                <a:latin typeface="Times New Roman" pitchFamily="18" charset="0"/>
                <a:cs typeface="Times New Roman" pitchFamily="18" charset="0"/>
              </a:rPr>
              <a:t>the relevant anatomic landmarks. (printed from American Medical Association)</a:t>
            </a:r>
            <a:endParaRPr lang="en-US" sz="2600" i="1" dirty="0">
              <a:solidFill>
                <a:schemeClr val="tx1"/>
              </a:solidFill>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srcRect/>
          <a:stretch>
            <a:fillRect/>
          </a:stretch>
        </p:blipFill>
        <p:spPr bwMode="auto">
          <a:xfrm>
            <a:off x="381000" y="1295400"/>
            <a:ext cx="8763000" cy="55626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752600" y="609600"/>
            <a:ext cx="6172200" cy="57150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a:t>
            </a:r>
            <a:r>
              <a:rPr lang="en-US" sz="2400" b="1" i="1" dirty="0" smtClean="0">
                <a:solidFill>
                  <a:srgbClr val="FFC000"/>
                </a:solidFill>
                <a:latin typeface="Times New Roman" pitchFamily="18" charset="0"/>
                <a:cs typeface="Times New Roman" pitchFamily="18" charset="0"/>
              </a:rPr>
              <a:t>severity</a:t>
            </a:r>
            <a:r>
              <a:rPr lang="en-US" sz="2400" i="1" dirty="0" smtClean="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of acute disease is classified in stages</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As in previous classifications, the degree of </a:t>
            </a:r>
            <a:r>
              <a:rPr lang="en-US" sz="2400" dirty="0" err="1" smtClean="0">
                <a:solidFill>
                  <a:schemeClr val="tx1"/>
                </a:solidFill>
                <a:latin typeface="Times New Roman" pitchFamily="18" charset="0"/>
                <a:cs typeface="Times New Roman" pitchFamily="18" charset="0"/>
              </a:rPr>
              <a:t>vasculopathy</a:t>
            </a:r>
            <a:r>
              <a:rPr lang="en-US" sz="2400" dirty="0" smtClean="0">
                <a:solidFill>
                  <a:schemeClr val="tx1"/>
                </a:solidFill>
                <a:latin typeface="Times New Roman" pitchFamily="18" charset="0"/>
                <a:cs typeface="Times New Roman" pitchFamily="18" charset="0"/>
              </a:rPr>
              <a:t> at the vascular-</a:t>
            </a:r>
            <a:r>
              <a:rPr lang="en-US" sz="2400" dirty="0" err="1" smtClean="0">
                <a:solidFill>
                  <a:schemeClr val="tx1"/>
                </a:solidFill>
                <a:latin typeface="Times New Roman" pitchFamily="18" charset="0"/>
                <a:cs typeface="Times New Roman" pitchFamily="18" charset="0"/>
              </a:rPr>
              <a:t>avascular</a:t>
            </a:r>
            <a:r>
              <a:rPr lang="en-US" sz="2400" dirty="0" smtClean="0">
                <a:solidFill>
                  <a:schemeClr val="tx1"/>
                </a:solidFill>
                <a:latin typeface="Times New Roman" pitchFamily="18" charset="0"/>
                <a:cs typeface="Times New Roman" pitchFamily="18" charset="0"/>
              </a:rPr>
              <a:t> transition is divided into stages 1 through 5.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Stages 1 through 3 are increasing degrees of abnormal blood vessel growth (</a:t>
            </a:r>
            <a:r>
              <a:rPr lang="en-US" sz="2400" dirty="0" err="1" smtClean="0">
                <a:solidFill>
                  <a:schemeClr val="tx1"/>
                </a:solidFill>
                <a:latin typeface="Times New Roman" pitchFamily="18" charset="0"/>
                <a:cs typeface="Times New Roman" pitchFamily="18" charset="0"/>
              </a:rPr>
              <a:t>neovascularization</a:t>
            </a:r>
            <a:r>
              <a:rPr lang="en-US" sz="2400" dirty="0" smtClean="0">
                <a:solidFill>
                  <a:schemeClr val="tx1"/>
                </a:solidFill>
                <a:latin typeface="Times New Roman" pitchFamily="18" charset="0"/>
                <a:cs typeface="Times New Roman" pitchFamily="18" charset="0"/>
              </a:rPr>
              <a:t>) at this transition, with vessels actually leaving the retina and growing in the vitreous in stage 3.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Stage 4 is partial retinal detachment, and stage 5 is complete retinal detachment, both of which carry a grim prognosis for normal vision.</a:t>
            </a:r>
            <a:endParaRPr lang="en-US" sz="2400"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ChangeAspect="1" noChangeArrowheads="1"/>
          </p:cNvPicPr>
          <p:nvPr/>
        </p:nvPicPr>
        <p:blipFill>
          <a:blip r:embed="rId2"/>
          <a:srcRect/>
          <a:stretch>
            <a:fillRect/>
          </a:stretch>
        </p:blipFill>
        <p:spPr bwMode="auto">
          <a:xfrm>
            <a:off x="90000" y="0"/>
            <a:ext cx="9054000" cy="692685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2971800"/>
          </a:xfrm>
        </p:spPr>
        <p:txBody>
          <a:bodyPr/>
          <a:lstStyle/>
          <a:p>
            <a:r>
              <a:rPr lang="en-US" sz="2400" b="1" i="1" dirty="0" smtClean="0">
                <a:solidFill>
                  <a:schemeClr val="tx1"/>
                </a:solidFill>
                <a:latin typeface="Times New Roman" pitchFamily="18" charset="0"/>
                <a:cs typeface="Times New Roman" pitchFamily="18" charset="0"/>
              </a:rPr>
              <a:t>Stage 1: </a:t>
            </a:r>
            <a:r>
              <a:rPr lang="en-US" sz="2400" b="1" i="1" dirty="0" smtClean="0">
                <a:solidFill>
                  <a:schemeClr val="tx2">
                    <a:lumMod val="50000"/>
                  </a:schemeClr>
                </a:solidFill>
                <a:latin typeface="Times New Roman" pitchFamily="18" charset="0"/>
                <a:cs typeface="Times New Roman" pitchFamily="18" charset="0"/>
              </a:rPr>
              <a:t>Demarcation Line</a:t>
            </a:r>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demarcation line is a flat white line within the plane of the retina that clearly delineates the </a:t>
            </a:r>
            <a:r>
              <a:rPr lang="en-US" sz="2400" dirty="0" err="1" smtClean="0">
                <a:solidFill>
                  <a:schemeClr val="tx1"/>
                </a:solidFill>
                <a:latin typeface="Times New Roman" pitchFamily="18" charset="0"/>
                <a:cs typeface="Times New Roman" pitchFamily="18" charset="0"/>
              </a:rPr>
              <a:t>vascularized</a:t>
            </a:r>
            <a:r>
              <a:rPr lang="en-US" sz="2400" dirty="0" smtClean="0">
                <a:solidFill>
                  <a:schemeClr val="tx1"/>
                </a:solidFill>
                <a:latin typeface="Times New Roman" pitchFamily="18" charset="0"/>
                <a:cs typeface="Times New Roman" pitchFamily="18" charset="0"/>
              </a:rPr>
              <a:t> posterior retina from the </a:t>
            </a:r>
            <a:r>
              <a:rPr lang="en-US" sz="2400" dirty="0" err="1" smtClean="0">
                <a:solidFill>
                  <a:schemeClr val="tx1"/>
                </a:solidFill>
                <a:latin typeface="Times New Roman" pitchFamily="18" charset="0"/>
                <a:cs typeface="Times New Roman" pitchFamily="18" charset="0"/>
              </a:rPr>
              <a:t>avascular</a:t>
            </a:r>
            <a:r>
              <a:rPr lang="en-US" sz="2400" dirty="0" smtClean="0">
                <a:solidFill>
                  <a:schemeClr val="tx1"/>
                </a:solidFill>
                <a:latin typeface="Times New Roman" pitchFamily="18" charset="0"/>
                <a:cs typeface="Times New Roman" pitchFamily="18" charset="0"/>
              </a:rPr>
              <a:t> anterior portion.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Abnormal branching or arcading of vessels is recognizable immediately posterior to the demarcation line.</a:t>
            </a:r>
            <a:endParaRPr lang="en-US" sz="2400" dirty="0">
              <a:solidFill>
                <a:schemeClr val="tx1"/>
              </a:solidFill>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srcRect/>
          <a:stretch>
            <a:fillRect/>
          </a:stretch>
        </p:blipFill>
        <p:spPr bwMode="auto">
          <a:xfrm>
            <a:off x="3505200" y="3048000"/>
            <a:ext cx="2905125" cy="27432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6400800" y="3048000"/>
            <a:ext cx="2743200" cy="27432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304800" y="3048000"/>
            <a:ext cx="3200399" cy="27432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2438400"/>
          </a:xfrm>
        </p:spPr>
        <p:txBody>
          <a:bodyPr/>
          <a:lstStyle/>
          <a:p>
            <a:r>
              <a:rPr lang="en-US" sz="2400" b="1" i="1" dirty="0" smtClean="0">
                <a:solidFill>
                  <a:schemeClr val="tx1"/>
                </a:solidFill>
                <a:latin typeface="Times New Roman" pitchFamily="18" charset="0"/>
                <a:cs typeface="Times New Roman" pitchFamily="18" charset="0"/>
              </a:rPr>
              <a:t>Stage 2: </a:t>
            </a:r>
            <a:r>
              <a:rPr lang="en-US" sz="2400" b="1" i="1" dirty="0" smtClean="0">
                <a:solidFill>
                  <a:schemeClr val="tx2">
                    <a:lumMod val="50000"/>
                  </a:schemeClr>
                </a:solidFill>
                <a:latin typeface="Times New Roman" pitchFamily="18" charset="0"/>
                <a:cs typeface="Times New Roman" pitchFamily="18" charset="0"/>
              </a:rPr>
              <a:t>Ridge</a:t>
            </a:r>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ridge is an expanded demarcation line that has three dimensions because it has grown in height and width, rising above the plane of the retina. The color may be white to pink. Small tufts of new vessels may lie on the surface of the retina posterior to the ridge.</a:t>
            </a:r>
            <a:endParaRPr lang="en-US" sz="2400" dirty="0">
              <a:solidFill>
                <a:schemeClr val="tx1"/>
              </a:solidFill>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srcRect/>
          <a:stretch>
            <a:fillRect/>
          </a:stretch>
        </p:blipFill>
        <p:spPr bwMode="auto">
          <a:xfrm>
            <a:off x="3429000" y="2667000"/>
            <a:ext cx="2847975" cy="2895600"/>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381000" y="2667000"/>
            <a:ext cx="3086100" cy="2895600"/>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a:srcRect/>
          <a:stretch>
            <a:fillRect/>
          </a:stretch>
        </p:blipFill>
        <p:spPr bwMode="auto">
          <a:xfrm>
            <a:off x="6324600" y="2667000"/>
            <a:ext cx="2819400" cy="28956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3733800"/>
          </a:xfrm>
        </p:spPr>
        <p:txBody>
          <a:bodyPr/>
          <a:lstStyle/>
          <a:p>
            <a:r>
              <a:rPr lang="en-US" sz="2400" b="1" i="1" dirty="0" smtClean="0">
                <a:solidFill>
                  <a:schemeClr val="tx1"/>
                </a:solidFill>
                <a:latin typeface="Times New Roman" pitchFamily="18" charset="0"/>
                <a:cs typeface="Times New Roman" pitchFamily="18" charset="0"/>
              </a:rPr>
              <a:t>Stage 3: </a:t>
            </a:r>
            <a:r>
              <a:rPr lang="en-US" sz="2400" b="1" i="1" dirty="0" smtClean="0">
                <a:solidFill>
                  <a:schemeClr val="tx2">
                    <a:lumMod val="50000"/>
                  </a:schemeClr>
                </a:solidFill>
                <a:latin typeface="Times New Roman" pitchFamily="18" charset="0"/>
                <a:cs typeface="Times New Roman" pitchFamily="18" charset="0"/>
              </a:rPr>
              <a:t>Ridge with </a:t>
            </a:r>
            <a:r>
              <a:rPr lang="en-US" sz="2400" b="1" i="1" dirty="0" err="1" smtClean="0">
                <a:solidFill>
                  <a:schemeClr val="tx2">
                    <a:lumMod val="50000"/>
                  </a:schemeClr>
                </a:solidFill>
                <a:latin typeface="Times New Roman" pitchFamily="18" charset="0"/>
                <a:cs typeface="Times New Roman" pitchFamily="18" charset="0"/>
              </a:rPr>
              <a:t>Extraretinal</a:t>
            </a:r>
            <a:r>
              <a:rPr lang="en-US" sz="2400" b="1" i="1" dirty="0" smtClean="0">
                <a:solidFill>
                  <a:schemeClr val="tx2">
                    <a:lumMod val="50000"/>
                  </a:schemeClr>
                </a:solidFill>
                <a:latin typeface="Times New Roman" pitchFamily="18" charset="0"/>
                <a:cs typeface="Times New Roman" pitchFamily="18" charset="0"/>
              </a:rPr>
              <a:t> </a:t>
            </a:r>
            <a:r>
              <a:rPr lang="en-US" sz="2400" b="1" i="1" dirty="0" err="1" smtClean="0">
                <a:solidFill>
                  <a:schemeClr val="tx2">
                    <a:lumMod val="50000"/>
                  </a:schemeClr>
                </a:solidFill>
                <a:latin typeface="Times New Roman" pitchFamily="18" charset="0"/>
                <a:cs typeface="Times New Roman" pitchFamily="18" charset="0"/>
              </a:rPr>
              <a:t>Fibrovascular</a:t>
            </a:r>
            <a:r>
              <a:rPr lang="en-US" sz="2400" b="1" i="1" dirty="0" smtClean="0">
                <a:solidFill>
                  <a:schemeClr val="tx2">
                    <a:lumMod val="50000"/>
                  </a:schemeClr>
                </a:solidFill>
                <a:latin typeface="Times New Roman" pitchFamily="18" charset="0"/>
                <a:cs typeface="Times New Roman" pitchFamily="18" charset="0"/>
              </a:rPr>
              <a:t> Proliferation</a:t>
            </a:r>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In addition to the structure of stage 2, </a:t>
            </a:r>
            <a:r>
              <a:rPr lang="en-US" sz="2400" dirty="0" err="1" smtClean="0">
                <a:solidFill>
                  <a:schemeClr val="tx1"/>
                </a:solidFill>
                <a:latin typeface="Times New Roman" pitchFamily="18" charset="0"/>
                <a:cs typeface="Times New Roman" pitchFamily="18" charset="0"/>
              </a:rPr>
              <a:t>extraretinal</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fibrovascular</a:t>
            </a:r>
            <a:r>
              <a:rPr lang="en-US" sz="2400" dirty="0" smtClean="0">
                <a:solidFill>
                  <a:schemeClr val="tx1"/>
                </a:solidFill>
                <a:latin typeface="Times New Roman" pitchFamily="18" charset="0"/>
                <a:cs typeface="Times New Roman" pitchFamily="18" charset="0"/>
              </a:rPr>
              <a:t> tissue is present. This tissue may </a:t>
            </a:r>
            <a:br>
              <a:rPr lang="en-US" sz="2400" dirty="0" smtClean="0">
                <a:solidFill>
                  <a:schemeClr val="tx1"/>
                </a:solidFill>
                <a:latin typeface="Times New Roman" pitchFamily="18" charset="0"/>
                <a:cs typeface="Times New Roman" pitchFamily="18" charset="0"/>
              </a:rPr>
            </a:br>
            <a:r>
              <a:rPr lang="en-US" sz="2400" i="1" dirty="0" smtClean="0">
                <a:solidFill>
                  <a:srgbClr val="FF0000"/>
                </a:solidFill>
                <a:latin typeface="Times New Roman" pitchFamily="18" charset="0"/>
                <a:cs typeface="Times New Roman" pitchFamily="18" charset="0"/>
              </a:rPr>
              <a:t>(1)</a:t>
            </a:r>
            <a:r>
              <a:rPr lang="en-US" sz="2400" i="1" dirty="0" smtClean="0">
                <a:solidFill>
                  <a:schemeClr val="tx1"/>
                </a:solidFill>
                <a:latin typeface="Times New Roman" pitchFamily="18" charset="0"/>
                <a:cs typeface="Times New Roman" pitchFamily="18" charset="0"/>
              </a:rPr>
              <a:t> be continuous with the posterior aspect of the ridge, causing a ragged appearance; </a:t>
            </a:r>
            <a:br>
              <a:rPr lang="en-US" sz="2400" i="1" dirty="0" smtClean="0">
                <a:solidFill>
                  <a:schemeClr val="tx1"/>
                </a:solidFill>
                <a:latin typeface="Times New Roman" pitchFamily="18" charset="0"/>
                <a:cs typeface="Times New Roman" pitchFamily="18" charset="0"/>
              </a:rPr>
            </a:br>
            <a:r>
              <a:rPr lang="en-US" sz="2400" i="1" dirty="0" smtClean="0">
                <a:solidFill>
                  <a:srgbClr val="FF0000"/>
                </a:solidFill>
                <a:latin typeface="Times New Roman" pitchFamily="18" charset="0"/>
                <a:cs typeface="Times New Roman" pitchFamily="18" charset="0"/>
              </a:rPr>
              <a:t>(2)</a:t>
            </a:r>
            <a:r>
              <a:rPr lang="en-US" sz="2400" i="1" dirty="0" smtClean="0">
                <a:solidFill>
                  <a:schemeClr val="tx1"/>
                </a:solidFill>
                <a:latin typeface="Times New Roman" pitchFamily="18" charset="0"/>
                <a:cs typeface="Times New Roman" pitchFamily="18" charset="0"/>
              </a:rPr>
              <a:t> be immediately posterior to the ridge but not connected to it; or </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
            </a:r>
            <a:br>
              <a:rPr lang="en-US" sz="2400" i="1" dirty="0" smtClean="0">
                <a:solidFill>
                  <a:schemeClr val="tx1"/>
                </a:solidFill>
                <a:latin typeface="Times New Roman" pitchFamily="18" charset="0"/>
                <a:cs typeface="Times New Roman" pitchFamily="18" charset="0"/>
              </a:rPr>
            </a:br>
            <a:r>
              <a:rPr lang="en-US" sz="2400" i="1" dirty="0" smtClean="0">
                <a:solidFill>
                  <a:srgbClr val="FF0000"/>
                </a:solidFill>
                <a:latin typeface="Times New Roman" pitchFamily="18" charset="0"/>
                <a:cs typeface="Times New Roman" pitchFamily="18" charset="0"/>
              </a:rPr>
              <a:t>(3)</a:t>
            </a:r>
            <a:r>
              <a:rPr lang="en-US" sz="2400" i="1" dirty="0" smtClean="0">
                <a:solidFill>
                  <a:schemeClr val="tx1"/>
                </a:solidFill>
                <a:latin typeface="Times New Roman" pitchFamily="18" charset="0"/>
                <a:cs typeface="Times New Roman" pitchFamily="18" charset="0"/>
              </a:rPr>
              <a:t> extend into the vitreous perpendicular to the retinal plane</a:t>
            </a:r>
            <a:endParaRPr lang="en-US" sz="3600" i="1" dirty="0"/>
          </a:p>
        </p:txBody>
      </p:sp>
      <p:pic>
        <p:nvPicPr>
          <p:cNvPr id="6146" name="Picture 2"/>
          <p:cNvPicPr>
            <a:picLocks noChangeAspect="1" noChangeArrowheads="1"/>
          </p:cNvPicPr>
          <p:nvPr/>
        </p:nvPicPr>
        <p:blipFill>
          <a:blip r:embed="rId2"/>
          <a:srcRect/>
          <a:stretch>
            <a:fillRect/>
          </a:stretch>
        </p:blipFill>
        <p:spPr bwMode="auto">
          <a:xfrm>
            <a:off x="3276600" y="3886200"/>
            <a:ext cx="2933700" cy="2971800"/>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6172200" y="3886201"/>
            <a:ext cx="2971800" cy="2971800"/>
          </a:xfrm>
          <a:prstGeom prst="rect">
            <a:avLst/>
          </a:prstGeom>
          <a:noFill/>
          <a:ln w="9525">
            <a:noFill/>
            <a:miter lim="800000"/>
            <a:headEnd/>
            <a:tailEnd/>
          </a:ln>
          <a:effectLst/>
        </p:spPr>
      </p:pic>
      <p:pic>
        <p:nvPicPr>
          <p:cNvPr id="2050" name="Picture 2"/>
          <p:cNvPicPr>
            <a:picLocks noChangeAspect="1" noChangeArrowheads="1"/>
          </p:cNvPicPr>
          <p:nvPr/>
        </p:nvPicPr>
        <p:blipFill>
          <a:blip r:embed="rId4"/>
          <a:srcRect/>
          <a:stretch>
            <a:fillRect/>
          </a:stretch>
        </p:blipFill>
        <p:spPr bwMode="auto">
          <a:xfrm>
            <a:off x="0" y="3886201"/>
            <a:ext cx="3276600" cy="29718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5638800" cy="6858000"/>
          </a:xfrm>
        </p:spPr>
        <p:txBody>
          <a:bodyPr/>
          <a:lstStyle/>
          <a:p>
            <a:r>
              <a:rPr lang="en-US" dirty="0" smtClean="0">
                <a:solidFill>
                  <a:schemeClr val="tx1"/>
                </a:solidFill>
                <a:latin typeface="Times New Roman" pitchFamily="18" charset="0"/>
                <a:cs typeface="Times New Roman" pitchFamily="18" charset="0"/>
              </a:rPr>
              <a:t/>
            </a:r>
            <a:br>
              <a:rPr lang="en-US" dirty="0" smtClean="0">
                <a:solidFill>
                  <a:schemeClr val="tx1"/>
                </a:solidFill>
                <a:latin typeface="Times New Roman" pitchFamily="18" charset="0"/>
                <a:cs typeface="Times New Roman" pitchFamily="18" charset="0"/>
              </a:rPr>
            </a:br>
            <a:r>
              <a:rPr lang="en-US" dirty="0" smtClean="0">
                <a:solidFill>
                  <a:schemeClr val="tx1"/>
                </a:solidFill>
                <a:latin typeface="Times New Roman" pitchFamily="18" charset="0"/>
                <a:cs typeface="Times New Roman" pitchFamily="18" charset="0"/>
              </a:rPr>
              <a:t>   </a:t>
            </a:r>
            <a:r>
              <a:rPr lang="en-US" i="1" dirty="0" smtClean="0">
                <a:solidFill>
                  <a:schemeClr val="tx1"/>
                </a:solidFill>
                <a:latin typeface="Times New Roman" pitchFamily="18" charset="0"/>
                <a:cs typeface="Times New Roman" pitchFamily="18" charset="0"/>
              </a:rPr>
              <a:t>Stage 3 ROP. Mild </a:t>
            </a:r>
            <a:br>
              <a:rPr lang="en-US" i="1" dirty="0" smtClean="0">
                <a:solidFill>
                  <a:schemeClr val="tx1"/>
                </a:solidFill>
                <a:latin typeface="Times New Roman" pitchFamily="18" charset="0"/>
                <a:cs typeface="Times New Roman" pitchFamily="18" charset="0"/>
              </a:rPr>
            </a:br>
            <a:r>
              <a:rPr lang="en-US" dirty="0" smtClean="0">
                <a:solidFill>
                  <a:schemeClr val="tx1"/>
                </a:solidFill>
                <a:latin typeface="Times New Roman" pitchFamily="18" charset="0"/>
                <a:cs typeface="Times New Roman" pitchFamily="18" charset="0"/>
              </a:rPr>
              <a:t/>
            </a:r>
            <a:br>
              <a:rPr lang="en-US" dirty="0" smtClean="0">
                <a:solidFill>
                  <a:schemeClr val="tx1"/>
                </a:solidFill>
                <a:latin typeface="Times New Roman" pitchFamily="18" charset="0"/>
                <a:cs typeface="Times New Roman" pitchFamily="18" charset="0"/>
              </a:rPr>
            </a:br>
            <a:r>
              <a:rPr lang="en-US" dirty="0" smtClean="0">
                <a:solidFill>
                  <a:schemeClr val="tx1"/>
                </a:solidFill>
                <a:latin typeface="Times New Roman" pitchFamily="18" charset="0"/>
                <a:cs typeface="Times New Roman" pitchFamily="18" charset="0"/>
              </a:rPr>
              <a:t/>
            </a:r>
            <a:br>
              <a:rPr lang="en-US" dirty="0" smtClean="0">
                <a:solidFill>
                  <a:schemeClr val="tx1"/>
                </a:solidFill>
                <a:latin typeface="Times New Roman" pitchFamily="18" charset="0"/>
                <a:cs typeface="Times New Roman" pitchFamily="18" charset="0"/>
              </a:rPr>
            </a:br>
            <a:r>
              <a:rPr lang="en-US" dirty="0" smtClean="0">
                <a:solidFill>
                  <a:schemeClr val="tx1"/>
                </a:solidFill>
                <a:latin typeface="Times New Roman" pitchFamily="18" charset="0"/>
                <a:cs typeface="Times New Roman" pitchFamily="18" charset="0"/>
              </a:rPr>
              <a:t/>
            </a:r>
            <a:br>
              <a:rPr lang="en-US" dirty="0" smtClean="0">
                <a:solidFill>
                  <a:schemeClr val="tx1"/>
                </a:solidFill>
                <a:latin typeface="Times New Roman" pitchFamily="18" charset="0"/>
                <a:cs typeface="Times New Roman" pitchFamily="18" charset="0"/>
              </a:rPr>
            </a:br>
            <a:r>
              <a:rPr lang="en-US" dirty="0" smtClean="0">
                <a:solidFill>
                  <a:schemeClr val="tx1"/>
                </a:solidFill>
                <a:latin typeface="Times New Roman" pitchFamily="18" charset="0"/>
                <a:cs typeface="Times New Roman" pitchFamily="18" charset="0"/>
              </a:rPr>
              <a:t/>
            </a:r>
            <a:br>
              <a:rPr lang="en-US" dirty="0" smtClean="0">
                <a:solidFill>
                  <a:schemeClr val="tx1"/>
                </a:solidFill>
                <a:latin typeface="Times New Roman" pitchFamily="18" charset="0"/>
                <a:cs typeface="Times New Roman" pitchFamily="18" charset="0"/>
              </a:rPr>
            </a:br>
            <a:r>
              <a:rPr lang="en-US" dirty="0" smtClean="0">
                <a:solidFill>
                  <a:schemeClr val="tx1"/>
                </a:solidFill>
                <a:latin typeface="Times New Roman" pitchFamily="18" charset="0"/>
                <a:cs typeface="Times New Roman" pitchFamily="18" charset="0"/>
              </a:rPr>
              <a:t/>
            </a:r>
            <a:br>
              <a:rPr lang="en-US"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Stage 3 ROP. Moderate</a:t>
            </a:r>
            <a:endParaRPr lang="en-US" i="1" dirty="0">
              <a:solidFill>
                <a:schemeClr val="tx1"/>
              </a:solidFill>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srcRect/>
          <a:stretch>
            <a:fillRect/>
          </a:stretch>
        </p:blipFill>
        <p:spPr bwMode="auto">
          <a:xfrm>
            <a:off x="6067425" y="152400"/>
            <a:ext cx="3076575" cy="3276600"/>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6086475" y="3581400"/>
            <a:ext cx="3057525" cy="3276600"/>
          </a:xfrm>
          <a:prstGeom prst="rect">
            <a:avLst/>
          </a:prstGeom>
          <a:noFill/>
          <a:ln w="9525">
            <a:noFill/>
            <a:miter lim="800000"/>
            <a:headEnd/>
            <a:tailEnd/>
          </a:ln>
          <a:effectLst/>
        </p:spPr>
      </p:pic>
      <p:sp>
        <p:nvSpPr>
          <p:cNvPr id="7" name="Right Arrow 6"/>
          <p:cNvSpPr/>
          <p:nvPr/>
        </p:nvSpPr>
        <p:spPr>
          <a:xfrm>
            <a:off x="5029200" y="44196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4648200" y="7620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5715000" cy="6858000"/>
          </a:xfrm>
        </p:spPr>
        <p:txBody>
          <a:bodyPr/>
          <a:lstStyle/>
          <a:p>
            <a:r>
              <a:rPr lang="en-US" dirty="0" smtClean="0">
                <a:solidFill>
                  <a:schemeClr val="tx1"/>
                </a:solidFill>
                <a:latin typeface="Times New Roman" pitchFamily="18" charset="0"/>
                <a:cs typeface="Times New Roman" pitchFamily="18" charset="0"/>
              </a:rPr>
              <a:t/>
            </a:r>
            <a:br>
              <a:rPr lang="en-US" dirty="0" smtClean="0">
                <a:solidFill>
                  <a:schemeClr val="tx1"/>
                </a:solidFill>
                <a:latin typeface="Times New Roman" pitchFamily="18" charset="0"/>
                <a:cs typeface="Times New Roman" pitchFamily="18" charset="0"/>
              </a:rPr>
            </a:br>
            <a:r>
              <a:rPr lang="en-US" dirty="0" smtClean="0">
                <a:solidFill>
                  <a:schemeClr val="tx1"/>
                </a:solidFill>
                <a:latin typeface="Times New Roman" pitchFamily="18" charset="0"/>
                <a:cs typeface="Times New Roman" pitchFamily="18" charset="0"/>
              </a:rPr>
              <a:t> </a:t>
            </a:r>
            <a:r>
              <a:rPr lang="en-US" i="1" dirty="0" smtClean="0">
                <a:solidFill>
                  <a:schemeClr val="tx1"/>
                </a:solidFill>
                <a:latin typeface="Times New Roman" pitchFamily="18" charset="0"/>
                <a:cs typeface="Times New Roman" pitchFamily="18" charset="0"/>
              </a:rPr>
              <a:t>Stage 3 ROP. Moderate to severe</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Stage 3 ROP. Severe</a:t>
            </a:r>
            <a:r>
              <a:rPr lang="en-US" sz="2800" dirty="0" smtClean="0"/>
              <a:t/>
            </a:r>
            <a:br>
              <a:rPr lang="en-US" sz="2800" dirty="0" smtClean="0"/>
            </a:br>
            <a:endParaRPr lang="en-US" sz="2600" dirty="0">
              <a:solidFill>
                <a:schemeClr val="tx1"/>
              </a:solidFill>
              <a:latin typeface="Times New Roman" pitchFamily="18" charset="0"/>
              <a:cs typeface="Times New Roman" pitchFamily="18" charset="0"/>
            </a:endParaRPr>
          </a:p>
        </p:txBody>
      </p:sp>
      <p:pic>
        <p:nvPicPr>
          <p:cNvPr id="3" name="Picture 4"/>
          <p:cNvPicPr>
            <a:picLocks noChangeAspect="1" noChangeArrowheads="1"/>
          </p:cNvPicPr>
          <p:nvPr/>
        </p:nvPicPr>
        <p:blipFill>
          <a:blip r:embed="rId2"/>
          <a:srcRect/>
          <a:stretch>
            <a:fillRect/>
          </a:stretch>
        </p:blipFill>
        <p:spPr bwMode="auto">
          <a:xfrm>
            <a:off x="6248400" y="0"/>
            <a:ext cx="2895600" cy="3276600"/>
          </a:xfrm>
          <a:prstGeom prst="rect">
            <a:avLst/>
          </a:prstGeom>
          <a:noFill/>
          <a:ln w="9525">
            <a:noFill/>
            <a:miter lim="800000"/>
            <a:headEnd/>
            <a:tailEnd/>
          </a:ln>
          <a:effectLst/>
        </p:spPr>
      </p:pic>
      <p:pic>
        <p:nvPicPr>
          <p:cNvPr id="4" name="Picture 5"/>
          <p:cNvPicPr>
            <a:picLocks noChangeAspect="1" noChangeArrowheads="1"/>
          </p:cNvPicPr>
          <p:nvPr/>
        </p:nvPicPr>
        <p:blipFill>
          <a:blip r:embed="rId3"/>
          <a:srcRect/>
          <a:stretch>
            <a:fillRect/>
          </a:stretch>
        </p:blipFill>
        <p:spPr bwMode="auto">
          <a:xfrm>
            <a:off x="6086475" y="3581400"/>
            <a:ext cx="3057525" cy="3276600"/>
          </a:xfrm>
          <a:prstGeom prst="rect">
            <a:avLst/>
          </a:prstGeom>
          <a:noFill/>
          <a:ln w="9525">
            <a:noFill/>
            <a:miter lim="800000"/>
            <a:headEnd/>
            <a:tailEnd/>
          </a:ln>
          <a:effectLst/>
        </p:spPr>
      </p:pic>
      <p:sp>
        <p:nvSpPr>
          <p:cNvPr id="5" name="Right Arrow 4"/>
          <p:cNvSpPr/>
          <p:nvPr/>
        </p:nvSpPr>
        <p:spPr>
          <a:xfrm>
            <a:off x="2667000" y="15240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4800600" y="44196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763000" cy="6934200"/>
          </a:xfrm>
        </p:spPr>
        <p:txBody>
          <a:bodyPr/>
          <a:lstStyle/>
          <a:p>
            <a:pPr algn="r" rtl="1"/>
            <a:r>
              <a:rPr lang="en-US" sz="2000" dirty="0" smtClean="0">
                <a:solidFill>
                  <a:schemeClr val="tx1"/>
                </a:solidFill>
                <a:latin typeface="Times New Roman" pitchFamily="18" charset="0"/>
                <a:cs typeface="Times New Roman" pitchFamily="18" charset="0"/>
              </a:rPr>
              <a:t/>
            </a:r>
            <a:br>
              <a:rPr lang="en-US"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
            </a:r>
            <a:br>
              <a:rPr lang="en-US" sz="2000" dirty="0" smtClean="0">
                <a:solidFill>
                  <a:schemeClr val="tx1"/>
                </a:solidFill>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
            </a:r>
            <a:br>
              <a:rPr lang="en-US" sz="2000" dirty="0" smtClean="0">
                <a:solidFill>
                  <a:schemeClr val="tx1"/>
                </a:solidFill>
                <a:latin typeface="Times New Roman" pitchFamily="18" charset="0"/>
                <a:cs typeface="Times New Roman" pitchFamily="18" charset="0"/>
              </a:rPr>
            </a:br>
            <a:r>
              <a:rPr lang="fa-IR" sz="2000" dirty="0">
                <a:latin typeface="Times New Roman" panose="02020603050405020304" pitchFamily="18" charset="0"/>
                <a:cs typeface="Times New Roman" panose="02020603050405020304" pitchFamily="18" charset="0"/>
              </a:rPr>
              <a:t>رتینوپاتی نارسی بیماری عروق شبکیه در نوزادان نارس است و می تواند به طیف وسیعی از اختلالات بینایی از نقائص جزئی قابل اصلاح در حدت بینائی، تا جدا شدن شبکیه و کوری منجر </a:t>
            </a:r>
            <a:r>
              <a:rPr lang="fa-IR" sz="2000" dirty="0" smtClean="0">
                <a:latin typeface="Times New Roman" panose="02020603050405020304" pitchFamily="18" charset="0"/>
                <a:cs typeface="Times New Roman" panose="02020603050405020304" pitchFamily="18" charset="0"/>
              </a:rPr>
              <a:t>گردد</a:t>
            </a:r>
            <a:br>
              <a:rPr lang="fa-IR" sz="2000" dirty="0" smtClean="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r>
            <a:br>
              <a:rPr lang="fa-IR" sz="2000" dirty="0">
                <a:latin typeface="Times New Roman" panose="02020603050405020304" pitchFamily="18" charset="0"/>
                <a:cs typeface="Times New Roman" panose="02020603050405020304" pitchFamily="18" charset="0"/>
              </a:rPr>
            </a:br>
            <a:r>
              <a:rPr lang="en-US" sz="2000" dirty="0" smtClean="0">
                <a:latin typeface="Times New Roman" panose="02020603050405020304" pitchFamily="18" charset="0"/>
                <a:cs typeface="Times New Roman" panose="02020603050405020304" pitchFamily="18" charset="0"/>
              </a:rPr>
              <a:t> </a:t>
            </a:r>
            <a:r>
              <a:rPr lang="fa-IR" sz="2000" dirty="0">
                <a:latin typeface="Times New Roman" panose="02020603050405020304" pitchFamily="18" charset="0"/>
                <a:cs typeface="Times New Roman" panose="02020603050405020304" pitchFamily="18" charset="0"/>
              </a:rPr>
              <a:t>این بیماری در اغلب موارد قابل پیشگیری و در صورت تشخیص به موقع قابل درمان است و در صورت عدم تشخیص به موقع بیماری پیشرونده بوده و به سرعت منجر به نابینایی می گردد</a:t>
            </a:r>
            <a:r>
              <a:rPr lang="en-US" sz="2000" dirty="0">
                <a:latin typeface="Times New Roman" panose="02020603050405020304" pitchFamily="18" charset="0"/>
                <a:cs typeface="Times New Roman" panose="02020603050405020304" pitchFamily="18" charset="0"/>
              </a:rPr>
              <a:t>. </a:t>
            </a:r>
            <a:r>
              <a:rPr lang="fa-IR" sz="2000" dirty="0" smtClean="0">
                <a:latin typeface="Times New Roman" panose="02020603050405020304" pitchFamily="18" charset="0"/>
                <a:cs typeface="Times New Roman" panose="02020603050405020304" pitchFamily="18" charset="0"/>
              </a:rPr>
              <a:t/>
            </a:r>
            <a:br>
              <a:rPr lang="fa-IR" sz="2000" dirty="0" smtClean="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r>
            <a:br>
              <a:rPr lang="fa-IR"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اقدامات درمانی در مراحل اولیه بیماری اثر بخش تر است</a:t>
            </a:r>
            <a:r>
              <a:rPr lang="en-US" sz="2000" dirty="0">
                <a:latin typeface="Times New Roman" panose="02020603050405020304" pitchFamily="18" charset="0"/>
                <a:cs typeface="Times New Roman" panose="02020603050405020304" pitchFamily="18" charset="0"/>
              </a:rPr>
              <a:t>. </a:t>
            </a:r>
            <a:r>
              <a:rPr lang="fa-IR" sz="2000" dirty="0">
                <a:latin typeface="Times New Roman" panose="02020603050405020304" pitchFamily="18" charset="0"/>
                <a:cs typeface="Times New Roman" panose="02020603050405020304" pitchFamily="18" charset="0"/>
              </a:rPr>
              <a:t>در مراحل انتهایی بیماری درمان بسیار مشکل و در بعضی موارد غیر ممکن می باشد و در درمان های موجود برای مراحل پیشرفته بیماری به هیچ عنوان بینایی قابل قبولی را به کودک برنمی گرداند</a:t>
            </a:r>
            <a:r>
              <a:rPr lang="en-US" sz="2000" dirty="0">
                <a:latin typeface="Times New Roman" panose="02020603050405020304" pitchFamily="18" charset="0"/>
                <a:cs typeface="Times New Roman" panose="02020603050405020304" pitchFamily="18" charset="0"/>
              </a:rPr>
              <a:t>.</a:t>
            </a:r>
            <a:br>
              <a:rPr lang="en-US" sz="2000" dirty="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endParaRPr lang="en-US" sz="2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468453837"/>
      </p:ext>
    </p:extLst>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3124200"/>
          </a:xfrm>
        </p:spPr>
        <p:txBody>
          <a:bodyPr/>
          <a:lstStyle/>
          <a:p>
            <a:r>
              <a:rPr lang="en-US" sz="2600" b="1" i="1" dirty="0" smtClean="0">
                <a:solidFill>
                  <a:schemeClr val="tx1"/>
                </a:solidFill>
                <a:latin typeface="Times New Roman" pitchFamily="18" charset="0"/>
                <a:cs typeface="Times New Roman" pitchFamily="18" charset="0"/>
              </a:rPr>
              <a:t/>
            </a:r>
            <a:br>
              <a:rPr lang="en-US" sz="2600" b="1" i="1" dirty="0" smtClean="0">
                <a:solidFill>
                  <a:schemeClr val="tx1"/>
                </a:solidFill>
                <a:latin typeface="Times New Roman" pitchFamily="18" charset="0"/>
                <a:cs typeface="Times New Roman" pitchFamily="18" charset="0"/>
              </a:rPr>
            </a:br>
            <a:r>
              <a:rPr lang="en-US" sz="2400" b="1" i="1" dirty="0" smtClean="0">
                <a:solidFill>
                  <a:schemeClr val="tx1"/>
                </a:solidFill>
                <a:latin typeface="Times New Roman" pitchFamily="18" charset="0"/>
                <a:cs typeface="Times New Roman" pitchFamily="18" charset="0"/>
              </a:rPr>
              <a:t>Stages 4:</a:t>
            </a:r>
            <a:br>
              <a:rPr lang="en-US" sz="2400" b="1" i="1" dirty="0" smtClean="0">
                <a:solidFill>
                  <a:schemeClr val="tx1"/>
                </a:solidFill>
                <a:latin typeface="Times New Roman" pitchFamily="18" charset="0"/>
                <a:cs typeface="Times New Roman" pitchFamily="18" charset="0"/>
              </a:rPr>
            </a:br>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dirty="0" smtClean="0">
                <a:solidFill>
                  <a:schemeClr val="tx2">
                    <a:lumMod val="50000"/>
                  </a:schemeClr>
                </a:solidFill>
                <a:latin typeface="Times New Roman" pitchFamily="18" charset="0"/>
                <a:cs typeface="Times New Roman" pitchFamily="18" charset="0"/>
              </a:rPr>
              <a:t>Partial retinal detachment </a:t>
            </a:r>
            <a:r>
              <a:rPr lang="en-US" sz="2400" dirty="0" smtClean="0">
                <a:solidFill>
                  <a:schemeClr val="tx1"/>
                </a:solidFill>
                <a:latin typeface="Times New Roman" pitchFamily="18" charset="0"/>
                <a:cs typeface="Times New Roman" pitchFamily="18" charset="0"/>
              </a:rPr>
              <a:t>that is caused by the effusion of fluid, traction, or by both.</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endParaRPr lang="en-US" sz="2600" dirty="0"/>
          </a:p>
        </p:txBody>
      </p:sp>
      <p:pic>
        <p:nvPicPr>
          <p:cNvPr id="3074" name="Picture 2"/>
          <p:cNvPicPr>
            <a:picLocks noChangeAspect="1" noChangeArrowheads="1"/>
          </p:cNvPicPr>
          <p:nvPr/>
        </p:nvPicPr>
        <p:blipFill>
          <a:blip r:embed="rId2"/>
          <a:srcRect/>
          <a:stretch>
            <a:fillRect/>
          </a:stretch>
        </p:blipFill>
        <p:spPr bwMode="auto">
          <a:xfrm>
            <a:off x="4114800" y="2971800"/>
            <a:ext cx="4267200" cy="355282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5715000" cy="6858000"/>
          </a:xfrm>
        </p:spPr>
        <p:txBody>
          <a:bodyPr/>
          <a:lstStyle/>
          <a:p>
            <a:r>
              <a:rPr lang="en-US" sz="2800" dirty="0" smtClean="0">
                <a:solidFill>
                  <a:schemeClr val="tx1"/>
                </a:solidFill>
                <a:latin typeface="Times New Roman" pitchFamily="18" charset="0"/>
                <a:cs typeface="Times New Roman" pitchFamily="18" charset="0"/>
              </a:rPr>
              <a:t/>
            </a:r>
            <a:br>
              <a:rPr lang="en-US" sz="2800"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Stage 4 ROP. Partial RD. </a:t>
            </a:r>
            <a:r>
              <a:rPr lang="en-US" i="1" dirty="0" err="1" smtClean="0">
                <a:solidFill>
                  <a:schemeClr val="tx1"/>
                </a:solidFill>
                <a:latin typeface="Times New Roman" pitchFamily="18" charset="0"/>
                <a:cs typeface="Times New Roman" pitchFamily="18" charset="0"/>
              </a:rPr>
              <a:t>Exudative</a:t>
            </a: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sz="2800" i="1" dirty="0" smtClean="0">
                <a:solidFill>
                  <a:schemeClr val="tx1"/>
                </a:solidFill>
                <a:latin typeface="Times New Roman" pitchFamily="18" charset="0"/>
                <a:cs typeface="Times New Roman" pitchFamily="18" charset="0"/>
              </a:rPr>
              <a:t/>
            </a:r>
            <a:br>
              <a:rPr lang="en-US" sz="2800" i="1" dirty="0" smtClean="0">
                <a:solidFill>
                  <a:schemeClr val="tx1"/>
                </a:solidFill>
                <a:latin typeface="Times New Roman" pitchFamily="18" charset="0"/>
                <a:cs typeface="Times New Roman" pitchFamily="18" charset="0"/>
              </a:rPr>
            </a:br>
            <a:r>
              <a:rPr lang="en-US" sz="2800" i="1" dirty="0" smtClean="0">
                <a:solidFill>
                  <a:schemeClr val="tx1"/>
                </a:solidFill>
                <a:latin typeface="Times New Roman" pitchFamily="18" charset="0"/>
                <a:cs typeface="Times New Roman" pitchFamily="18" charset="0"/>
              </a:rPr>
              <a:t/>
            </a:r>
            <a:br>
              <a:rPr lang="en-US" sz="2800" i="1" dirty="0" smtClean="0">
                <a:solidFill>
                  <a:schemeClr val="tx1"/>
                </a:solidFill>
                <a:latin typeface="Times New Roman" pitchFamily="18" charset="0"/>
                <a:cs typeface="Times New Roman" pitchFamily="18" charset="0"/>
              </a:rPr>
            </a:br>
            <a:r>
              <a:rPr lang="en-US" sz="2800" i="1" dirty="0" smtClean="0">
                <a:solidFill>
                  <a:schemeClr val="tx1"/>
                </a:solidFill>
                <a:latin typeface="Times New Roman" pitchFamily="18" charset="0"/>
                <a:cs typeface="Times New Roman" pitchFamily="18" charset="0"/>
              </a:rPr>
              <a:t/>
            </a:r>
            <a:br>
              <a:rPr lang="en-US" sz="2800" i="1" dirty="0" smtClean="0">
                <a:solidFill>
                  <a:schemeClr val="tx1"/>
                </a:solidFill>
                <a:latin typeface="Times New Roman" pitchFamily="18" charset="0"/>
                <a:cs typeface="Times New Roman" pitchFamily="18" charset="0"/>
              </a:rPr>
            </a:br>
            <a:r>
              <a:rPr lang="en-US" sz="2800" i="1" dirty="0" smtClean="0">
                <a:solidFill>
                  <a:schemeClr val="tx1"/>
                </a:solidFill>
                <a:latin typeface="Times New Roman" pitchFamily="18" charset="0"/>
                <a:cs typeface="Times New Roman" pitchFamily="18" charset="0"/>
              </a:rPr>
              <a:t/>
            </a:r>
            <a:br>
              <a:rPr lang="en-US" sz="2800"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Stage 4 ROP. Partial RD. </a:t>
            </a:r>
            <a:r>
              <a:rPr lang="en-US" i="1" dirty="0" err="1" smtClean="0">
                <a:solidFill>
                  <a:schemeClr val="tx1"/>
                </a:solidFill>
                <a:latin typeface="Times New Roman" pitchFamily="18" charset="0"/>
                <a:cs typeface="Times New Roman" pitchFamily="18" charset="0"/>
              </a:rPr>
              <a:t>Exudative</a:t>
            </a:r>
            <a:r>
              <a:rPr lang="en-US" i="1" dirty="0" smtClean="0">
                <a:solidFill>
                  <a:schemeClr val="tx1"/>
                </a:solidFill>
                <a:latin typeface="Times New Roman" pitchFamily="18" charset="0"/>
                <a:cs typeface="Times New Roman" pitchFamily="18" charset="0"/>
              </a:rPr>
              <a:t> and </a:t>
            </a:r>
            <a:r>
              <a:rPr lang="en-US" i="1" dirty="0" err="1" smtClean="0">
                <a:solidFill>
                  <a:schemeClr val="tx1"/>
                </a:solidFill>
                <a:latin typeface="Times New Roman" pitchFamily="18" charset="0"/>
                <a:cs typeface="Times New Roman" pitchFamily="18" charset="0"/>
              </a:rPr>
              <a:t>tractional</a:t>
            </a:r>
            <a:endParaRPr lang="en-US" i="1" dirty="0">
              <a:solidFill>
                <a:schemeClr val="tx1"/>
              </a:solidFill>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2"/>
          <a:srcRect/>
          <a:stretch>
            <a:fillRect/>
          </a:stretch>
        </p:blipFill>
        <p:spPr bwMode="auto">
          <a:xfrm>
            <a:off x="6067425" y="0"/>
            <a:ext cx="3076575" cy="329565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6057900" y="3314700"/>
            <a:ext cx="3086100" cy="3543300"/>
          </a:xfrm>
          <a:prstGeom prst="rect">
            <a:avLst/>
          </a:prstGeom>
          <a:noFill/>
          <a:ln w="9525">
            <a:noFill/>
            <a:miter lim="800000"/>
            <a:headEnd/>
            <a:tailEnd/>
          </a:ln>
          <a:effectLst/>
        </p:spPr>
      </p:pic>
      <p:sp>
        <p:nvSpPr>
          <p:cNvPr id="6" name="Right Arrow 5"/>
          <p:cNvSpPr/>
          <p:nvPr/>
        </p:nvSpPr>
        <p:spPr>
          <a:xfrm>
            <a:off x="4343400" y="14478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3200400" y="48768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b="1" i="1" dirty="0" smtClean="0">
                <a:solidFill>
                  <a:schemeClr val="tx1"/>
                </a:solidFill>
                <a:latin typeface="Times New Roman" pitchFamily="18" charset="0"/>
                <a:cs typeface="Times New Roman" pitchFamily="18" charset="0"/>
              </a:rPr>
              <a:t/>
            </a:r>
            <a:br>
              <a:rPr lang="en-US" sz="2600" b="1" i="1" dirty="0" smtClean="0">
                <a:solidFill>
                  <a:schemeClr val="tx1"/>
                </a:solidFill>
                <a:latin typeface="Times New Roman" pitchFamily="18" charset="0"/>
                <a:cs typeface="Times New Roman" pitchFamily="18" charset="0"/>
              </a:rPr>
            </a:br>
            <a:r>
              <a:rPr lang="en-US" sz="2600" b="1" i="1" dirty="0" smtClean="0">
                <a:solidFill>
                  <a:schemeClr val="tx1"/>
                </a:solidFill>
                <a:latin typeface="Times New Roman" pitchFamily="18" charset="0"/>
                <a:cs typeface="Times New Roman" pitchFamily="18" charset="0"/>
              </a:rPr>
              <a:t>Stage 5:</a:t>
            </a:r>
            <a:r>
              <a:rPr lang="en-US" sz="2600" dirty="0" smtClean="0">
                <a:solidFill>
                  <a:schemeClr val="tx1"/>
                </a:solidFill>
                <a:latin typeface="Times New Roman" pitchFamily="18" charset="0"/>
                <a:cs typeface="Times New Roman" pitchFamily="18" charset="0"/>
              </a:rPr>
              <a:t>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2">
                    <a:lumMod val="50000"/>
                  </a:schemeClr>
                </a:solidFill>
                <a:latin typeface="Times New Roman" pitchFamily="18" charset="0"/>
                <a:cs typeface="Times New Roman" pitchFamily="18" charset="0"/>
              </a:rPr>
              <a:t>Total retinal detachment </a:t>
            </a:r>
            <a:br>
              <a:rPr lang="en-US" sz="2600" dirty="0" smtClean="0">
                <a:solidFill>
                  <a:schemeClr val="tx2">
                    <a:lumMod val="50000"/>
                  </a:schemeClr>
                </a:solidFill>
                <a:latin typeface="Times New Roman" pitchFamily="18" charset="0"/>
                <a:cs typeface="Times New Roman" pitchFamily="18" charset="0"/>
              </a:rPr>
            </a:br>
            <a:r>
              <a:rPr lang="en-US" sz="2600" dirty="0" smtClean="0">
                <a:solidFill>
                  <a:schemeClr val="tx2">
                    <a:lumMod val="50000"/>
                  </a:schemeClr>
                </a:solidFill>
                <a:latin typeface="Times New Roman" pitchFamily="18" charset="0"/>
                <a:cs typeface="Times New Roman" pitchFamily="18" charset="0"/>
              </a:rPr>
              <a:t>         </a:t>
            </a: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.Open funnel R.D                         .closed  funnel  R.D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t>
            </a:r>
            <a:endParaRPr lang="en-US" sz="2600" dirty="0">
              <a:solidFill>
                <a:schemeClr val="tx1"/>
              </a:solidFill>
              <a:latin typeface="Times New Roman" pitchFamily="18" charset="0"/>
              <a:cs typeface="Times New Roman" pitchFamily="18" charset="0"/>
            </a:endParaRPr>
          </a:p>
        </p:txBody>
      </p:sp>
      <p:pic>
        <p:nvPicPr>
          <p:cNvPr id="3" name="Picture 3"/>
          <p:cNvPicPr>
            <a:picLocks noChangeAspect="1" noChangeArrowheads="1"/>
          </p:cNvPicPr>
          <p:nvPr/>
        </p:nvPicPr>
        <p:blipFill>
          <a:blip r:embed="rId2"/>
          <a:srcRect/>
          <a:stretch>
            <a:fillRect/>
          </a:stretch>
        </p:blipFill>
        <p:spPr bwMode="auto">
          <a:xfrm>
            <a:off x="2057400" y="2819400"/>
            <a:ext cx="4114800" cy="3657600"/>
          </a:xfrm>
          <a:prstGeom prst="rect">
            <a:avLst/>
          </a:prstGeom>
          <a:noFill/>
          <a:ln w="9525">
            <a:noFill/>
            <a:miter lim="800000"/>
            <a:headEnd/>
            <a:tailEnd/>
          </a:ln>
          <a:effectLst/>
        </p:spPr>
      </p:pic>
      <p:sp>
        <p:nvSpPr>
          <p:cNvPr id="4" name="Curved Right Arrow 3"/>
          <p:cNvSpPr/>
          <p:nvPr/>
        </p:nvSpPr>
        <p:spPr>
          <a:xfrm>
            <a:off x="1066800" y="2514600"/>
            <a:ext cx="731520" cy="121615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Curved Left Arrow 4"/>
          <p:cNvSpPr/>
          <p:nvPr/>
        </p:nvSpPr>
        <p:spPr>
          <a:xfrm>
            <a:off x="6400800" y="2514600"/>
            <a:ext cx="731520" cy="12161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5410200" cy="6858000"/>
          </a:xfrm>
        </p:spPr>
        <p:txBody>
          <a:bodyPr/>
          <a:lstStyle/>
          <a:p>
            <a:r>
              <a:rPr lang="en-US" i="1" dirty="0" smtClean="0">
                <a:solidFill>
                  <a:schemeClr val="tx1"/>
                </a:solidFill>
                <a:latin typeface="Times New Roman" pitchFamily="18" charset="0"/>
                <a:cs typeface="Times New Roman" pitchFamily="18" charset="0"/>
              </a:rPr>
              <a:t>Stage 5 ROP. Open funnel RD</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Stage 5 ROP. Closed funnel RD</a:t>
            </a:r>
            <a:endParaRPr lang="en-US" i="1" dirty="0">
              <a:solidFill>
                <a:schemeClr val="tx1"/>
              </a:solidFill>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srcRect/>
          <a:stretch>
            <a:fillRect/>
          </a:stretch>
        </p:blipFill>
        <p:spPr bwMode="auto">
          <a:xfrm>
            <a:off x="5867400" y="228600"/>
            <a:ext cx="3086100" cy="309562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5867400" y="3429000"/>
            <a:ext cx="3076575" cy="3038475"/>
          </a:xfrm>
          <a:prstGeom prst="rect">
            <a:avLst/>
          </a:prstGeom>
          <a:noFill/>
          <a:ln w="9525">
            <a:noFill/>
            <a:miter lim="800000"/>
            <a:headEnd/>
            <a:tailEnd/>
          </a:ln>
          <a:effectLst/>
        </p:spPr>
      </p:pic>
      <p:sp>
        <p:nvSpPr>
          <p:cNvPr id="5" name="Right Arrow 4"/>
          <p:cNvSpPr/>
          <p:nvPr/>
        </p:nvSpPr>
        <p:spPr>
          <a:xfrm>
            <a:off x="2438400" y="11430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3200400" y="46482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5105400"/>
          </a:xfrm>
        </p:spPr>
        <p:txBody>
          <a:bodyPr/>
          <a:lstStyle/>
          <a:p>
            <a:r>
              <a:rPr lang="en-US" sz="2600" i="1" dirty="0" smtClean="0">
                <a:solidFill>
                  <a:srgbClr val="FFC000"/>
                </a:solidFill>
                <a:latin typeface="Times New Roman" pitchFamily="18" charset="0"/>
                <a:cs typeface="Times New Roman" pitchFamily="18" charset="0"/>
              </a:rPr>
              <a:t>Additional classification definitions are as follows:</a:t>
            </a: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400" b="1" i="1" dirty="0" smtClean="0">
                <a:solidFill>
                  <a:schemeClr val="tx2">
                    <a:lumMod val="50000"/>
                  </a:schemeClr>
                </a:solidFill>
                <a:latin typeface="Times New Roman" pitchFamily="18" charset="0"/>
                <a:cs typeface="Times New Roman" pitchFamily="18" charset="0"/>
              </a:rPr>
              <a:t>Plus disease</a:t>
            </a:r>
            <a:r>
              <a:rPr lang="en-US" sz="2400" i="1" dirty="0" smtClean="0">
                <a:solidFill>
                  <a:schemeClr val="tx1"/>
                </a:solidFill>
                <a:latin typeface="Times New Roman" pitchFamily="18" charset="0"/>
                <a:cs typeface="Times New Roman" pitchFamily="18" charset="0"/>
              </a:rPr>
              <a:t>: posterior venous dilation and arteriolar </a:t>
            </a:r>
            <a:r>
              <a:rPr lang="en-US" sz="2400" i="1" dirty="0" err="1" smtClean="0">
                <a:solidFill>
                  <a:srgbClr val="FF0000"/>
                </a:solidFill>
                <a:latin typeface="Times New Roman" pitchFamily="18" charset="0"/>
                <a:cs typeface="Times New Roman" pitchFamily="18" charset="0"/>
              </a:rPr>
              <a:t>tortuosity</a:t>
            </a:r>
            <a:r>
              <a:rPr lang="en-US" sz="2400" i="1" dirty="0" smtClean="0">
                <a:solidFill>
                  <a:schemeClr val="tx1"/>
                </a:solidFill>
                <a:latin typeface="Times New Roman" pitchFamily="18" charset="0"/>
                <a:cs typeface="Times New Roman" pitchFamily="18" charset="0"/>
              </a:rPr>
              <a:t> of at least a photographically defined minimum.</a:t>
            </a:r>
            <a:br>
              <a:rPr lang="en-US" sz="2400" i="1" dirty="0" smtClean="0">
                <a:solidFill>
                  <a:schemeClr val="tx1"/>
                </a:solidFill>
                <a:latin typeface="Times New Roman" pitchFamily="18" charset="0"/>
                <a:cs typeface="Times New Roman" pitchFamily="18" charset="0"/>
              </a:rPr>
            </a:br>
            <a:r>
              <a:rPr lang="en-US" sz="2600" i="1" dirty="0" smtClean="0">
                <a:solidFill>
                  <a:schemeClr val="tx1"/>
                </a:solidFill>
                <a:latin typeface="Times New Roman" pitchFamily="18" charset="0"/>
                <a:cs typeface="Times New Roman" pitchFamily="18" charset="0"/>
              </a:rPr>
              <a:t/>
            </a:r>
            <a:br>
              <a:rPr lang="en-US" sz="2600" i="1" dirty="0" smtClean="0">
                <a:solidFill>
                  <a:schemeClr val="tx1"/>
                </a:solidFill>
                <a:latin typeface="Times New Roman" pitchFamily="18" charset="0"/>
                <a:cs typeface="Times New Roman" pitchFamily="18" charset="0"/>
              </a:rPr>
            </a:br>
            <a:r>
              <a:rPr lang="en-US" sz="2600" i="1" dirty="0" smtClean="0">
                <a:solidFill>
                  <a:schemeClr val="tx1"/>
                </a:solidFill>
                <a:latin typeface="Times New Roman" pitchFamily="18" charset="0"/>
                <a:cs typeface="Times New Roman" pitchFamily="18" charset="0"/>
              </a:rPr>
              <a:t>                         Plus disease</a:t>
            </a:r>
            <a:br>
              <a:rPr lang="en-US" sz="2600" i="1" dirty="0" smtClean="0">
                <a:solidFill>
                  <a:schemeClr val="tx1"/>
                </a:solidFill>
                <a:latin typeface="Times New Roman" pitchFamily="18" charset="0"/>
                <a:cs typeface="Times New Roman" pitchFamily="18" charset="0"/>
              </a:rPr>
            </a:br>
            <a:r>
              <a:rPr lang="en-US" sz="2600" i="1" dirty="0" smtClean="0">
                <a:solidFill>
                  <a:schemeClr val="tx1"/>
                </a:solidFill>
                <a:latin typeface="Times New Roman" pitchFamily="18" charset="0"/>
                <a:cs typeface="Times New Roman" pitchFamily="18" charset="0"/>
              </a:rPr>
              <a:t>                                                  normal</a:t>
            </a:r>
            <a:br>
              <a:rPr lang="en-US" sz="2600" i="1" dirty="0" smtClean="0">
                <a:solidFill>
                  <a:schemeClr val="tx1"/>
                </a:solidFill>
                <a:latin typeface="Times New Roman" pitchFamily="18" charset="0"/>
                <a:cs typeface="Times New Roman" pitchFamily="18" charset="0"/>
              </a:rPr>
            </a:br>
            <a:r>
              <a:rPr lang="en-US" sz="2600" i="1" dirty="0" smtClean="0">
                <a:solidFill>
                  <a:schemeClr val="tx1"/>
                </a:solidFill>
                <a:latin typeface="Times New Roman" pitchFamily="18" charset="0"/>
                <a:cs typeface="Times New Roman" pitchFamily="18" charset="0"/>
              </a:rPr>
              <a:t/>
            </a:r>
            <a:br>
              <a:rPr lang="en-US" sz="2600" i="1" dirty="0" smtClean="0">
                <a:solidFill>
                  <a:schemeClr val="tx1"/>
                </a:solidFill>
                <a:latin typeface="Times New Roman" pitchFamily="18" charset="0"/>
                <a:cs typeface="Times New Roman" pitchFamily="18" charset="0"/>
              </a:rPr>
            </a:br>
            <a:r>
              <a:rPr lang="en-US" sz="2600" i="1" dirty="0" smtClean="0">
                <a:solidFill>
                  <a:schemeClr val="tx1"/>
                </a:solidFill>
                <a:latin typeface="Times New Roman" pitchFamily="18" charset="0"/>
                <a:cs typeface="Times New Roman" pitchFamily="18" charset="0"/>
              </a:rPr>
              <a:t/>
            </a:r>
            <a:br>
              <a:rPr lang="en-US" sz="2600" i="1" dirty="0" smtClean="0">
                <a:solidFill>
                  <a:schemeClr val="tx1"/>
                </a:solidFill>
                <a:latin typeface="Times New Roman" pitchFamily="18" charset="0"/>
                <a:cs typeface="Times New Roman" pitchFamily="18" charset="0"/>
              </a:rPr>
            </a:br>
            <a:endParaRPr lang="en-US" sz="2600" dirty="0">
              <a:solidFill>
                <a:schemeClr val="tx1"/>
              </a:solidFill>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srcRect/>
          <a:stretch>
            <a:fillRect/>
          </a:stretch>
        </p:blipFill>
        <p:spPr bwMode="auto">
          <a:xfrm>
            <a:off x="3124200" y="3733800"/>
            <a:ext cx="3124200" cy="3124200"/>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381000" y="3733799"/>
            <a:ext cx="2819400" cy="3124201"/>
          </a:xfrm>
          <a:prstGeom prst="rect">
            <a:avLst/>
          </a:prstGeom>
          <a:noFill/>
          <a:ln w="9525">
            <a:noFill/>
            <a:miter lim="800000"/>
            <a:headEnd/>
            <a:tailEnd/>
          </a:ln>
          <a:effectLst/>
        </p:spPr>
      </p:pic>
      <p:pic>
        <p:nvPicPr>
          <p:cNvPr id="3074" name="Picture 2"/>
          <p:cNvPicPr>
            <a:picLocks noChangeAspect="1" noChangeArrowheads="1"/>
          </p:cNvPicPr>
          <p:nvPr/>
        </p:nvPicPr>
        <p:blipFill>
          <a:blip r:embed="rId4"/>
          <a:srcRect/>
          <a:stretch>
            <a:fillRect/>
          </a:stretch>
        </p:blipFill>
        <p:spPr bwMode="auto">
          <a:xfrm>
            <a:off x="6076950" y="1447800"/>
            <a:ext cx="3067050" cy="2800350"/>
          </a:xfrm>
          <a:prstGeom prst="rect">
            <a:avLst/>
          </a:prstGeom>
          <a:noFill/>
          <a:ln w="9525">
            <a:noFill/>
            <a:miter lim="800000"/>
            <a:headEnd/>
            <a:tailEnd/>
          </a:ln>
          <a:effectLst/>
        </p:spPr>
      </p:pic>
      <p:sp>
        <p:nvSpPr>
          <p:cNvPr id="6" name="Down Arrow 5"/>
          <p:cNvSpPr/>
          <p:nvPr/>
        </p:nvSpPr>
        <p:spPr>
          <a:xfrm>
            <a:off x="2667000" y="266700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4953000" y="24384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2514600"/>
          </a:xfrm>
        </p:spPr>
        <p:txBody>
          <a:bodyPr/>
          <a:lstStyle/>
          <a:p>
            <a:r>
              <a:rPr lang="en-US" sz="2600" b="1" i="1" dirty="0" smtClean="0">
                <a:solidFill>
                  <a:schemeClr val="tx2">
                    <a:lumMod val="50000"/>
                  </a:schemeClr>
                </a:solidFill>
                <a:latin typeface="Times New Roman" pitchFamily="18" charset="0"/>
                <a:cs typeface="Times New Roman" pitchFamily="18" charset="0"/>
              </a:rPr>
              <a:t/>
            </a:r>
            <a:br>
              <a:rPr lang="en-US" sz="2600" b="1" i="1" dirty="0" smtClean="0">
                <a:solidFill>
                  <a:schemeClr val="tx2">
                    <a:lumMod val="50000"/>
                  </a:schemeClr>
                </a:solidFill>
                <a:latin typeface="Times New Roman" pitchFamily="18" charset="0"/>
                <a:cs typeface="Times New Roman" pitchFamily="18" charset="0"/>
              </a:rPr>
            </a:br>
            <a:r>
              <a:rPr lang="en-US" sz="2400" b="1" i="1" dirty="0" err="1" smtClean="0">
                <a:solidFill>
                  <a:schemeClr val="tx2">
                    <a:lumMod val="50000"/>
                  </a:schemeClr>
                </a:solidFill>
                <a:latin typeface="Times New Roman" pitchFamily="18" charset="0"/>
                <a:cs typeface="Times New Roman" pitchFamily="18" charset="0"/>
              </a:rPr>
              <a:t>Preplus</a:t>
            </a:r>
            <a:r>
              <a:rPr lang="en-US" sz="2400" b="1" i="1" dirty="0" smtClean="0">
                <a:solidFill>
                  <a:schemeClr val="tx2">
                    <a:lumMod val="50000"/>
                  </a:schemeClr>
                </a:solidFill>
                <a:latin typeface="Times New Roman" pitchFamily="18" charset="0"/>
                <a:cs typeface="Times New Roman" pitchFamily="18" charset="0"/>
              </a:rPr>
              <a:t> disease</a:t>
            </a:r>
            <a:r>
              <a:rPr lang="en-US" sz="2400" i="1" dirty="0" smtClean="0">
                <a:solidFill>
                  <a:schemeClr val="tx1"/>
                </a:solidFill>
                <a:latin typeface="Times New Roman" pitchFamily="18" charset="0"/>
                <a:cs typeface="Times New Roman" pitchFamily="18" charset="0"/>
              </a:rPr>
              <a:t>: vascular abnormalities of the posterior pole that are insufficient for the diagnosis of plus disease but that demonstrate more arteriolar </a:t>
            </a:r>
            <a:r>
              <a:rPr lang="en-US" sz="2400" i="1" dirty="0" err="1" smtClean="0">
                <a:solidFill>
                  <a:schemeClr val="tx1"/>
                </a:solidFill>
                <a:latin typeface="Times New Roman" pitchFamily="18" charset="0"/>
                <a:cs typeface="Times New Roman" pitchFamily="18" charset="0"/>
              </a:rPr>
              <a:t>tortuosity</a:t>
            </a:r>
            <a:r>
              <a:rPr lang="en-US" sz="2400" i="1" dirty="0" smtClean="0">
                <a:solidFill>
                  <a:schemeClr val="tx1"/>
                </a:solidFill>
                <a:latin typeface="Times New Roman" pitchFamily="18" charset="0"/>
                <a:cs typeface="Times New Roman" pitchFamily="18" charset="0"/>
              </a:rPr>
              <a:t> and more venous dilation than normal.</a:t>
            </a:r>
            <a:r>
              <a:rPr lang="en-US" sz="2400" i="1" dirty="0" smtClean="0"/>
              <a:t> </a:t>
            </a:r>
            <a:br>
              <a:rPr lang="en-US" sz="2400" i="1" dirty="0" smtClean="0"/>
            </a:br>
            <a:r>
              <a:rPr lang="en-US" sz="2400" i="1" dirty="0" smtClean="0"/>
              <a:t/>
            </a:r>
            <a:br>
              <a:rPr lang="en-US" sz="2400" i="1" dirty="0" smtClean="0"/>
            </a:br>
            <a:r>
              <a:rPr lang="en-US" sz="2400" b="1" i="1" dirty="0" smtClean="0">
                <a:solidFill>
                  <a:schemeClr val="tx2">
                    <a:lumMod val="50000"/>
                  </a:schemeClr>
                </a:solidFill>
                <a:latin typeface="Times New Roman" pitchFamily="18" charset="0"/>
                <a:cs typeface="Times New Roman" pitchFamily="18" charset="0"/>
              </a:rPr>
              <a:t>AP-ROP</a:t>
            </a:r>
            <a:r>
              <a:rPr lang="en-US" sz="2400" i="1" dirty="0" smtClean="0">
                <a:solidFill>
                  <a:schemeClr val="tx1"/>
                </a:solidFill>
                <a:latin typeface="Times New Roman" pitchFamily="18" charset="0"/>
                <a:cs typeface="Times New Roman" pitchFamily="18" charset="0"/>
              </a:rPr>
              <a:t>: aggressive posterior ROP which is an uncommon, </a:t>
            </a:r>
            <a:r>
              <a:rPr lang="en-US" sz="2400" i="1" dirty="0" smtClean="0">
                <a:solidFill>
                  <a:srgbClr val="FF0000"/>
                </a:solidFill>
                <a:latin typeface="Times New Roman" pitchFamily="18" charset="0"/>
                <a:cs typeface="Times New Roman" pitchFamily="18" charset="0"/>
              </a:rPr>
              <a:t>rapidly progressive</a:t>
            </a:r>
            <a:r>
              <a:rPr lang="en-US" sz="2400" i="1" dirty="0" smtClean="0">
                <a:solidFill>
                  <a:schemeClr val="tx1"/>
                </a:solidFill>
                <a:latin typeface="Times New Roman" pitchFamily="18" charset="0"/>
                <a:cs typeface="Times New Roman" pitchFamily="18" charset="0"/>
              </a:rPr>
              <a:t>, severe form of ROP. This replaces </a:t>
            </a:r>
            <a:r>
              <a:rPr lang="en-US" sz="2400" i="1" dirty="0" smtClean="0">
                <a:solidFill>
                  <a:srgbClr val="FFC000"/>
                </a:solidFill>
                <a:latin typeface="Technical" pitchFamily="2" charset="0"/>
                <a:cs typeface="Times New Roman" pitchFamily="18" charset="0"/>
              </a:rPr>
              <a:t>“rush disease.” </a:t>
            </a:r>
            <a:r>
              <a:rPr lang="en-US" sz="2400" i="1" dirty="0" smtClean="0">
                <a:solidFill>
                  <a:schemeClr val="tx1"/>
                </a:solidFill>
                <a:latin typeface="Times New Roman" pitchFamily="18" charset="0"/>
                <a:cs typeface="Times New Roman" pitchFamily="18" charset="0"/>
              </a:rPr>
              <a:t>It is characterized by </a:t>
            </a:r>
            <a:r>
              <a:rPr lang="en-US" sz="2400" i="1" dirty="0" smtClean="0">
                <a:solidFill>
                  <a:srgbClr val="FF0000"/>
                </a:solidFill>
                <a:latin typeface="Times New Roman" pitchFamily="18" charset="0"/>
                <a:cs typeface="Times New Roman" pitchFamily="18" charset="0"/>
              </a:rPr>
              <a:t>posterior location</a:t>
            </a:r>
            <a:r>
              <a:rPr lang="en-US" sz="2400" i="1" dirty="0" smtClean="0">
                <a:solidFill>
                  <a:schemeClr val="tx1"/>
                </a:solidFill>
                <a:latin typeface="Times New Roman" pitchFamily="18" charset="0"/>
                <a:cs typeface="Times New Roman" pitchFamily="18" charset="0"/>
              </a:rPr>
              <a:t>, </a:t>
            </a:r>
            <a:r>
              <a:rPr lang="en-US" sz="2400" i="1" dirty="0" smtClean="0">
                <a:solidFill>
                  <a:srgbClr val="FF0000"/>
                </a:solidFill>
                <a:latin typeface="Times New Roman" pitchFamily="18" charset="0"/>
                <a:cs typeface="Times New Roman" pitchFamily="18" charset="0"/>
              </a:rPr>
              <a:t>rapidly evolving </a:t>
            </a:r>
            <a:r>
              <a:rPr lang="en-US" sz="2400" i="1" dirty="0" err="1" smtClean="0">
                <a:solidFill>
                  <a:srgbClr val="FF0000"/>
                </a:solidFill>
                <a:latin typeface="Times New Roman" pitchFamily="18" charset="0"/>
                <a:cs typeface="Times New Roman" pitchFamily="18" charset="0"/>
              </a:rPr>
              <a:t>preplus</a:t>
            </a:r>
            <a:r>
              <a:rPr lang="en-US" sz="2400" i="1" dirty="0" smtClean="0">
                <a:solidFill>
                  <a:srgbClr val="FF0000"/>
                </a:solidFill>
                <a:latin typeface="Times New Roman" pitchFamily="18" charset="0"/>
                <a:cs typeface="Times New Roman" pitchFamily="18" charset="0"/>
              </a:rPr>
              <a:t> and plus </a:t>
            </a:r>
            <a:r>
              <a:rPr lang="en-US" sz="2400" i="1" dirty="0" smtClean="0">
                <a:solidFill>
                  <a:schemeClr val="tx1"/>
                </a:solidFill>
                <a:latin typeface="Times New Roman" pitchFamily="18" charset="0"/>
                <a:cs typeface="Times New Roman" pitchFamily="18" charset="0"/>
              </a:rPr>
              <a:t>disease, and </a:t>
            </a:r>
            <a:r>
              <a:rPr lang="en-US" sz="2400" i="1" dirty="0" err="1" smtClean="0">
                <a:solidFill>
                  <a:srgbClr val="FF0000"/>
                </a:solidFill>
                <a:latin typeface="Times New Roman" pitchFamily="18" charset="0"/>
                <a:cs typeface="Times New Roman" pitchFamily="18" charset="0"/>
              </a:rPr>
              <a:t>neovascularization</a:t>
            </a:r>
            <a:r>
              <a:rPr lang="en-US" sz="2400" i="1" dirty="0" smtClean="0">
                <a:solidFill>
                  <a:schemeClr val="tx1"/>
                </a:solidFill>
                <a:latin typeface="Times New Roman" pitchFamily="18" charset="0"/>
                <a:cs typeface="Times New Roman" pitchFamily="18" charset="0"/>
              </a:rPr>
              <a:t> that may be subtle or even </a:t>
            </a:r>
            <a:r>
              <a:rPr lang="en-US" sz="2400" i="1" dirty="0" err="1" smtClean="0">
                <a:solidFill>
                  <a:schemeClr val="tx1"/>
                </a:solidFill>
                <a:latin typeface="Times New Roman" pitchFamily="18" charset="0"/>
                <a:cs typeface="Times New Roman" pitchFamily="18" charset="0"/>
              </a:rPr>
              <a:t>intraretinal</a:t>
            </a:r>
            <a:r>
              <a:rPr lang="en-US" sz="2400" i="1" dirty="0" smtClean="0">
                <a:solidFill>
                  <a:schemeClr val="tx1"/>
                </a:solidFill>
                <a:latin typeface="Times New Roman" pitchFamily="18" charset="0"/>
                <a:cs typeface="Times New Roman" pitchFamily="18" charset="0"/>
              </a:rPr>
              <a:t> in nature.</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
            </a:r>
            <a:br>
              <a:rPr lang="en-US" sz="2400" i="1" dirty="0" smtClean="0">
                <a:solidFill>
                  <a:schemeClr val="tx1"/>
                </a:solidFill>
                <a:latin typeface="Times New Roman" pitchFamily="18" charset="0"/>
                <a:cs typeface="Times New Roman" pitchFamily="18" charset="0"/>
              </a:rPr>
            </a:br>
            <a:r>
              <a:rPr lang="en-US" sz="2400" b="1" i="1" dirty="0" err="1" smtClean="0">
                <a:solidFill>
                  <a:schemeClr val="tx2">
                    <a:lumMod val="50000"/>
                  </a:schemeClr>
                </a:solidFill>
                <a:latin typeface="Times New Roman" pitchFamily="18" charset="0"/>
                <a:cs typeface="Times New Roman" pitchFamily="18" charset="0"/>
              </a:rPr>
              <a:t>Prethreshold</a:t>
            </a:r>
            <a:r>
              <a:rPr lang="en-US" sz="2400" b="1" i="1" dirty="0" smtClean="0">
                <a:solidFill>
                  <a:schemeClr val="tx2">
                    <a:lumMod val="50000"/>
                  </a:schemeClr>
                </a:solidFill>
                <a:latin typeface="Times New Roman" pitchFamily="18" charset="0"/>
                <a:cs typeface="Times New Roman" pitchFamily="18" charset="0"/>
              </a:rPr>
              <a:t> ROP</a:t>
            </a:r>
            <a:r>
              <a:rPr lang="en-US" sz="2400" i="1" dirty="0" smtClean="0">
                <a:solidFill>
                  <a:schemeClr val="tx1"/>
                </a:solidFill>
                <a:latin typeface="Times New Roman" pitchFamily="18" charset="0"/>
                <a:cs typeface="Times New Roman" pitchFamily="18" charset="0"/>
              </a:rPr>
              <a:t>: any stage ROP in zone I, stage 2 zone II plus, or any stage 3.</a:t>
            </a:r>
            <a:endParaRPr lang="en-US" sz="2400"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4038600"/>
          </a:xfrm>
        </p:spPr>
        <p:txBody>
          <a:bodyPr/>
          <a:lstStyle/>
          <a:p>
            <a:r>
              <a:rPr lang="en-US" sz="2400" b="1" i="1" dirty="0" smtClean="0">
                <a:solidFill>
                  <a:schemeClr val="tx2">
                    <a:lumMod val="50000"/>
                  </a:schemeClr>
                </a:solidFill>
                <a:latin typeface="Times New Roman" pitchFamily="18" charset="0"/>
                <a:cs typeface="Times New Roman" pitchFamily="18" charset="0"/>
              </a:rPr>
              <a:t>Threshold ROP</a:t>
            </a:r>
            <a:r>
              <a:rPr lang="en-US" sz="2400" i="1" dirty="0" smtClean="0">
                <a:solidFill>
                  <a:schemeClr val="tx1"/>
                </a:solidFill>
                <a:latin typeface="Times New Roman" pitchFamily="18" charset="0"/>
                <a:cs typeface="Times New Roman" pitchFamily="18" charset="0"/>
              </a:rPr>
              <a:t>: </a:t>
            </a:r>
            <a:r>
              <a:rPr lang="en-US" sz="2400" i="1" dirty="0" smtClean="0">
                <a:solidFill>
                  <a:srgbClr val="FF0000"/>
                </a:solidFill>
                <a:latin typeface="Times New Roman" pitchFamily="18" charset="0"/>
                <a:cs typeface="Times New Roman" pitchFamily="18" charset="0"/>
              </a:rPr>
              <a:t>at least five contiguous or eight cumulative clock hours</a:t>
            </a:r>
            <a:r>
              <a:rPr lang="en-US" sz="2400" i="1" dirty="0" smtClean="0">
                <a:solidFill>
                  <a:schemeClr val="tx1"/>
                </a:solidFill>
                <a:latin typeface="Times New Roman" pitchFamily="18" charset="0"/>
                <a:cs typeface="Times New Roman" pitchFamily="18" charset="0"/>
              </a:rPr>
              <a:t> of </a:t>
            </a:r>
            <a:r>
              <a:rPr lang="en-US" sz="2400" i="1" dirty="0" smtClean="0">
                <a:solidFill>
                  <a:srgbClr val="FF0000"/>
                </a:solidFill>
                <a:latin typeface="Times New Roman" pitchFamily="18" charset="0"/>
                <a:cs typeface="Times New Roman" pitchFamily="18" charset="0"/>
              </a:rPr>
              <a:t>stage 3</a:t>
            </a:r>
            <a:r>
              <a:rPr lang="en-US" sz="2400" i="1" dirty="0" smtClean="0">
                <a:solidFill>
                  <a:schemeClr val="tx1"/>
                </a:solidFill>
                <a:latin typeface="Times New Roman" pitchFamily="18" charset="0"/>
                <a:cs typeface="Times New Roman" pitchFamily="18" charset="0"/>
              </a:rPr>
              <a:t> zone </a:t>
            </a:r>
            <a:r>
              <a:rPr lang="en-US" sz="2400" i="1" dirty="0" smtClean="0">
                <a:solidFill>
                  <a:srgbClr val="FF0000"/>
                </a:solidFill>
                <a:latin typeface="Times New Roman" pitchFamily="18" charset="0"/>
                <a:cs typeface="Times New Roman" pitchFamily="18" charset="0"/>
              </a:rPr>
              <a:t>I or II </a:t>
            </a:r>
            <a:r>
              <a:rPr lang="en-US" sz="2400" i="1" dirty="0" smtClean="0">
                <a:solidFill>
                  <a:schemeClr val="tx1"/>
                </a:solidFill>
                <a:latin typeface="Times New Roman" pitchFamily="18" charset="0"/>
                <a:cs typeface="Times New Roman" pitchFamily="18" charset="0"/>
              </a:rPr>
              <a:t>with </a:t>
            </a:r>
            <a:r>
              <a:rPr lang="en-US" sz="2400" i="1" dirty="0" smtClean="0">
                <a:solidFill>
                  <a:srgbClr val="FF0000"/>
                </a:solidFill>
                <a:latin typeface="Times New Roman" pitchFamily="18" charset="0"/>
                <a:cs typeface="Times New Roman" pitchFamily="18" charset="0"/>
              </a:rPr>
              <a:t>plus</a:t>
            </a:r>
            <a:r>
              <a:rPr lang="en-US" sz="2400" i="1" dirty="0" smtClean="0">
                <a:solidFill>
                  <a:schemeClr val="tx1"/>
                </a:solidFill>
                <a:latin typeface="Times New Roman" pitchFamily="18" charset="0"/>
                <a:cs typeface="Times New Roman" pitchFamily="18" charset="0"/>
              </a:rPr>
              <a:t>. Threshold ROP has less meaning now in the wake of the Early Treatment for Retinopathy of</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Prematurity Trial (ET-ROP) establishing new criteria </a:t>
            </a:r>
            <a:r>
              <a:rPr lang="da-DK" sz="2400" i="1" dirty="0" smtClean="0">
                <a:solidFill>
                  <a:schemeClr val="tx1"/>
                </a:solidFill>
                <a:latin typeface="Times New Roman" pitchFamily="18" charset="0"/>
                <a:cs typeface="Times New Roman" pitchFamily="18" charset="0"/>
              </a:rPr>
              <a:t>for intervention.</a:t>
            </a:r>
            <a:br>
              <a:rPr lang="da-DK" sz="2400" i="1" dirty="0" smtClean="0">
                <a:solidFill>
                  <a:schemeClr val="tx1"/>
                </a:solidFill>
                <a:latin typeface="Times New Roman" pitchFamily="18" charset="0"/>
                <a:cs typeface="Times New Roman" pitchFamily="18" charset="0"/>
              </a:rPr>
            </a:br>
            <a:r>
              <a:rPr lang="da-DK" sz="2400" i="1" dirty="0" smtClean="0">
                <a:solidFill>
                  <a:schemeClr val="tx1"/>
                </a:solidFill>
                <a:latin typeface="Times New Roman" pitchFamily="18" charset="0"/>
                <a:cs typeface="Times New Roman" pitchFamily="18" charset="0"/>
              </a:rPr>
              <a:t/>
            </a:r>
            <a:br>
              <a:rPr lang="da-DK" sz="2400" i="1" dirty="0" smtClean="0">
                <a:solidFill>
                  <a:schemeClr val="tx1"/>
                </a:solidFill>
                <a:latin typeface="Times New Roman" pitchFamily="18" charset="0"/>
                <a:cs typeface="Times New Roman" pitchFamily="18" charset="0"/>
              </a:rPr>
            </a:br>
            <a:r>
              <a:rPr lang="da-DK" sz="2400" i="1" dirty="0" smtClean="0">
                <a:solidFill>
                  <a:schemeClr val="tx1"/>
                </a:solidFill>
                <a:latin typeface="Times New Roman" pitchFamily="18" charset="0"/>
                <a:cs typeface="Times New Roman" pitchFamily="18" charset="0"/>
              </a:rPr>
              <a:t/>
            </a:r>
            <a:br>
              <a:rPr lang="da-DK" sz="2400" i="1" dirty="0" smtClean="0">
                <a:solidFill>
                  <a:schemeClr val="tx1"/>
                </a:solidFill>
                <a:latin typeface="Times New Roman" pitchFamily="18" charset="0"/>
                <a:cs typeface="Times New Roman" pitchFamily="18" charset="0"/>
              </a:rPr>
            </a:br>
            <a:endParaRPr lang="en-US" sz="2400" dirty="0">
              <a:solidFill>
                <a:schemeClr val="tx1"/>
              </a:solidFill>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srcRect/>
          <a:stretch>
            <a:fillRect/>
          </a:stretch>
        </p:blipFill>
        <p:spPr bwMode="auto">
          <a:xfrm>
            <a:off x="381000" y="2438400"/>
            <a:ext cx="8763000" cy="42672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3429000"/>
          </a:xfrm>
        </p:spPr>
        <p:txBody>
          <a:bodyPr/>
          <a:lstStyle/>
          <a:p>
            <a:r>
              <a:rPr lang="en-US" sz="2400" b="1" i="1" dirty="0" smtClean="0">
                <a:solidFill>
                  <a:schemeClr val="tx2">
                    <a:lumMod val="50000"/>
                  </a:schemeClr>
                </a:solidFill>
                <a:latin typeface="Times New Roman" pitchFamily="18" charset="0"/>
                <a:cs typeface="Times New Roman" pitchFamily="18" charset="0"/>
              </a:rPr>
              <a:t>Extent of Disease</a:t>
            </a:r>
            <a:r>
              <a:rPr lang="en-US" sz="2400" dirty="0" smtClean="0">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:number of clock hours occupied by ROP changes</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2400" b="1" i="1" dirty="0" smtClean="0">
                <a:solidFill>
                  <a:schemeClr val="tx2">
                    <a:lumMod val="50000"/>
                  </a:schemeClr>
                </a:solidFill>
                <a:latin typeface="Times New Roman" pitchFamily="18" charset="0"/>
                <a:cs typeface="Times New Roman" pitchFamily="18" charset="0"/>
              </a:rPr>
              <a:t>Regression</a:t>
            </a:r>
            <a:r>
              <a:rPr lang="en-US" sz="2400" i="1" dirty="0" smtClean="0">
                <a:solidFill>
                  <a:schemeClr val="tx1"/>
                </a:solidFill>
                <a:latin typeface="Times New Roman" pitchFamily="18" charset="0"/>
                <a:cs typeface="Times New Roman" pitchFamily="18" charset="0"/>
              </a:rPr>
              <a:t>: This denotes disease involution or disappearance. It is gradual, can be very prolonged, and difficult to recognize early in its course.</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
            </a:r>
            <a:br>
              <a:rPr lang="en-US" sz="2400" i="1" dirty="0" smtClean="0">
                <a:solidFill>
                  <a:schemeClr val="tx1"/>
                </a:solidFill>
                <a:latin typeface="Times New Roman" pitchFamily="18" charset="0"/>
                <a:cs typeface="Times New Roman" pitchFamily="18" charset="0"/>
              </a:rPr>
            </a:br>
            <a:r>
              <a:rPr lang="en-US" sz="2400" b="1" i="1" dirty="0" smtClean="0">
                <a:solidFill>
                  <a:schemeClr val="tx2">
                    <a:lumMod val="50000"/>
                  </a:schemeClr>
                </a:solidFill>
                <a:latin typeface="Times New Roman" pitchFamily="18" charset="0"/>
                <a:cs typeface="Times New Roman" pitchFamily="18" charset="0"/>
              </a:rPr>
              <a:t>Popcorn</a:t>
            </a:r>
            <a:r>
              <a:rPr lang="en-US" sz="2400" i="1" dirty="0" smtClean="0">
                <a:solidFill>
                  <a:schemeClr val="tx1"/>
                </a:solidFill>
                <a:latin typeface="Times New Roman" pitchFamily="18" charset="0"/>
                <a:cs typeface="Times New Roman" pitchFamily="18" charset="0"/>
              </a:rPr>
              <a:t>: Isolated tufts of </a:t>
            </a:r>
            <a:r>
              <a:rPr lang="en-US" sz="2400" i="1" dirty="0" err="1" smtClean="0">
                <a:solidFill>
                  <a:schemeClr val="tx1"/>
                </a:solidFill>
                <a:latin typeface="Times New Roman" pitchFamily="18" charset="0"/>
                <a:cs typeface="Times New Roman" pitchFamily="18" charset="0"/>
              </a:rPr>
              <a:t>neovascular</a:t>
            </a:r>
            <a:r>
              <a:rPr lang="en-US" sz="2400" i="1" dirty="0" smtClean="0">
                <a:solidFill>
                  <a:schemeClr val="tx1"/>
                </a:solidFill>
                <a:latin typeface="Times New Roman" pitchFamily="18" charset="0"/>
                <a:cs typeface="Times New Roman" pitchFamily="18" charset="0"/>
              </a:rPr>
              <a:t> tissue. When occurring early in the course of disease they can be a harbinger of more confluent stage 3 disease. When later they can actually represent a regression.</a:t>
            </a:r>
            <a:endParaRPr lang="en-US" sz="2400" dirty="0"/>
          </a:p>
        </p:txBody>
      </p:sp>
      <p:pic>
        <p:nvPicPr>
          <p:cNvPr id="11266" name="Picture 2"/>
          <p:cNvPicPr>
            <a:picLocks noChangeAspect="1" noChangeArrowheads="1"/>
          </p:cNvPicPr>
          <p:nvPr/>
        </p:nvPicPr>
        <p:blipFill>
          <a:blip r:embed="rId2"/>
          <a:srcRect/>
          <a:stretch>
            <a:fillRect/>
          </a:stretch>
        </p:blipFill>
        <p:spPr bwMode="auto">
          <a:xfrm>
            <a:off x="5029200" y="3505200"/>
            <a:ext cx="3581400" cy="2819400"/>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1524000" y="3505200"/>
            <a:ext cx="3429000" cy="28194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20574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400" b="1" i="1" dirty="0" smtClean="0">
                <a:solidFill>
                  <a:schemeClr val="tx2">
                    <a:lumMod val="50000"/>
                  </a:schemeClr>
                </a:solidFill>
                <a:latin typeface="Times New Roman" pitchFamily="18" charset="0"/>
                <a:cs typeface="Times New Roman" pitchFamily="18" charset="0"/>
              </a:rPr>
              <a:t>macular scoring system </a:t>
            </a:r>
            <a:r>
              <a:rPr lang="en-US" sz="2400" b="1" i="1"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following macular scoring system was developed as part of the </a:t>
            </a:r>
            <a:r>
              <a:rPr lang="en-US" sz="2400" dirty="0" err="1" smtClean="0">
                <a:solidFill>
                  <a:schemeClr val="tx1"/>
                </a:solidFill>
                <a:latin typeface="Times New Roman" pitchFamily="18" charset="0"/>
                <a:cs typeface="Times New Roman" pitchFamily="18" charset="0"/>
              </a:rPr>
              <a:t>Cryotherapy</a:t>
            </a:r>
            <a:r>
              <a:rPr lang="en-US" sz="2400" dirty="0" smtClean="0">
                <a:solidFill>
                  <a:schemeClr val="tx1"/>
                </a:solidFill>
                <a:latin typeface="Times New Roman" pitchFamily="18" charset="0"/>
                <a:cs typeface="Times New Roman" pitchFamily="18" charset="0"/>
              </a:rPr>
              <a:t> for Retinopathy of Prematurity Trial (CRYO-ROP).</a:t>
            </a:r>
            <a:endParaRPr lang="en-US" sz="2400" dirty="0">
              <a:solidFill>
                <a:schemeClr val="tx1"/>
              </a:solidFill>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2"/>
          <a:srcRect/>
          <a:stretch>
            <a:fillRect/>
          </a:stretch>
        </p:blipFill>
        <p:spPr bwMode="auto">
          <a:xfrm>
            <a:off x="381000" y="2209800"/>
            <a:ext cx="8763000" cy="46482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6019800" cy="6858000"/>
          </a:xfrm>
        </p:spPr>
        <p:txBody>
          <a:bodyPr/>
          <a:lstStyle/>
          <a:p>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Macular </a:t>
            </a:r>
            <a:r>
              <a:rPr lang="en-US" i="1" dirty="0" err="1" smtClean="0">
                <a:solidFill>
                  <a:schemeClr val="tx1"/>
                </a:solidFill>
                <a:latin typeface="Times New Roman" pitchFamily="18" charset="0"/>
                <a:cs typeface="Times New Roman" pitchFamily="18" charset="0"/>
              </a:rPr>
              <a:t>heterotopia</a:t>
            </a:r>
            <a:r>
              <a:rPr lang="en-US" i="1" dirty="0" smtClean="0">
                <a:solidFill>
                  <a:schemeClr val="tx1"/>
                </a:solidFill>
                <a:latin typeface="Times New Roman" pitchFamily="18" charset="0"/>
                <a:cs typeface="Times New Roman" pitchFamily="18" charset="0"/>
              </a:rPr>
              <a:t>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Macular </a:t>
            </a:r>
            <a:r>
              <a:rPr lang="en-US" i="1" dirty="0" err="1" smtClean="0">
                <a:solidFill>
                  <a:schemeClr val="tx1"/>
                </a:solidFill>
                <a:latin typeface="Times New Roman" pitchFamily="18" charset="0"/>
                <a:cs typeface="Times New Roman" pitchFamily="18" charset="0"/>
              </a:rPr>
              <a:t>heterotopia</a:t>
            </a:r>
            <a:r>
              <a:rPr lang="en-US" i="1" dirty="0" smtClean="0">
                <a:solidFill>
                  <a:schemeClr val="tx1"/>
                </a:solidFill>
                <a:latin typeface="Times New Roman" pitchFamily="18" charset="0"/>
                <a:cs typeface="Times New Roman" pitchFamily="18" charset="0"/>
              </a:rPr>
              <a:t> </a:t>
            </a:r>
            <a:endParaRPr lang="en-US" i="1" dirty="0">
              <a:solidFill>
                <a:schemeClr val="tx1"/>
              </a:solidFill>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a:srcRect/>
          <a:stretch>
            <a:fillRect/>
          </a:stretch>
        </p:blipFill>
        <p:spPr bwMode="auto">
          <a:xfrm>
            <a:off x="6400800" y="381000"/>
            <a:ext cx="2743200" cy="3076575"/>
          </a:xfrm>
          <a:prstGeom prst="rect">
            <a:avLst/>
          </a:prstGeom>
          <a:noFill/>
          <a:ln w="9525">
            <a:noFill/>
            <a:miter lim="800000"/>
            <a:headEnd/>
            <a:tailEnd/>
          </a:ln>
          <a:effectLst/>
        </p:spPr>
      </p:pic>
      <p:pic>
        <p:nvPicPr>
          <p:cNvPr id="13315" name="Picture 3"/>
          <p:cNvPicPr>
            <a:picLocks noChangeAspect="1" noChangeArrowheads="1"/>
          </p:cNvPicPr>
          <p:nvPr/>
        </p:nvPicPr>
        <p:blipFill>
          <a:blip r:embed="rId3"/>
          <a:srcRect/>
          <a:stretch>
            <a:fillRect/>
          </a:stretch>
        </p:blipFill>
        <p:spPr bwMode="auto">
          <a:xfrm>
            <a:off x="6400800" y="3581400"/>
            <a:ext cx="2743200" cy="3048000"/>
          </a:xfrm>
          <a:prstGeom prst="rect">
            <a:avLst/>
          </a:prstGeom>
          <a:noFill/>
          <a:ln w="9525">
            <a:noFill/>
            <a:miter lim="800000"/>
            <a:headEnd/>
            <a:tailEnd/>
          </a:ln>
          <a:effectLst/>
        </p:spPr>
      </p:pic>
      <p:sp>
        <p:nvSpPr>
          <p:cNvPr id="5" name="Right Arrow 4"/>
          <p:cNvSpPr/>
          <p:nvPr/>
        </p:nvSpPr>
        <p:spPr>
          <a:xfrm>
            <a:off x="4572000" y="16764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4724400" y="48768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610600" cy="6934200"/>
          </a:xfrm>
        </p:spPr>
        <p:txBody>
          <a:bodyPr/>
          <a:lstStyle/>
          <a:p>
            <a:pPr algn="r" rtl="1"/>
            <a:r>
              <a:rPr lang="fa-IR" sz="2000" dirty="0" smtClean="0">
                <a:latin typeface="Times New Roman" panose="02020603050405020304" pitchFamily="18" charset="0"/>
                <a:cs typeface="Times New Roman" panose="02020603050405020304" pitchFamily="18" charset="0"/>
              </a:rPr>
              <a:t/>
            </a:r>
            <a:br>
              <a:rPr lang="fa-IR" sz="2000" dirty="0" smtClean="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r>
            <a:br>
              <a:rPr lang="fa-IR" sz="2000" dirty="0">
                <a:latin typeface="Times New Roman" panose="02020603050405020304" pitchFamily="18" charset="0"/>
                <a:cs typeface="Times New Roman" panose="02020603050405020304" pitchFamily="18" charset="0"/>
              </a:rPr>
            </a:br>
            <a:r>
              <a:rPr lang="fa-IR" sz="2000" dirty="0" smtClean="0">
                <a:latin typeface="Times New Roman" panose="02020603050405020304" pitchFamily="18" charset="0"/>
                <a:cs typeface="Times New Roman" panose="02020603050405020304" pitchFamily="18" charset="0"/>
              </a:rPr>
              <a:t>با </a:t>
            </a:r>
            <a:r>
              <a:rPr lang="fa-IR" sz="2000" dirty="0">
                <a:latin typeface="Times New Roman" panose="02020603050405020304" pitchFamily="18" charset="0"/>
                <a:cs typeface="Times New Roman" panose="02020603050405020304" pitchFamily="18" charset="0"/>
              </a:rPr>
              <a:t>افزایش چشمگیر میزان بقای نوزادان نارس که در چهل سال اخیر از حدود</a:t>
            </a:r>
            <a:r>
              <a:rPr lang="en-US" sz="2000" dirty="0">
                <a:latin typeface="Times New Roman" panose="02020603050405020304" pitchFamily="18" charset="0"/>
                <a:cs typeface="Times New Roman" panose="02020603050405020304" pitchFamily="18" charset="0"/>
              </a:rPr>
              <a:t> 5% </a:t>
            </a:r>
            <a:r>
              <a:rPr lang="fa-IR" sz="2000" dirty="0">
                <a:latin typeface="Times New Roman" panose="02020603050405020304" pitchFamily="18" charset="0"/>
                <a:cs typeface="Times New Roman" panose="02020603050405020304" pitchFamily="18" charset="0"/>
              </a:rPr>
              <a:t>به بیش از</a:t>
            </a:r>
            <a:r>
              <a:rPr lang="en-US" sz="2000" dirty="0">
                <a:latin typeface="Times New Roman" panose="02020603050405020304" pitchFamily="18" charset="0"/>
                <a:cs typeface="Times New Roman" panose="02020603050405020304" pitchFamily="18" charset="0"/>
              </a:rPr>
              <a:t> 55 % </a:t>
            </a:r>
            <a:r>
              <a:rPr lang="fa-IR" sz="2000" dirty="0">
                <a:latin typeface="Times New Roman" panose="02020603050405020304" pitchFamily="18" charset="0"/>
                <a:cs typeface="Times New Roman" panose="02020603050405020304" pitchFamily="18" charset="0"/>
              </a:rPr>
              <a:t>برای نوزادان با وزن کمتر از 1000 گرم افزایش یافته است، تعداد نوزادان مبتلا به رتینوپاتی  نارسی افزایش خواهد یافت مگر آنکه در زمینه پیشگیری از بیماری اقدامات جدی صورت گیرد</a:t>
            </a:r>
            <a:r>
              <a:rPr lang="fa-IR" sz="2000" dirty="0" smtClean="0">
                <a:latin typeface="Times New Roman" panose="02020603050405020304" pitchFamily="18" charset="0"/>
                <a:cs typeface="Times New Roman" panose="02020603050405020304" pitchFamily="18" charset="0"/>
              </a:rPr>
              <a:t>.</a:t>
            </a:r>
            <a:br>
              <a:rPr lang="fa-IR" sz="2000" dirty="0" smtClean="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r>
            <a:br>
              <a:rPr lang="fa-IR" sz="2000" dirty="0">
                <a:latin typeface="Times New Roman" panose="02020603050405020304" pitchFamily="18" charset="0"/>
                <a:cs typeface="Times New Roman" panose="02020603050405020304" pitchFamily="18" charset="0"/>
              </a:rPr>
            </a:br>
            <a:r>
              <a:rPr lang="fa-IR" sz="2000" dirty="0" smtClean="0">
                <a:latin typeface="Times New Roman" panose="02020603050405020304" pitchFamily="18" charset="0"/>
                <a:cs typeface="Times New Roman" panose="02020603050405020304" pitchFamily="18" charset="0"/>
              </a:rPr>
              <a:t/>
            </a:r>
            <a:br>
              <a:rPr lang="fa-IR" sz="2000" dirty="0" smtClean="0">
                <a:latin typeface="Times New Roman" panose="02020603050405020304" pitchFamily="18" charset="0"/>
                <a:cs typeface="Times New Roman" panose="02020603050405020304" pitchFamily="18" charset="0"/>
              </a:rPr>
            </a:br>
            <a:r>
              <a:rPr lang="fa-IR" sz="2000" dirty="0" smtClean="0">
                <a:latin typeface="Times New Roman" panose="02020603050405020304" pitchFamily="18" charset="0"/>
                <a:cs typeface="Times New Roman" panose="02020603050405020304" pitchFamily="18" charset="0"/>
              </a:rPr>
              <a:t>شیوع </a:t>
            </a:r>
            <a:r>
              <a:rPr lang="fa-IR" sz="2000" dirty="0">
                <a:latin typeface="Times New Roman" panose="02020603050405020304" pitchFamily="18" charset="0"/>
                <a:cs typeface="Times New Roman" panose="02020603050405020304" pitchFamily="18" charset="0"/>
              </a:rPr>
              <a:t>و شدت رتینوپاتی نارسی با کاهش سن حاملگی و وزن هنگام تولد نوزاد افزایش می یابد</a:t>
            </a:r>
            <a:r>
              <a:rPr lang="en-US" sz="2000" dirty="0">
                <a:latin typeface="Times New Roman" panose="02020603050405020304" pitchFamily="18" charset="0"/>
                <a:cs typeface="Times New Roman" panose="02020603050405020304" pitchFamily="18" charset="0"/>
              </a:rPr>
              <a:t>. </a:t>
            </a:r>
            <a:r>
              <a:rPr lang="fa-IR" sz="2000" dirty="0">
                <a:latin typeface="Times New Roman" panose="02020603050405020304" pitchFamily="18" charset="0"/>
                <a:cs typeface="Times New Roman" panose="02020603050405020304" pitchFamily="18" charset="0"/>
              </a:rPr>
              <a:t>حدود 30 تا 60 درصد نوزادان با وزن تولد کمتر از </a:t>
            </a:r>
            <a:r>
              <a:rPr lang="en-US" sz="2000" dirty="0">
                <a:latin typeface="Times New Roman" panose="02020603050405020304" pitchFamily="18" charset="0"/>
                <a:cs typeface="Times New Roman" panose="02020603050405020304" pitchFamily="18" charset="0"/>
              </a:rPr>
              <a:t>1500 </a:t>
            </a:r>
            <a:r>
              <a:rPr lang="fa-IR" sz="2000" dirty="0">
                <a:latin typeface="Times New Roman" panose="02020603050405020304" pitchFamily="18" charset="0"/>
                <a:cs typeface="Times New Roman" panose="02020603050405020304" pitchFamily="18" charset="0"/>
              </a:rPr>
              <a:t>گرم دچار درجاتی از رتینوپاتی نارسی می شوند و حدود </a:t>
            </a:r>
            <a:r>
              <a:rPr lang="en-US" sz="2000" dirty="0">
                <a:latin typeface="Times New Roman" panose="02020603050405020304" pitchFamily="18" charset="0"/>
                <a:cs typeface="Times New Roman" panose="02020603050405020304" pitchFamily="18" charset="0"/>
              </a:rPr>
              <a:t>10 % </a:t>
            </a:r>
            <a:r>
              <a:rPr lang="fa-IR" sz="2000" dirty="0">
                <a:latin typeface="Times New Roman" panose="02020603050405020304" pitchFamily="18" charset="0"/>
                <a:cs typeface="Times New Roman" panose="02020603050405020304" pitchFamily="18" charset="0"/>
              </a:rPr>
              <a:t>به درجات شدید پیشرفت می کنند</a:t>
            </a:r>
            <a:r>
              <a:rPr lang="en-US" sz="2000" dirty="0">
                <a:latin typeface="Times New Roman" panose="02020603050405020304" pitchFamily="18" charset="0"/>
                <a:cs typeface="Times New Roman" panose="02020603050405020304" pitchFamily="18" charset="0"/>
              </a:rPr>
              <a:t>. </a:t>
            </a:r>
            <a:r>
              <a:rPr lang="fa-IR" sz="2000" dirty="0">
                <a:latin typeface="Times New Roman" panose="02020603050405020304" pitchFamily="18" charset="0"/>
                <a:cs typeface="Times New Roman" panose="02020603050405020304" pitchFamily="18" charset="0"/>
              </a:rPr>
              <a:t>نوزادان با وزن کمتر از </a:t>
            </a:r>
            <a:r>
              <a:rPr lang="en-US" sz="2000" dirty="0">
                <a:latin typeface="Times New Roman" panose="02020603050405020304" pitchFamily="18" charset="0"/>
                <a:cs typeface="Times New Roman" panose="02020603050405020304" pitchFamily="18" charset="0"/>
              </a:rPr>
              <a:t>750 </a:t>
            </a:r>
            <a:r>
              <a:rPr lang="fa-IR" sz="2000" dirty="0">
                <a:latin typeface="Times New Roman" panose="02020603050405020304" pitchFamily="18" charset="0"/>
                <a:cs typeface="Times New Roman" panose="02020603050405020304" pitchFamily="18" charset="0"/>
              </a:rPr>
              <a:t>گرم تا </a:t>
            </a:r>
            <a:r>
              <a:rPr lang="en-US" sz="2000" dirty="0">
                <a:latin typeface="Times New Roman" panose="02020603050405020304" pitchFamily="18" charset="0"/>
                <a:cs typeface="Times New Roman" panose="02020603050405020304" pitchFamily="18" charset="0"/>
              </a:rPr>
              <a:t>90 % </a:t>
            </a:r>
            <a:r>
              <a:rPr lang="fa-IR" sz="2000" dirty="0" smtClean="0">
                <a:latin typeface="Times New Roman" panose="02020603050405020304" pitchFamily="18" charset="0"/>
                <a:cs typeface="Times New Roman" panose="02020603050405020304" pitchFamily="18" charset="0"/>
              </a:rPr>
              <a:t> ممکن </a:t>
            </a:r>
            <a:r>
              <a:rPr lang="fa-IR" sz="2000" dirty="0">
                <a:latin typeface="Times New Roman" panose="02020603050405020304" pitchFamily="18" charset="0"/>
                <a:cs typeface="Times New Roman" panose="02020603050405020304" pitchFamily="18" charset="0"/>
              </a:rPr>
              <a:t>است درجاتی از بیماری را نشان دهند</a:t>
            </a:r>
            <a:r>
              <a:rPr lang="en-US" sz="2000" dirty="0">
                <a:latin typeface="Times New Roman" panose="02020603050405020304" pitchFamily="18" charset="0"/>
                <a:cs typeface="Times New Roman" panose="02020603050405020304" pitchFamily="18" charset="0"/>
              </a:rPr>
              <a:t>.</a:t>
            </a:r>
            <a:br>
              <a:rPr lang="en-US" sz="2000" dirty="0">
                <a:latin typeface="Times New Roman" panose="02020603050405020304" pitchFamily="18" charset="0"/>
                <a:cs typeface="Times New Roman" panose="02020603050405020304" pitchFamily="18" charset="0"/>
              </a:rPr>
            </a:br>
            <a:r>
              <a:rPr lang="fa-IR"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endParaRPr lang="fa-IR"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77555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5791200" cy="6858000"/>
          </a:xfrm>
        </p:spPr>
        <p:txBody>
          <a:bodyPr/>
          <a:lstStyle/>
          <a:p>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Macular fold</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a:r>
            <a:br>
              <a:rPr lang="en-US" i="1" dirty="0" smtClean="0">
                <a:solidFill>
                  <a:schemeClr val="tx1"/>
                </a:solidFill>
                <a:latin typeface="Times New Roman" pitchFamily="18" charset="0"/>
                <a:cs typeface="Times New Roman" pitchFamily="18" charset="0"/>
              </a:rPr>
            </a:br>
            <a:r>
              <a:rPr lang="en-US" i="1" dirty="0" smtClean="0">
                <a:solidFill>
                  <a:schemeClr val="tx1"/>
                </a:solidFill>
                <a:latin typeface="Times New Roman" pitchFamily="18" charset="0"/>
                <a:cs typeface="Times New Roman" pitchFamily="18" charset="0"/>
              </a:rPr>
              <a:t>     Macular fold</a:t>
            </a:r>
            <a:endParaRPr lang="en-US" i="1" dirty="0">
              <a:solidFill>
                <a:schemeClr val="tx1"/>
              </a:solidFill>
              <a:latin typeface="Times New Roman" pitchFamily="18" charset="0"/>
              <a:cs typeface="Times New Roman" pitchFamily="18" charset="0"/>
            </a:endParaRPr>
          </a:p>
        </p:txBody>
      </p:sp>
      <p:pic>
        <p:nvPicPr>
          <p:cNvPr id="14338" name="Picture 2"/>
          <p:cNvPicPr>
            <a:picLocks noChangeAspect="1" noChangeArrowheads="1"/>
          </p:cNvPicPr>
          <p:nvPr/>
        </p:nvPicPr>
        <p:blipFill>
          <a:blip r:embed="rId2"/>
          <a:srcRect/>
          <a:stretch>
            <a:fillRect/>
          </a:stretch>
        </p:blipFill>
        <p:spPr bwMode="auto">
          <a:xfrm>
            <a:off x="6172200" y="304800"/>
            <a:ext cx="2971800" cy="3143250"/>
          </a:xfrm>
          <a:prstGeom prst="rect">
            <a:avLst/>
          </a:prstGeom>
          <a:noFill/>
          <a:ln w="9525">
            <a:noFill/>
            <a:miter lim="800000"/>
            <a:headEnd/>
            <a:tailEnd/>
          </a:ln>
          <a:effectLst/>
        </p:spPr>
      </p:pic>
      <p:pic>
        <p:nvPicPr>
          <p:cNvPr id="14339" name="Picture 3"/>
          <p:cNvPicPr>
            <a:picLocks noChangeAspect="1" noChangeArrowheads="1"/>
          </p:cNvPicPr>
          <p:nvPr/>
        </p:nvPicPr>
        <p:blipFill>
          <a:blip r:embed="rId3"/>
          <a:srcRect/>
          <a:stretch>
            <a:fillRect/>
          </a:stretch>
        </p:blipFill>
        <p:spPr bwMode="auto">
          <a:xfrm>
            <a:off x="6172200" y="3581400"/>
            <a:ext cx="2971800" cy="2971800"/>
          </a:xfrm>
          <a:prstGeom prst="rect">
            <a:avLst/>
          </a:prstGeom>
          <a:noFill/>
          <a:ln w="9525">
            <a:noFill/>
            <a:miter lim="800000"/>
            <a:headEnd/>
            <a:tailEnd/>
          </a:ln>
          <a:effectLst/>
        </p:spPr>
      </p:pic>
      <p:sp>
        <p:nvSpPr>
          <p:cNvPr id="5" name="Right Arrow 4"/>
          <p:cNvSpPr/>
          <p:nvPr/>
        </p:nvSpPr>
        <p:spPr>
          <a:xfrm>
            <a:off x="4267200" y="15240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4191000" y="45720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2819400"/>
          </a:xfrm>
        </p:spPr>
        <p:txBody>
          <a:bodyPr/>
          <a:lstStyle/>
          <a:p>
            <a:r>
              <a:rPr lang="en-US" sz="2800" b="1" i="1" dirty="0" smtClean="0">
                <a:solidFill>
                  <a:srgbClr val="FFC000"/>
                </a:solidFill>
                <a:latin typeface="Times New Roman" pitchFamily="18" charset="0"/>
                <a:cs typeface="Times New Roman" pitchFamily="18" charset="0"/>
              </a:rPr>
              <a:t/>
            </a:r>
            <a:br>
              <a:rPr lang="en-US" sz="2800" b="1" i="1" dirty="0" smtClean="0">
                <a:solidFill>
                  <a:srgbClr val="FFC000"/>
                </a:solidFill>
                <a:latin typeface="Times New Roman" pitchFamily="18" charset="0"/>
                <a:cs typeface="Times New Roman" pitchFamily="18" charset="0"/>
              </a:rPr>
            </a:br>
            <a:r>
              <a:rPr lang="en-US" sz="2800" b="1" i="1" dirty="0" smtClean="0">
                <a:solidFill>
                  <a:srgbClr val="FFC000"/>
                </a:solidFill>
                <a:latin typeface="Times New Roman" pitchFamily="18" charset="0"/>
                <a:cs typeface="Times New Roman" pitchFamily="18" charset="0"/>
              </a:rPr>
              <a:t>Clinical  Manifestations  and  Prognosis:</a:t>
            </a: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In &gt;90% of at-risk infants, the course is one of spontaneous arrest and regression, with little or no residual effects or visual disability.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Less than 10% of infants progress to severe disease, with significant </a:t>
            </a:r>
            <a:r>
              <a:rPr lang="en-US" sz="2400" dirty="0" err="1" smtClean="0">
                <a:solidFill>
                  <a:schemeClr val="tx1"/>
                </a:solidFill>
                <a:latin typeface="Times New Roman" pitchFamily="18" charset="0"/>
                <a:cs typeface="Times New Roman" pitchFamily="18" charset="0"/>
              </a:rPr>
              <a:t>extraretinal</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vasoproliferation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cicatrization</a:t>
            </a:r>
            <a:r>
              <a:rPr lang="en-US" sz="2400" dirty="0" smtClean="0">
                <a:solidFill>
                  <a:schemeClr val="tx1"/>
                </a:solidFill>
                <a:latin typeface="Times New Roman" pitchFamily="18" charset="0"/>
                <a:cs typeface="Times New Roman" pitchFamily="18" charset="0"/>
              </a:rPr>
              <a:t>, detachment of the retina, and impairment of vision.</a:t>
            </a:r>
            <a:br>
              <a:rPr lang="en-US" sz="24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endParaRPr lang="en-US" sz="2600" dirty="0">
              <a:solidFill>
                <a:schemeClr val="tx1"/>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clinical picture is often that of a </a:t>
            </a:r>
            <a:r>
              <a:rPr lang="en-US" sz="2400" dirty="0" err="1" smtClean="0">
                <a:solidFill>
                  <a:schemeClr val="tx1"/>
                </a:solidFill>
                <a:latin typeface="Times New Roman" pitchFamily="18" charset="0"/>
                <a:cs typeface="Times New Roman" pitchFamily="18" charset="0"/>
              </a:rPr>
              <a:t>retrolental</a:t>
            </a:r>
            <a:r>
              <a:rPr lang="en-US" sz="2400" dirty="0" smtClean="0">
                <a:solidFill>
                  <a:schemeClr val="tx1"/>
                </a:solidFill>
                <a:latin typeface="Times New Roman" pitchFamily="18" charset="0"/>
                <a:cs typeface="Times New Roman" pitchFamily="18" charset="0"/>
              </a:rPr>
              <a:t> membrane, producing </a:t>
            </a:r>
            <a:r>
              <a:rPr lang="en-US" sz="2400" dirty="0" err="1" smtClean="0">
                <a:solidFill>
                  <a:srgbClr val="FF0000"/>
                </a:solidFill>
                <a:latin typeface="Times New Roman" pitchFamily="18" charset="0"/>
                <a:cs typeface="Times New Roman" pitchFamily="18" charset="0"/>
              </a:rPr>
              <a:t>leukocoria</a:t>
            </a:r>
            <a:r>
              <a:rPr lang="en-US" sz="2400" dirty="0" smtClean="0">
                <a:solidFill>
                  <a:schemeClr val="tx1"/>
                </a:solidFill>
                <a:latin typeface="Times New Roman" pitchFamily="18" charset="0"/>
                <a:cs typeface="Times New Roman" pitchFamily="18" charset="0"/>
              </a:rPr>
              <a:t> (a white reflex in the pupil).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Some patients develop </a:t>
            </a:r>
            <a:r>
              <a:rPr lang="en-US" sz="2400" dirty="0" smtClean="0">
                <a:solidFill>
                  <a:srgbClr val="FF0000"/>
                </a:solidFill>
                <a:latin typeface="Times New Roman" pitchFamily="18" charset="0"/>
                <a:cs typeface="Times New Roman" pitchFamily="18" charset="0"/>
              </a:rPr>
              <a:t>cataracts</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glaucoma</a:t>
            </a:r>
            <a:r>
              <a:rPr lang="en-US" sz="2400" dirty="0" smtClean="0">
                <a:solidFill>
                  <a:schemeClr val="tx1"/>
                </a:solidFill>
                <a:latin typeface="Times New Roman" pitchFamily="18" charset="0"/>
                <a:cs typeface="Times New Roman" pitchFamily="18" charset="0"/>
              </a:rPr>
              <a:t>, and </a:t>
            </a:r>
            <a:r>
              <a:rPr lang="en-US" sz="2400" dirty="0" smtClean="0">
                <a:solidFill>
                  <a:srgbClr val="FF0000"/>
                </a:solidFill>
                <a:latin typeface="Times New Roman" pitchFamily="18" charset="0"/>
                <a:cs typeface="Times New Roman" pitchFamily="18" charset="0"/>
              </a:rPr>
              <a:t>signs of inflammation</a:t>
            </a:r>
            <a:r>
              <a:rPr lang="en-US" sz="2400" dirty="0" smtClean="0">
                <a:solidFill>
                  <a:schemeClr val="tx1"/>
                </a:solidFill>
                <a:latin typeface="Times New Roman" pitchFamily="18" charset="0"/>
                <a:cs typeface="Times New Roman" pitchFamily="18" charset="0"/>
              </a:rPr>
              <a:t>.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end stage is often a </a:t>
            </a:r>
            <a:r>
              <a:rPr lang="en-US" sz="2400" dirty="0" smtClean="0">
                <a:solidFill>
                  <a:srgbClr val="FF0000"/>
                </a:solidFill>
                <a:latin typeface="Times New Roman" pitchFamily="18" charset="0"/>
                <a:cs typeface="Times New Roman" pitchFamily="18" charset="0"/>
              </a:rPr>
              <a:t>painful blind eye </a:t>
            </a:r>
            <a:r>
              <a:rPr lang="en-US" sz="2400" dirty="0" smtClean="0">
                <a:solidFill>
                  <a:schemeClr val="tx1"/>
                </a:solidFill>
                <a:latin typeface="Times New Roman" pitchFamily="18" charset="0"/>
                <a:cs typeface="Times New Roman" pitchFamily="18" charset="0"/>
              </a:rPr>
              <a:t>or a </a:t>
            </a:r>
            <a:r>
              <a:rPr lang="en-US" sz="2400" dirty="0" smtClean="0">
                <a:solidFill>
                  <a:srgbClr val="FF0000"/>
                </a:solidFill>
                <a:latin typeface="Times New Roman" pitchFamily="18" charset="0"/>
                <a:cs typeface="Times New Roman" pitchFamily="18" charset="0"/>
              </a:rPr>
              <a:t>degenerated </a:t>
            </a:r>
            <a:r>
              <a:rPr lang="en-US" sz="2400" dirty="0" err="1" smtClean="0">
                <a:solidFill>
                  <a:srgbClr val="FF0000"/>
                </a:solidFill>
                <a:latin typeface="Times New Roman" pitchFamily="18" charset="0"/>
                <a:cs typeface="Times New Roman" pitchFamily="18" charset="0"/>
              </a:rPr>
              <a:t>phthisical</a:t>
            </a:r>
            <a:r>
              <a:rPr lang="en-US" sz="2400" dirty="0" smtClean="0">
                <a:solidFill>
                  <a:srgbClr val="FF0000"/>
                </a:solidFill>
                <a:latin typeface="Times New Roman" pitchFamily="18" charset="0"/>
                <a:cs typeface="Times New Roman" pitchFamily="18" charset="0"/>
              </a:rPr>
              <a:t> eye</a:t>
            </a:r>
            <a:r>
              <a:rPr lang="en-US" sz="2400" dirty="0" smtClean="0">
                <a:solidFill>
                  <a:schemeClr val="tx1"/>
                </a:solidFill>
                <a:latin typeface="Times New Roman" pitchFamily="18" charset="0"/>
                <a:cs typeface="Times New Roman" pitchFamily="18" charset="0"/>
              </a:rPr>
              <a:t>.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spectrum of ROP also includes </a:t>
            </a:r>
            <a:r>
              <a:rPr lang="en-US" sz="2400" dirty="0" smtClean="0">
                <a:solidFill>
                  <a:srgbClr val="FF0000"/>
                </a:solidFill>
                <a:latin typeface="Times New Roman" pitchFamily="18" charset="0"/>
                <a:cs typeface="Times New Roman" pitchFamily="18" charset="0"/>
              </a:rPr>
              <a:t>myopia</a:t>
            </a:r>
            <a:r>
              <a:rPr lang="en-US" sz="2400" dirty="0" smtClean="0">
                <a:solidFill>
                  <a:schemeClr val="tx1"/>
                </a:solidFill>
                <a:latin typeface="Times New Roman" pitchFamily="18" charset="0"/>
                <a:cs typeface="Times New Roman" pitchFamily="18" charset="0"/>
              </a:rPr>
              <a:t>, which is often progressive and of significant degree in infancy. The incidence of </a:t>
            </a:r>
            <a:r>
              <a:rPr lang="en-US" sz="2400" dirty="0" err="1" smtClean="0">
                <a:solidFill>
                  <a:srgbClr val="FF0000"/>
                </a:solidFill>
                <a:latin typeface="Times New Roman" pitchFamily="18" charset="0"/>
                <a:cs typeface="Times New Roman" pitchFamily="18" charset="0"/>
              </a:rPr>
              <a:t>anisometropia</a:t>
            </a: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Times New Roman" pitchFamily="18" charset="0"/>
                <a:cs typeface="Times New Roman" pitchFamily="18" charset="0"/>
              </a:rPr>
              <a:t>strabismus</a:t>
            </a:r>
            <a:r>
              <a:rPr lang="en-US" sz="2400" dirty="0" smtClean="0">
                <a:solidFill>
                  <a:schemeClr val="tx1"/>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amblyopia</a:t>
            </a:r>
            <a:r>
              <a:rPr lang="en-US" sz="2400" dirty="0" smtClean="0">
                <a:solidFill>
                  <a:schemeClr val="tx1"/>
                </a:solidFill>
                <a:latin typeface="Times New Roman" pitchFamily="18" charset="0"/>
                <a:cs typeface="Times New Roman" pitchFamily="18" charset="0"/>
              </a:rPr>
              <a:t>, and </a:t>
            </a:r>
            <a:r>
              <a:rPr lang="en-US" sz="2400" dirty="0" err="1" smtClean="0">
                <a:solidFill>
                  <a:srgbClr val="FF0000"/>
                </a:solidFill>
                <a:latin typeface="Times New Roman" pitchFamily="18" charset="0"/>
                <a:cs typeface="Times New Roman" pitchFamily="18" charset="0"/>
              </a:rPr>
              <a:t>nystagmus</a:t>
            </a:r>
            <a:r>
              <a:rPr lang="en-US" sz="2400" dirty="0" smtClean="0">
                <a:solidFill>
                  <a:schemeClr val="tx1"/>
                </a:solidFill>
                <a:latin typeface="Times New Roman" pitchFamily="18" charset="0"/>
                <a:cs typeface="Times New Roman" pitchFamily="18" charset="0"/>
              </a:rPr>
              <a:t> may also be increased.</a:t>
            </a:r>
            <a:endParaRPr lang="en-US" sz="2400" dirty="0"/>
          </a:p>
        </p:txBody>
      </p:sp>
    </p:spTree>
  </p:cSld>
  <p:clrMapOvr>
    <a:masterClrMapping/>
  </p:clrMapOvr>
  <p:transition>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3657600"/>
          </a:xfrm>
        </p:spPr>
        <p:txBody>
          <a:bodyPr/>
          <a:lstStyle/>
          <a:p>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Rates of progression are variable, and the worst prognosis is associated with onset in zone I (most immature) followed by rapid progression in time through stages 1, 2, and 3 to plus disease and retinal detachment. When this progression proceeds over a few weeks, the Japanese named it </a:t>
            </a:r>
            <a:r>
              <a:rPr lang="en-US" sz="2400" i="1" dirty="0" smtClean="0">
                <a:solidFill>
                  <a:srgbClr val="FF0000"/>
                </a:solidFill>
                <a:latin typeface="Times New Roman" pitchFamily="18" charset="0"/>
                <a:cs typeface="Times New Roman" pitchFamily="18" charset="0"/>
              </a:rPr>
              <a:t>rush disease</a:t>
            </a:r>
            <a:r>
              <a:rPr lang="en-US" sz="2400" i="1" dirty="0" smtClean="0">
                <a:solidFill>
                  <a:schemeClr val="tx1"/>
                </a:solidFill>
                <a:latin typeface="Times New Roman" pitchFamily="18" charset="0"/>
                <a:cs typeface="Times New Roman" pitchFamily="18" charset="0"/>
              </a:rPr>
              <a:t>.</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
            </a:r>
            <a:br>
              <a:rPr lang="en-US" sz="2400" i="1"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Onset in zone II, or a slower evolution of the disorder, leads more often to complete resolution or to just a partial cicatrix (retinal scar). This slower resolution can take as long as a year to stabilize, but most often results in full recovery.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ROP with an onset in zone III has a good prognosis for full recovery. </a:t>
            </a:r>
            <a:endParaRPr lang="en-US" sz="2400"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2971800"/>
          </a:xfrm>
        </p:spPr>
        <p:txBody>
          <a:bodyPr/>
          <a:lstStyle/>
          <a:p>
            <a:r>
              <a:rPr lang="en-US" sz="2600" b="1" i="1" dirty="0" smtClean="0">
                <a:solidFill>
                  <a:schemeClr val="tx2">
                    <a:lumMod val="50000"/>
                  </a:schemeClr>
                </a:solidFill>
                <a:latin typeface="Times New Roman" pitchFamily="18" charset="0"/>
                <a:cs typeface="Times New Roman" pitchFamily="18" charset="0"/>
              </a:rPr>
              <a:t/>
            </a:r>
            <a:br>
              <a:rPr lang="en-US" sz="2600" b="1" i="1" dirty="0" smtClean="0">
                <a:solidFill>
                  <a:schemeClr val="tx2">
                    <a:lumMod val="50000"/>
                  </a:schemeClr>
                </a:solidFill>
                <a:latin typeface="Times New Roman" pitchFamily="18" charset="0"/>
                <a:cs typeface="Times New Roman" pitchFamily="18" charset="0"/>
              </a:rPr>
            </a:br>
            <a:r>
              <a:rPr lang="en-US" sz="2400" b="1" i="1" dirty="0" smtClean="0">
                <a:solidFill>
                  <a:schemeClr val="tx2">
                    <a:lumMod val="50000"/>
                  </a:schemeClr>
                </a:solidFill>
                <a:latin typeface="Times New Roman" pitchFamily="18" charset="0"/>
                <a:cs typeface="Times New Roman" pitchFamily="18" charset="0"/>
              </a:rPr>
              <a:t>Disease with Little or No Risk</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fr-FR" sz="2400" dirty="0" smtClean="0">
                <a:solidFill>
                  <a:schemeClr val="tx1"/>
                </a:solidFill>
                <a:latin typeface="Times New Roman" pitchFamily="18" charset="0"/>
                <a:cs typeface="Times New Roman" pitchFamily="18" charset="0"/>
              </a:rPr>
              <a:t>• Immature </a:t>
            </a:r>
            <a:r>
              <a:rPr lang="fr-FR" sz="2400" dirty="0" err="1" smtClean="0">
                <a:solidFill>
                  <a:schemeClr val="tx1"/>
                </a:solidFill>
                <a:latin typeface="Times New Roman" pitchFamily="18" charset="0"/>
                <a:cs typeface="Times New Roman" pitchFamily="18" charset="0"/>
              </a:rPr>
              <a:t>vascularization</a:t>
            </a:r>
            <a:r>
              <a:rPr lang="fr-FR" sz="2400" dirty="0" smtClean="0">
                <a:solidFill>
                  <a:schemeClr val="tx1"/>
                </a:solidFill>
                <a:latin typeface="Times New Roman" pitchFamily="18" charset="0"/>
                <a:cs typeface="Times New Roman" pitchFamily="18" charset="0"/>
              </a:rPr>
              <a:t>, zone II or III</a:t>
            </a:r>
            <a:br>
              <a:rPr lang="fr-FR"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Stage 1, zone II or III, no plus</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Stage 2, zone II or III, no plus</a:t>
            </a:r>
            <a:br>
              <a:rPr lang="en-US" sz="2400" dirty="0" smtClean="0">
                <a:solidFill>
                  <a:schemeClr val="tx1"/>
                </a:solidFill>
                <a:latin typeface="Times New Roman" pitchFamily="18" charset="0"/>
                <a:cs typeface="Times New Roman" pitchFamily="18" charset="0"/>
              </a:rPr>
            </a:br>
            <a:r>
              <a:rPr lang="en-US" sz="2400" b="1" i="1" dirty="0" smtClean="0">
                <a:solidFill>
                  <a:schemeClr val="tx2">
                    <a:lumMod val="50000"/>
                  </a:schemeClr>
                </a:solidFill>
                <a:latin typeface="Times New Roman" pitchFamily="18" charset="0"/>
                <a:cs typeface="Times New Roman" pitchFamily="18" charset="0"/>
              </a:rPr>
              <a:t>Disease with Moderate Risk</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Immature </a:t>
            </a:r>
            <a:r>
              <a:rPr lang="en-US" sz="2400" dirty="0" err="1" smtClean="0">
                <a:solidFill>
                  <a:schemeClr val="tx1"/>
                </a:solidFill>
                <a:latin typeface="Times New Roman" pitchFamily="18" charset="0"/>
                <a:cs typeface="Times New Roman" pitchFamily="18" charset="0"/>
              </a:rPr>
              <a:t>vascularization</a:t>
            </a:r>
            <a:r>
              <a:rPr lang="en-US" sz="2400" dirty="0" smtClean="0">
                <a:solidFill>
                  <a:schemeClr val="tx1"/>
                </a:solidFill>
                <a:latin typeface="Times New Roman" pitchFamily="18" charset="0"/>
                <a:cs typeface="Times New Roman" pitchFamily="18" charset="0"/>
              </a:rPr>
              <a:t> zone I</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Stage 3, zone II or III, no plus</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Stage 1 or 2, zone I, no plus</a:t>
            </a:r>
            <a:br>
              <a:rPr lang="en-US" sz="2400" dirty="0" smtClean="0">
                <a:solidFill>
                  <a:schemeClr val="tx1"/>
                </a:solidFill>
                <a:latin typeface="Times New Roman" pitchFamily="18" charset="0"/>
                <a:cs typeface="Times New Roman" pitchFamily="18" charset="0"/>
              </a:rPr>
            </a:br>
            <a:r>
              <a:rPr lang="en-US" sz="2400" b="1" i="1" dirty="0" smtClean="0">
                <a:solidFill>
                  <a:schemeClr val="tx2">
                    <a:lumMod val="50000"/>
                  </a:schemeClr>
                </a:solidFill>
                <a:latin typeface="Times New Roman" pitchFamily="18" charset="0"/>
                <a:cs typeface="Times New Roman" pitchFamily="18" charset="0"/>
              </a:rPr>
              <a:t>Disease with High Risk</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fr-FR" sz="2400" dirty="0" smtClean="0">
                <a:solidFill>
                  <a:schemeClr val="tx1"/>
                </a:solidFill>
                <a:latin typeface="Times New Roman" pitchFamily="18" charset="0"/>
                <a:cs typeface="Times New Roman" pitchFamily="18" charset="0"/>
              </a:rPr>
              <a:t>• Stage 3, zone II, plus</a:t>
            </a:r>
            <a:br>
              <a:rPr lang="fr-FR" sz="2400" dirty="0" smtClean="0">
                <a:solidFill>
                  <a:schemeClr val="tx1"/>
                </a:solidFill>
                <a:latin typeface="Times New Roman" pitchFamily="18" charset="0"/>
                <a:cs typeface="Times New Roman" pitchFamily="18" charset="0"/>
              </a:rPr>
            </a:br>
            <a:r>
              <a:rPr lang="it-IT" sz="2400" dirty="0" smtClean="0">
                <a:solidFill>
                  <a:schemeClr val="tx1"/>
                </a:solidFill>
                <a:latin typeface="Times New Roman" pitchFamily="18" charset="0"/>
                <a:cs typeface="Times New Roman" pitchFamily="18" charset="0"/>
              </a:rPr>
              <a:t>• Stage 3, zone I, no plus</a:t>
            </a:r>
            <a:br>
              <a:rPr lang="it-IT"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Stage 3, zone I, plus</a:t>
            </a:r>
            <a:endParaRPr lang="en-US" sz="2400"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b="1" i="1" dirty="0" smtClean="0">
                <a:solidFill>
                  <a:schemeClr val="tx1"/>
                </a:solidFill>
                <a:latin typeface="Times New Roman" pitchFamily="18" charset="0"/>
                <a:cs typeface="Times New Roman" pitchFamily="18" charset="0"/>
              </a:rPr>
              <a:t>ATTENTION  TO:</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.What is the ‘screening window’ </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.Which babies should be screened? </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.When and how often to screen?</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.Where to examine the baby? </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.How to dilate the pupils? </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.What does the examination entail? </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.How to record findings during screening? </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.What precautions are taken during examination? </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.Use of wide-field digital camera (</a:t>
            </a:r>
            <a:r>
              <a:rPr lang="en-US" sz="2400" i="1" dirty="0" err="1" smtClean="0">
                <a:solidFill>
                  <a:schemeClr val="tx1"/>
                </a:solidFill>
                <a:latin typeface="Times New Roman" pitchFamily="18" charset="0"/>
                <a:cs typeface="Times New Roman" pitchFamily="18" charset="0"/>
              </a:rPr>
              <a:t>RetCam</a:t>
            </a:r>
            <a:r>
              <a:rPr lang="en-US" sz="2400" i="1" dirty="0" smtClean="0">
                <a:solidFill>
                  <a:schemeClr val="tx1"/>
                </a:solidFill>
                <a:latin typeface="Times New Roman" pitchFamily="18" charset="0"/>
                <a:cs typeface="Times New Roman" pitchFamily="18" charset="0"/>
              </a:rPr>
              <a:t>) for screening </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
            </a:r>
            <a:br>
              <a:rPr lang="en-US" sz="2400" i="1" dirty="0" smtClean="0">
                <a:solidFill>
                  <a:schemeClr val="tx1"/>
                </a:solidFill>
                <a:latin typeface="Times New Roman" pitchFamily="18" charset="0"/>
                <a:cs typeface="Times New Roman" pitchFamily="18" charset="0"/>
              </a:rPr>
            </a:br>
            <a:endParaRPr lang="en-US" sz="2400" i="1"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2057400"/>
          </a:xfrm>
        </p:spPr>
        <p:txBody>
          <a:bodyPr/>
          <a:lstStyle/>
          <a:p>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b="1" i="1" dirty="0" smtClean="0">
                <a:solidFill>
                  <a:srgbClr val="FFC000"/>
                </a:solidFill>
                <a:latin typeface="Times New Roman" pitchFamily="18" charset="0"/>
                <a:cs typeface="Times New Roman" pitchFamily="18" charset="0"/>
              </a:rPr>
              <a:t>Screening:</a:t>
            </a:r>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Screening for acute ROP is a critical and absolutely necessary clinical activity.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To paraphrase, ROP is a progressive disease and in early, not serious</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disease, treatment is not indicated, but in late, advanced acute/</a:t>
            </a:r>
            <a:r>
              <a:rPr lang="en-US" sz="2400" dirty="0" err="1" smtClean="0">
                <a:solidFill>
                  <a:schemeClr val="tx1"/>
                </a:solidFill>
                <a:latin typeface="Times New Roman" pitchFamily="18" charset="0"/>
                <a:cs typeface="Times New Roman" pitchFamily="18" charset="0"/>
              </a:rPr>
              <a:t>cicatricial</a:t>
            </a:r>
            <a:r>
              <a:rPr lang="en-US" sz="2400" dirty="0" smtClean="0">
                <a:solidFill>
                  <a:schemeClr val="tx1"/>
                </a:solidFill>
                <a:latin typeface="Times New Roman" pitchFamily="18" charset="0"/>
                <a:cs typeface="Times New Roman" pitchFamily="18" charset="0"/>
              </a:rPr>
              <a:t> disease treatment response is not optimal. So each retinal disease state has a </a:t>
            </a:r>
            <a:r>
              <a:rPr lang="en-US" sz="2400" i="1" dirty="0" smtClean="0">
                <a:solidFill>
                  <a:srgbClr val="FF0000"/>
                </a:solidFill>
                <a:latin typeface="Times New Roman" pitchFamily="18" charset="0"/>
                <a:cs typeface="Times New Roman" pitchFamily="18" charset="0"/>
              </a:rPr>
              <a:t>narrow window screening </a:t>
            </a:r>
            <a:r>
              <a:rPr lang="en-US" sz="2400" dirty="0" smtClean="0">
                <a:solidFill>
                  <a:schemeClr val="tx1"/>
                </a:solidFill>
                <a:latin typeface="Times New Roman" pitchFamily="18" charset="0"/>
                <a:cs typeface="Times New Roman" pitchFamily="18" charset="0"/>
              </a:rPr>
              <a:t>along the progression trajectory and has a critical timing component to it.</a:t>
            </a:r>
            <a:br>
              <a:rPr lang="en-US" sz="2400" dirty="0" smtClean="0">
                <a:solidFill>
                  <a:schemeClr val="tx1"/>
                </a:solidFill>
                <a:latin typeface="Times New Roman" pitchFamily="18" charset="0"/>
                <a:cs typeface="Times New Roman" pitchFamily="18" charset="0"/>
              </a:rPr>
            </a:br>
            <a:endParaRPr lang="en-US" sz="3600" b="1" i="1" dirty="0">
              <a:solidFill>
                <a:srgbClr val="FFC000"/>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990600"/>
          </a:xfrm>
        </p:spPr>
        <p:txBody>
          <a:bodyPr/>
          <a:lstStyle/>
          <a:p>
            <a:r>
              <a:rPr lang="en-US" sz="2600" b="1" i="1" dirty="0" err="1" smtClean="0">
                <a:solidFill>
                  <a:srgbClr val="FF0000"/>
                </a:solidFill>
                <a:latin typeface="Times New Roman" pitchFamily="18" charset="0"/>
                <a:cs typeface="Times New Roman" pitchFamily="18" charset="0"/>
              </a:rPr>
              <a:t>Fanaroff</a:t>
            </a:r>
            <a:r>
              <a:rPr lang="en-US" sz="2600" b="1" i="1" dirty="0" smtClean="0">
                <a:solidFill>
                  <a:srgbClr val="FF0000"/>
                </a:solidFill>
                <a:latin typeface="Times New Roman" pitchFamily="18" charset="0"/>
                <a:cs typeface="Times New Roman" pitchFamily="18" charset="0"/>
              </a:rPr>
              <a:t> and Martin's neonatal-</a:t>
            </a:r>
            <a:r>
              <a:rPr lang="en-US" sz="2600" b="1" i="1" dirty="0" err="1" smtClean="0">
                <a:solidFill>
                  <a:srgbClr val="FF0000"/>
                </a:solidFill>
                <a:latin typeface="Times New Roman" pitchFamily="18" charset="0"/>
                <a:cs typeface="Times New Roman" pitchFamily="18" charset="0"/>
              </a:rPr>
              <a:t>perinatal</a:t>
            </a:r>
            <a:r>
              <a:rPr lang="en-US" sz="2600" b="1" i="1" dirty="0" smtClean="0">
                <a:solidFill>
                  <a:srgbClr val="FF0000"/>
                </a:solidFill>
                <a:latin typeface="Times New Roman" pitchFamily="18" charset="0"/>
                <a:cs typeface="Times New Roman" pitchFamily="18" charset="0"/>
              </a:rPr>
              <a:t> medicine : diseases of the</a:t>
            </a:r>
            <a:br>
              <a:rPr lang="en-US" sz="2600" b="1" i="1" dirty="0" smtClean="0">
                <a:solidFill>
                  <a:srgbClr val="FF0000"/>
                </a:solidFill>
                <a:latin typeface="Times New Roman" pitchFamily="18" charset="0"/>
                <a:cs typeface="Times New Roman" pitchFamily="18" charset="0"/>
              </a:rPr>
            </a:br>
            <a:r>
              <a:rPr lang="en-US" sz="2600" b="1" i="1" dirty="0" smtClean="0">
                <a:solidFill>
                  <a:srgbClr val="FF0000"/>
                </a:solidFill>
                <a:latin typeface="Times New Roman" pitchFamily="18" charset="0"/>
                <a:cs typeface="Times New Roman" pitchFamily="18" charset="0"/>
              </a:rPr>
              <a:t>fetus and infant,9</a:t>
            </a:r>
            <a:r>
              <a:rPr lang="en-US" sz="2600" b="1" i="1" baseline="30000" dirty="0" smtClean="0">
                <a:solidFill>
                  <a:srgbClr val="FF0000"/>
                </a:solidFill>
                <a:latin typeface="Times New Roman" pitchFamily="18" charset="0"/>
                <a:cs typeface="Times New Roman" pitchFamily="18" charset="0"/>
              </a:rPr>
              <a:t>th</a:t>
            </a:r>
            <a:r>
              <a:rPr lang="en-US" sz="2600" b="1" i="1" dirty="0" smtClean="0">
                <a:solidFill>
                  <a:srgbClr val="FF0000"/>
                </a:solidFill>
                <a:latin typeface="Times New Roman" pitchFamily="18" charset="0"/>
                <a:cs typeface="Times New Roman" pitchFamily="18" charset="0"/>
              </a:rPr>
              <a:t> edition,2011. </a:t>
            </a:r>
            <a:br>
              <a:rPr lang="en-US" sz="2600" b="1" i="1" dirty="0" smtClean="0">
                <a:solidFill>
                  <a:srgbClr val="FF0000"/>
                </a:solidFill>
                <a:latin typeface="Times New Roman" pitchFamily="18" charset="0"/>
                <a:cs typeface="Times New Roman" pitchFamily="18" charset="0"/>
              </a:rPr>
            </a:br>
            <a:r>
              <a:rPr lang="en-US" sz="2600" b="1" i="1" dirty="0" smtClean="0">
                <a:solidFill>
                  <a:srgbClr val="FF0000"/>
                </a:solidFill>
                <a:latin typeface="Times New Roman" pitchFamily="18" charset="0"/>
                <a:cs typeface="Times New Roman" pitchFamily="18" charset="0"/>
              </a:rPr>
              <a:t>Michele C. Walsh</a:t>
            </a:r>
            <a:r>
              <a:rPr lang="en-US" sz="2600" i="1" dirty="0" smtClean="0">
                <a:solidFill>
                  <a:srgbClr val="FF0000"/>
                </a:solidFill>
                <a:latin typeface="Times New Roman" pitchFamily="18" charset="0"/>
                <a:cs typeface="Times New Roman" pitchFamily="18" charset="0"/>
              </a:rPr>
              <a:t>. — 9th </a:t>
            </a:r>
            <a:r>
              <a:rPr lang="en-US" dirty="0" smtClean="0"/>
              <a:t>ed.</a:t>
            </a:r>
            <a:endParaRPr lang="en-US" dirty="0"/>
          </a:p>
        </p:txBody>
      </p:sp>
      <p:pic>
        <p:nvPicPr>
          <p:cNvPr id="4" name="Picture 2"/>
          <p:cNvPicPr>
            <a:picLocks noChangeAspect="1" noChangeArrowheads="1"/>
          </p:cNvPicPr>
          <p:nvPr/>
        </p:nvPicPr>
        <p:blipFill>
          <a:blip r:embed="rId2"/>
          <a:srcRect/>
          <a:stretch>
            <a:fillRect/>
          </a:stretch>
        </p:blipFill>
        <p:spPr bwMode="auto">
          <a:xfrm>
            <a:off x="0" y="914401"/>
            <a:ext cx="9144000" cy="5943599"/>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3352800"/>
          </a:xfrm>
        </p:spPr>
        <p:txBody>
          <a:bodyPr/>
          <a:lstStyle/>
          <a:p>
            <a:r>
              <a:rPr lang="en-US" sz="2400" b="1" i="1" dirty="0" smtClean="0">
                <a:solidFill>
                  <a:srgbClr val="FF0000"/>
                </a:solidFill>
                <a:latin typeface="Times New Roman" pitchFamily="18" charset="0"/>
                <a:cs typeface="Times New Roman" pitchFamily="18" charset="0"/>
              </a:rPr>
              <a:t>Avery's Neonatology, 6th Edition MacDonald, </a:t>
            </a:r>
            <a:r>
              <a:rPr lang="en-US" sz="2400" b="1" i="1" dirty="0" err="1" smtClean="0">
                <a:solidFill>
                  <a:srgbClr val="FF0000"/>
                </a:solidFill>
                <a:latin typeface="Times New Roman" pitchFamily="18" charset="0"/>
                <a:cs typeface="Times New Roman" pitchFamily="18" charset="0"/>
              </a:rPr>
              <a:t>Mhairi</a:t>
            </a:r>
            <a:r>
              <a:rPr lang="en-US" sz="2400" b="1" i="1" dirty="0" smtClean="0">
                <a:solidFill>
                  <a:srgbClr val="FF0000"/>
                </a:solidFill>
                <a:latin typeface="Times New Roman" pitchFamily="18" charset="0"/>
                <a:cs typeface="Times New Roman" pitchFamily="18" charset="0"/>
              </a:rPr>
              <a:t> G.; </a:t>
            </a:r>
            <a:r>
              <a:rPr lang="en-US" sz="2400" b="1" i="1" dirty="0" err="1" smtClean="0">
                <a:solidFill>
                  <a:srgbClr val="FF0000"/>
                </a:solidFill>
                <a:latin typeface="Times New Roman" pitchFamily="18" charset="0"/>
                <a:cs typeface="Times New Roman" pitchFamily="18" charset="0"/>
              </a:rPr>
              <a:t>Seshia</a:t>
            </a:r>
            <a:r>
              <a:rPr lang="en-US" sz="2400" b="1" i="1" dirty="0" smtClean="0">
                <a:solidFill>
                  <a:srgbClr val="FF0000"/>
                </a:solidFill>
                <a:latin typeface="Times New Roman" pitchFamily="18" charset="0"/>
                <a:cs typeface="Times New Roman" pitchFamily="18" charset="0"/>
              </a:rPr>
              <a:t>, Mary M. K.; </a:t>
            </a:r>
            <a:r>
              <a:rPr lang="en-US" sz="2400" b="1" i="1" dirty="0" err="1" smtClean="0">
                <a:solidFill>
                  <a:srgbClr val="FF0000"/>
                </a:solidFill>
                <a:latin typeface="Times New Roman" pitchFamily="18" charset="0"/>
                <a:cs typeface="Times New Roman" pitchFamily="18" charset="0"/>
              </a:rPr>
              <a:t>Mullett</a:t>
            </a:r>
            <a:r>
              <a:rPr lang="en-US" sz="2400" b="1" i="1" dirty="0" smtClean="0">
                <a:solidFill>
                  <a:srgbClr val="FF0000"/>
                </a:solidFill>
                <a:latin typeface="Times New Roman" pitchFamily="18" charset="0"/>
                <a:cs typeface="Times New Roman" pitchFamily="18" charset="0"/>
              </a:rPr>
              <a:t>, Martha D.</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decision of which babies to screen is somewhat controversial.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Most nurseries desire an examination of any infant with a birth weight below 1,250 g, whereas others use a weight as high as 1,600 g.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 University of Pittsburgh study found that above a birth weight of 1,500 g, ROP developed only in infants exposed to at least 6 weeks of continuous oxygen.</a:t>
            </a:r>
            <a:br>
              <a:rPr lang="en-US" sz="2400" dirty="0" smtClean="0">
                <a:solidFill>
                  <a:schemeClr val="tx1"/>
                </a:solidFill>
                <a:latin typeface="Times New Roman" pitchFamily="18" charset="0"/>
                <a:cs typeface="Times New Roman" pitchFamily="18" charset="0"/>
              </a:rPr>
            </a:br>
            <a:endParaRPr lang="en-US" sz="2400"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4191000"/>
          </a:xfrm>
        </p:spPr>
        <p:txBody>
          <a:bodyPr/>
          <a:lstStyle/>
          <a:p>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Because vision-threatening ROP has been shown to arise at 33 to 41 weeks </a:t>
            </a:r>
            <a:r>
              <a:rPr lang="en-US" sz="2400" dirty="0" err="1" smtClean="0">
                <a:solidFill>
                  <a:schemeClr val="tx1"/>
                </a:solidFill>
                <a:latin typeface="Times New Roman" pitchFamily="18" charset="0"/>
                <a:cs typeface="Times New Roman" pitchFamily="18" charset="0"/>
              </a:rPr>
              <a:t>postconception</a:t>
            </a:r>
            <a:r>
              <a:rPr lang="en-US" sz="2400" dirty="0" smtClean="0">
                <a:solidFill>
                  <a:schemeClr val="tx1"/>
                </a:solidFill>
                <a:latin typeface="Times New Roman" pitchFamily="18" charset="0"/>
                <a:cs typeface="Times New Roman" pitchFamily="18" charset="0"/>
              </a:rPr>
              <a:t>, it would be wise to time the first examination at</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approximately 32 weeks, if possible.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.Larger preterm newborns may need their first examination sooner after</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birth than smaller ones.</a:t>
            </a:r>
            <a:br>
              <a:rPr lang="en-US" sz="2400" dirty="0" smtClean="0">
                <a:solidFill>
                  <a:schemeClr val="tx1"/>
                </a:solidFill>
                <a:latin typeface="Times New Roman" pitchFamily="18" charset="0"/>
                <a:cs typeface="Times New Roman" pitchFamily="18" charset="0"/>
              </a:rPr>
            </a:br>
            <a:endParaRPr lang="en-US" sz="2400"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382000" cy="6193536"/>
          </a:xfrm>
        </p:spPr>
        <p:txBody>
          <a:bodyPr/>
          <a:lstStyle/>
          <a:p>
            <a:pPr algn="r" rtl="1"/>
            <a:r>
              <a:rPr lang="fa-IR" sz="2000" dirty="0">
                <a:latin typeface="Times New Roman" panose="02020603050405020304" pitchFamily="18" charset="0"/>
                <a:cs typeface="Times New Roman" panose="02020603050405020304" pitchFamily="18" charset="0"/>
              </a:rPr>
              <a:t>با توجه به گسترش بخش های مراقبت ویژه نوزادان، لزوم تدوین برنامه مدون غربالگری رتینوپاتی </a:t>
            </a:r>
            <a:r>
              <a:rPr lang="fa-IR" sz="2000" dirty="0" smtClean="0">
                <a:latin typeface="Times New Roman" panose="02020603050405020304" pitchFamily="18" charset="0"/>
                <a:cs typeface="Times New Roman" panose="02020603050405020304" pitchFamily="18" charset="0"/>
              </a:rPr>
              <a:t>نارسی </a:t>
            </a:r>
            <a:r>
              <a:rPr lang="fa-IR" sz="2000" dirty="0">
                <a:latin typeface="Times New Roman" panose="02020603050405020304" pitchFamily="18" charset="0"/>
                <a:cs typeface="Times New Roman" panose="02020603050405020304" pitchFamily="18" charset="0"/>
              </a:rPr>
              <a:t>واضح و مسلم است</a:t>
            </a:r>
            <a:r>
              <a:rPr lang="en-US" sz="2000" dirty="0">
                <a:latin typeface="Times New Roman" panose="02020603050405020304" pitchFamily="18" charset="0"/>
                <a:cs typeface="Times New Roman" panose="02020603050405020304" pitchFamily="18" charset="0"/>
              </a:rPr>
              <a:t>. </a:t>
            </a:r>
            <a:r>
              <a:rPr lang="fa-IR" sz="2000" dirty="0">
                <a:latin typeface="Times New Roman" panose="02020603050405020304" pitchFamily="18" charset="0"/>
                <a:cs typeface="Times New Roman" panose="02020603050405020304" pitchFamily="18" charset="0"/>
              </a:rPr>
              <a:t>در حال حاضر بیش از </a:t>
            </a:r>
            <a:r>
              <a:rPr lang="en-US" sz="2000" dirty="0">
                <a:latin typeface="Times New Roman" panose="02020603050405020304" pitchFamily="18" charset="0"/>
                <a:cs typeface="Times New Roman" panose="02020603050405020304" pitchFamily="18" charset="0"/>
              </a:rPr>
              <a:t>100 </a:t>
            </a:r>
            <a:r>
              <a:rPr lang="fa-IR" sz="2000" dirty="0">
                <a:latin typeface="Times New Roman" panose="02020603050405020304" pitchFamily="18" charset="0"/>
                <a:cs typeface="Times New Roman" panose="02020603050405020304" pitchFamily="18" charset="0"/>
              </a:rPr>
              <a:t>بخش مراقبت ویژه فعال در سطو کشور وجود دارد</a:t>
            </a:r>
            <a:r>
              <a:rPr lang="en-US" sz="2000" dirty="0">
                <a:latin typeface="Times New Roman" panose="02020603050405020304" pitchFamily="18" charset="0"/>
                <a:cs typeface="Times New Roman" panose="02020603050405020304" pitchFamily="18" charset="0"/>
              </a:rPr>
              <a:t>. </a:t>
            </a:r>
            <a:r>
              <a:rPr lang="fa-IR" sz="2000" dirty="0" smtClean="0">
                <a:latin typeface="Times New Roman" panose="02020603050405020304" pitchFamily="18" charset="0"/>
                <a:cs typeface="Times New Roman" panose="02020603050405020304" pitchFamily="18" charset="0"/>
              </a:rPr>
              <a:t/>
            </a:r>
            <a:br>
              <a:rPr lang="fa-IR" sz="2000" dirty="0" smtClean="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مطالعه منطقه ای در استان های مختلف کشور بین سال های </a:t>
            </a:r>
            <a:r>
              <a:rPr lang="en-US" sz="2000" dirty="0">
                <a:latin typeface="Times New Roman" panose="02020603050405020304" pitchFamily="18" charset="0"/>
                <a:cs typeface="Times New Roman" panose="02020603050405020304" pitchFamily="18" charset="0"/>
              </a:rPr>
              <a:t>1380 </a:t>
            </a:r>
            <a:r>
              <a:rPr lang="fa-IR" sz="2000" dirty="0">
                <a:latin typeface="Times New Roman" panose="02020603050405020304" pitchFamily="18" charset="0"/>
                <a:cs typeface="Times New Roman" panose="02020603050405020304" pitchFamily="18" charset="0"/>
              </a:rPr>
              <a:t>تا </a:t>
            </a:r>
            <a:r>
              <a:rPr lang="en-US" sz="2000" dirty="0">
                <a:latin typeface="Times New Roman" panose="02020603050405020304" pitchFamily="18" charset="0"/>
                <a:cs typeface="Times New Roman" panose="02020603050405020304" pitchFamily="18" charset="0"/>
              </a:rPr>
              <a:t>1390 </a:t>
            </a:r>
            <a:r>
              <a:rPr lang="fa-IR" sz="2000" dirty="0">
                <a:latin typeface="Times New Roman" panose="02020603050405020304" pitchFamily="18" charset="0"/>
                <a:cs typeface="Times New Roman" panose="02020603050405020304" pitchFamily="18" charset="0"/>
              </a:rPr>
              <a:t>در خصوص شیوع رتینوپاتی نار سی صورت گرفته ا ست که بر پایه آن شیوع کشوری 27.48 درصد  است.</a:t>
            </a: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endParaRPr lang="fa-IR"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4989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subsequent examinations should be conducted as indicated by the findings of the first examination.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rgbClr val="FF0000"/>
                </a:solidFill>
                <a:latin typeface="Times New Roman" pitchFamily="18" charset="0"/>
                <a:cs typeface="Times New Roman" pitchFamily="18" charset="0"/>
              </a:rPr>
              <a:t>.</a:t>
            </a:r>
            <a:r>
              <a:rPr lang="en-US" sz="2400" dirty="0" smtClean="0">
                <a:solidFill>
                  <a:schemeClr val="tx1"/>
                </a:solidFill>
                <a:latin typeface="Alberta" pitchFamily="2" charset="0"/>
                <a:cs typeface="Times New Roman" pitchFamily="18" charset="0"/>
              </a:rPr>
              <a:t>If no ROP is found but the retina is still being </a:t>
            </a:r>
            <a:r>
              <a:rPr lang="en-US" sz="2400" dirty="0" err="1" smtClean="0">
                <a:solidFill>
                  <a:schemeClr val="tx1"/>
                </a:solidFill>
                <a:latin typeface="Alberta" pitchFamily="2" charset="0"/>
                <a:cs typeface="Times New Roman" pitchFamily="18" charset="0"/>
              </a:rPr>
              <a:t>vascularized</a:t>
            </a:r>
            <a:r>
              <a:rPr lang="en-US" sz="2400" dirty="0" smtClean="0">
                <a:solidFill>
                  <a:schemeClr val="tx1"/>
                </a:solidFill>
                <a:latin typeface="Alberta" pitchFamily="2" charset="0"/>
                <a:cs typeface="Times New Roman" pitchFamily="18" charset="0"/>
              </a:rPr>
              <a:t>, the examination should be repeated </a:t>
            </a:r>
            <a:r>
              <a:rPr lang="en-US" sz="2800" b="1" dirty="0" smtClean="0">
                <a:solidFill>
                  <a:srgbClr val="FF0000"/>
                </a:solidFill>
                <a:latin typeface="Alberta" pitchFamily="2" charset="0"/>
                <a:cs typeface="Times New Roman" pitchFamily="18" charset="0"/>
              </a:rPr>
              <a:t>every 1 to 2 weeks</a:t>
            </a:r>
            <a:r>
              <a:rPr lang="en-US" sz="2800" b="1" dirty="0" smtClean="0">
                <a:solidFill>
                  <a:schemeClr val="tx1"/>
                </a:solidFill>
                <a:latin typeface="Alberta" pitchFamily="2" charset="0"/>
                <a:cs typeface="Times New Roman" pitchFamily="18" charset="0"/>
              </a:rPr>
              <a:t>. </a:t>
            </a:r>
            <a:br>
              <a:rPr lang="en-US" sz="2800" b="1" dirty="0" smtClean="0">
                <a:solidFill>
                  <a:schemeClr val="tx1"/>
                </a:solidFill>
                <a:latin typeface="Alberta" pitchFamily="2" charset="0"/>
                <a:cs typeface="Times New Roman" pitchFamily="18" charset="0"/>
              </a:rPr>
            </a:br>
            <a:r>
              <a:rPr lang="en-US" sz="2400" dirty="0" smtClean="0">
                <a:solidFill>
                  <a:schemeClr val="tx1"/>
                </a:solidFill>
                <a:latin typeface="Alberta" pitchFamily="2" charset="0"/>
                <a:cs typeface="Times New Roman" pitchFamily="18" charset="0"/>
              </a:rPr>
              <a:t/>
            </a:r>
            <a:br>
              <a:rPr lang="en-US" sz="2400" dirty="0" smtClean="0">
                <a:solidFill>
                  <a:schemeClr val="tx1"/>
                </a:solidFill>
                <a:latin typeface="Alberta" pitchFamily="2" charset="0"/>
                <a:cs typeface="Times New Roman" pitchFamily="18" charset="0"/>
              </a:rPr>
            </a:br>
            <a:r>
              <a:rPr lang="en-US" sz="2400" dirty="0" smtClean="0">
                <a:solidFill>
                  <a:srgbClr val="FF0000"/>
                </a:solidFill>
                <a:latin typeface="Alberta" pitchFamily="2" charset="0"/>
                <a:cs typeface="Times New Roman" pitchFamily="18" charset="0"/>
              </a:rPr>
              <a:t>.</a:t>
            </a:r>
            <a:r>
              <a:rPr lang="en-US" sz="2400" dirty="0" smtClean="0">
                <a:solidFill>
                  <a:schemeClr val="tx1"/>
                </a:solidFill>
                <a:latin typeface="Alberta" pitchFamily="2" charset="0"/>
                <a:cs typeface="Times New Roman" pitchFamily="18" charset="0"/>
              </a:rPr>
              <a:t>If ROP is found, the examinations should be repeated </a:t>
            </a:r>
            <a:r>
              <a:rPr lang="en-US" sz="2800" b="1" dirty="0">
                <a:solidFill>
                  <a:srgbClr val="FF0000"/>
                </a:solidFill>
                <a:latin typeface="Alberta" pitchFamily="2" charset="0"/>
                <a:cs typeface="Times New Roman" pitchFamily="18" charset="0"/>
              </a:rPr>
              <a:t>weekly</a:t>
            </a:r>
            <a:r>
              <a:rPr lang="en-US" sz="2400" dirty="0" smtClean="0">
                <a:solidFill>
                  <a:schemeClr val="tx1"/>
                </a:solidFill>
                <a:latin typeface="Alberta" pitchFamily="2" charset="0"/>
                <a:cs typeface="Times New Roman" pitchFamily="18" charset="0"/>
              </a:rPr>
              <a:t>. </a:t>
            </a:r>
            <a:br>
              <a:rPr lang="en-US" sz="2400" dirty="0" smtClean="0">
                <a:solidFill>
                  <a:schemeClr val="tx1"/>
                </a:solidFill>
                <a:latin typeface="Alberta" pitchFamily="2" charset="0"/>
                <a:cs typeface="Times New Roman" pitchFamily="18" charset="0"/>
              </a:rPr>
            </a:br>
            <a:r>
              <a:rPr lang="en-US" sz="2400" dirty="0" smtClean="0">
                <a:solidFill>
                  <a:schemeClr val="tx1"/>
                </a:solidFill>
                <a:latin typeface="Alberta" pitchFamily="2" charset="0"/>
                <a:cs typeface="Times New Roman" pitchFamily="18" charset="0"/>
              </a:rPr>
              <a:t/>
            </a:r>
            <a:br>
              <a:rPr lang="en-US" sz="2400" dirty="0" smtClean="0">
                <a:solidFill>
                  <a:schemeClr val="tx1"/>
                </a:solidFill>
                <a:latin typeface="Alberta" pitchFamily="2" charset="0"/>
                <a:cs typeface="Times New Roman" pitchFamily="18" charset="0"/>
              </a:rPr>
            </a:br>
            <a:r>
              <a:rPr lang="en-US" sz="2400" dirty="0" smtClean="0">
                <a:solidFill>
                  <a:schemeClr val="tx1"/>
                </a:solidFill>
                <a:latin typeface="Alberta" pitchFamily="2" charset="0"/>
                <a:cs typeface="Times New Roman" pitchFamily="18" charset="0"/>
              </a:rPr>
              <a:t/>
            </a:r>
            <a:br>
              <a:rPr lang="en-US" sz="2400" dirty="0" smtClean="0">
                <a:solidFill>
                  <a:schemeClr val="tx1"/>
                </a:solidFill>
                <a:latin typeface="Alberta" pitchFamily="2" charset="0"/>
                <a:cs typeface="Times New Roman" pitchFamily="18" charset="0"/>
              </a:rPr>
            </a:br>
            <a:r>
              <a:rPr lang="en-US" sz="2400" dirty="0" smtClean="0">
                <a:solidFill>
                  <a:srgbClr val="FF0000"/>
                </a:solidFill>
                <a:latin typeface="Alberta" pitchFamily="2" charset="0"/>
                <a:cs typeface="Times New Roman" pitchFamily="18" charset="0"/>
              </a:rPr>
              <a:t>.</a:t>
            </a:r>
            <a:r>
              <a:rPr lang="en-US" sz="2400" dirty="0" smtClean="0">
                <a:solidFill>
                  <a:schemeClr val="tx1"/>
                </a:solidFill>
                <a:latin typeface="Alberta" pitchFamily="2" charset="0"/>
                <a:cs typeface="Times New Roman" pitchFamily="18" charset="0"/>
              </a:rPr>
              <a:t>If “plus disease” (</a:t>
            </a:r>
            <a:r>
              <a:rPr lang="en-US" sz="2400" dirty="0" err="1" smtClean="0">
                <a:solidFill>
                  <a:schemeClr val="tx1"/>
                </a:solidFill>
                <a:latin typeface="Alberta" pitchFamily="2" charset="0"/>
                <a:cs typeface="Times New Roman" pitchFamily="18" charset="0"/>
              </a:rPr>
              <a:t>tortuosity</a:t>
            </a:r>
            <a:r>
              <a:rPr lang="en-US" sz="2400" dirty="0" smtClean="0">
                <a:solidFill>
                  <a:schemeClr val="tx1"/>
                </a:solidFill>
                <a:latin typeface="Alberta" pitchFamily="2" charset="0"/>
                <a:cs typeface="Times New Roman" pitchFamily="18" charset="0"/>
              </a:rPr>
              <a:t> and dilation of the blood vessels in the posterior pole of the </a:t>
            </a:r>
            <a:r>
              <a:rPr lang="en-US" sz="2400" dirty="0" err="1" smtClean="0">
                <a:solidFill>
                  <a:schemeClr val="tx1"/>
                </a:solidFill>
                <a:latin typeface="Alberta" pitchFamily="2" charset="0"/>
                <a:cs typeface="Times New Roman" pitchFamily="18" charset="0"/>
              </a:rPr>
              <a:t>fundus</a:t>
            </a:r>
            <a:r>
              <a:rPr lang="en-US" sz="2400" dirty="0" smtClean="0">
                <a:solidFill>
                  <a:schemeClr val="tx1"/>
                </a:solidFill>
                <a:latin typeface="Alberta" pitchFamily="2" charset="0"/>
                <a:cs typeface="Times New Roman" pitchFamily="18" charset="0"/>
              </a:rPr>
              <a:t>) is noted, the disease may be progressing faster, justifying a repeat evaluation in </a:t>
            </a:r>
            <a:r>
              <a:rPr lang="en-US" sz="2800" b="1" dirty="0">
                <a:solidFill>
                  <a:srgbClr val="FF0000"/>
                </a:solidFill>
                <a:latin typeface="Alberta" pitchFamily="2" charset="0"/>
                <a:cs typeface="Times New Roman" pitchFamily="18" charset="0"/>
              </a:rPr>
              <a:t>3 to 4 days</a:t>
            </a:r>
            <a:r>
              <a:rPr lang="en-US" sz="2400" dirty="0" smtClean="0">
                <a:solidFill>
                  <a:schemeClr val="tx1"/>
                </a:solidFill>
                <a:latin typeface="Alberta" pitchFamily="2" charset="0"/>
                <a:cs typeface="Times New Roman" pitchFamily="18" charset="0"/>
              </a:rPr>
              <a:t>. </a:t>
            </a:r>
            <a:br>
              <a:rPr lang="en-US" sz="2400" dirty="0" smtClean="0">
                <a:solidFill>
                  <a:schemeClr val="tx1"/>
                </a:solidFill>
                <a:latin typeface="Alberta" pitchFamily="2" charset="0"/>
                <a:cs typeface="Times New Roman" pitchFamily="18" charset="0"/>
              </a:rPr>
            </a:br>
            <a:r>
              <a:rPr lang="en-US" sz="2400" dirty="0" smtClean="0">
                <a:solidFill>
                  <a:schemeClr val="tx1"/>
                </a:solidFill>
                <a:latin typeface="Alberta" pitchFamily="2" charset="0"/>
                <a:cs typeface="Times New Roman" pitchFamily="18" charset="0"/>
              </a:rPr>
              <a:t/>
            </a:r>
            <a:br>
              <a:rPr lang="en-US" sz="2400" dirty="0" smtClean="0">
                <a:solidFill>
                  <a:schemeClr val="tx1"/>
                </a:solidFill>
                <a:latin typeface="Alberta" pitchFamily="2" charset="0"/>
                <a:cs typeface="Times New Roman" pitchFamily="18" charset="0"/>
              </a:rPr>
            </a:br>
            <a:endParaRPr lang="en-US" sz="2400" dirty="0">
              <a:latin typeface="Alberta" pitchFamily="2" charset="0"/>
            </a:endParaRPr>
          </a:p>
        </p:txBody>
      </p:sp>
    </p:spTree>
  </p:cSld>
  <p:clrMapOvr>
    <a:masterClrMapping/>
  </p:clrMapOvr>
  <p:transition>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3276600"/>
          </a:xfrm>
        </p:spPr>
        <p:txBody>
          <a:bodyPr/>
          <a:lstStyle/>
          <a:p>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examinations are continued until the: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t>
            </a:r>
            <a:r>
              <a:rPr lang="en-US" sz="2400" dirty="0" smtClean="0">
                <a:solidFill>
                  <a:srgbClr val="FF0000"/>
                </a:solidFill>
                <a:latin typeface="Alberta" pitchFamily="2" charset="0"/>
                <a:cs typeface="Times New Roman" pitchFamily="18" charset="0"/>
              </a:rPr>
              <a:t>.</a:t>
            </a:r>
            <a:r>
              <a:rPr lang="en-US" sz="2400" dirty="0" smtClean="0">
                <a:solidFill>
                  <a:schemeClr val="tx1"/>
                </a:solidFill>
                <a:latin typeface="Alberta" pitchFamily="2" charset="0"/>
                <a:cs typeface="Times New Roman" pitchFamily="18" charset="0"/>
              </a:rPr>
              <a:t>retinal </a:t>
            </a:r>
            <a:r>
              <a:rPr lang="en-US" sz="2400" dirty="0" err="1" smtClean="0">
                <a:solidFill>
                  <a:schemeClr val="tx1"/>
                </a:solidFill>
                <a:latin typeface="Alberta" pitchFamily="2" charset="0"/>
                <a:cs typeface="Times New Roman" pitchFamily="18" charset="0"/>
              </a:rPr>
              <a:t>vascularization</a:t>
            </a:r>
            <a:r>
              <a:rPr lang="en-US" sz="2400" dirty="0" smtClean="0">
                <a:solidFill>
                  <a:schemeClr val="tx1"/>
                </a:solidFill>
                <a:latin typeface="Alberta" pitchFamily="2" charset="0"/>
                <a:cs typeface="Times New Roman" pitchFamily="18" charset="0"/>
              </a:rPr>
              <a:t> has reached zone III </a:t>
            </a:r>
            <a:br>
              <a:rPr lang="en-US" sz="2400" dirty="0" smtClean="0">
                <a:solidFill>
                  <a:schemeClr val="tx1"/>
                </a:solidFill>
                <a:latin typeface="Alberta" pitchFamily="2" charset="0"/>
                <a:cs typeface="Times New Roman" pitchFamily="18" charset="0"/>
              </a:rPr>
            </a:br>
            <a:r>
              <a:rPr lang="en-US" sz="2400" dirty="0" smtClean="0">
                <a:solidFill>
                  <a:schemeClr val="tx1"/>
                </a:solidFill>
                <a:latin typeface="Alberta" pitchFamily="2" charset="0"/>
                <a:cs typeface="Times New Roman" pitchFamily="18" charset="0"/>
              </a:rPr>
              <a:t/>
            </a:r>
            <a:br>
              <a:rPr lang="en-US" sz="2400" dirty="0" smtClean="0">
                <a:solidFill>
                  <a:schemeClr val="tx1"/>
                </a:solidFill>
                <a:latin typeface="Alberta" pitchFamily="2" charset="0"/>
                <a:cs typeface="Times New Roman" pitchFamily="18" charset="0"/>
              </a:rPr>
            </a:br>
            <a:r>
              <a:rPr lang="en-US" sz="2400" dirty="0" smtClean="0">
                <a:solidFill>
                  <a:schemeClr val="tx1"/>
                </a:solidFill>
                <a:latin typeface="Alberta" pitchFamily="2" charset="0"/>
                <a:cs typeface="Times New Roman" pitchFamily="18" charset="0"/>
              </a:rPr>
              <a:t>    </a:t>
            </a:r>
            <a:r>
              <a:rPr lang="en-US" sz="2400" dirty="0" smtClean="0">
                <a:solidFill>
                  <a:srgbClr val="FF0000"/>
                </a:solidFill>
                <a:latin typeface="Alberta" pitchFamily="2" charset="0"/>
                <a:cs typeface="Times New Roman" pitchFamily="18" charset="0"/>
              </a:rPr>
              <a:t>.</a:t>
            </a:r>
            <a:r>
              <a:rPr lang="en-US" sz="2400" dirty="0" smtClean="0">
                <a:solidFill>
                  <a:schemeClr val="tx1"/>
                </a:solidFill>
                <a:latin typeface="Alberta" pitchFamily="2" charset="0"/>
                <a:cs typeface="Times New Roman" pitchFamily="18" charset="0"/>
              </a:rPr>
              <a:t>the threshold for treatment is achieved</a:t>
            </a:r>
            <a:br>
              <a:rPr lang="en-US" sz="2400" dirty="0" smtClean="0">
                <a:solidFill>
                  <a:schemeClr val="tx1"/>
                </a:solidFill>
                <a:latin typeface="Alberta" pitchFamily="2" charset="0"/>
                <a:cs typeface="Times New Roman" pitchFamily="18" charset="0"/>
              </a:rPr>
            </a:br>
            <a:r>
              <a:rPr lang="en-US" sz="2400" dirty="0" smtClean="0">
                <a:solidFill>
                  <a:schemeClr val="tx1"/>
                </a:solidFill>
                <a:latin typeface="Alberta" pitchFamily="2" charset="0"/>
                <a:cs typeface="Times New Roman" pitchFamily="18" charset="0"/>
              </a:rPr>
              <a:t/>
            </a:r>
            <a:br>
              <a:rPr lang="en-US" sz="2400" dirty="0" smtClean="0">
                <a:solidFill>
                  <a:schemeClr val="tx1"/>
                </a:solidFill>
                <a:latin typeface="Alberta" pitchFamily="2" charset="0"/>
                <a:cs typeface="Times New Roman" pitchFamily="18" charset="0"/>
              </a:rPr>
            </a:br>
            <a:r>
              <a:rPr lang="en-US" sz="2400" dirty="0" smtClean="0">
                <a:solidFill>
                  <a:srgbClr val="FF0000"/>
                </a:solidFill>
                <a:latin typeface="Alberta" pitchFamily="2" charset="0"/>
                <a:cs typeface="Times New Roman" pitchFamily="18" charset="0"/>
              </a:rPr>
              <a:t>    .</a:t>
            </a:r>
            <a:r>
              <a:rPr lang="en-US" sz="2400" dirty="0" smtClean="0">
                <a:solidFill>
                  <a:schemeClr val="tx1"/>
                </a:solidFill>
                <a:latin typeface="Alberta" pitchFamily="2" charset="0"/>
                <a:cs typeface="Times New Roman" pitchFamily="18" charset="0"/>
              </a:rPr>
              <a:t>the disease has definitely regressed.</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There are some rare cases in which regression was followed by reactivation.</a:t>
            </a:r>
            <a:endParaRPr lang="en-US" sz="2400" dirty="0"/>
          </a:p>
        </p:txBody>
      </p:sp>
    </p:spTree>
  </p:cSld>
  <p:clrMapOvr>
    <a:masterClrMapping/>
  </p:clrMapOvr>
  <p:transition>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4648200"/>
          </a:xfrm>
        </p:spPr>
        <p:txBody>
          <a:bodyPr/>
          <a:lstStyle/>
          <a:p>
            <a:r>
              <a:rPr lang="en-US" sz="2400" b="1" i="1" dirty="0" smtClean="0">
                <a:solidFill>
                  <a:srgbClr val="FF0000"/>
                </a:solidFill>
                <a:latin typeface="Times New Roman" pitchFamily="18" charset="0"/>
                <a:cs typeface="Times New Roman" pitchFamily="18" charset="0"/>
              </a:rPr>
              <a:t>Nelson textbook of pediatrics,19</a:t>
            </a:r>
            <a:r>
              <a:rPr lang="en-US" sz="2400" b="1" i="1" baseline="30000" dirty="0" smtClean="0">
                <a:solidFill>
                  <a:srgbClr val="FF0000"/>
                </a:solidFill>
                <a:latin typeface="Times New Roman" pitchFamily="18" charset="0"/>
                <a:cs typeface="Times New Roman" pitchFamily="18" charset="0"/>
              </a:rPr>
              <a:t>th</a:t>
            </a:r>
            <a:r>
              <a:rPr lang="en-US" sz="2400" b="1" i="1" dirty="0" smtClean="0">
                <a:solidFill>
                  <a:srgbClr val="FF0000"/>
                </a:solidFill>
                <a:latin typeface="Times New Roman" pitchFamily="18" charset="0"/>
                <a:cs typeface="Times New Roman" pitchFamily="18" charset="0"/>
              </a:rPr>
              <a:t> edition,2011.</a:t>
            </a:r>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b="1" dirty="0" smtClean="0">
                <a:solidFill>
                  <a:schemeClr val="tx1"/>
                </a:solidFill>
                <a:latin typeface="Times New Roman" pitchFamily="18" charset="0"/>
                <a:cs typeface="Times New Roman" pitchFamily="18" charset="0"/>
              </a:rPr>
              <a:t/>
            </a:r>
            <a:br>
              <a:rPr lang="en-US" sz="2400" b="1" dirty="0" smtClean="0">
                <a:solidFill>
                  <a:schemeClr val="tx1"/>
                </a:solidFill>
                <a:latin typeface="Times New Roman" pitchFamily="18" charset="0"/>
                <a:cs typeface="Times New Roman" pitchFamily="18" charset="0"/>
              </a:rPr>
            </a:br>
            <a:r>
              <a:rPr lang="en-US" sz="2400" b="1"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Infants with a birth weight of &lt;1,500 g or gestational age of &lt;32 wk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and</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.selected infants with a birth weight between 1,500 and 2,000 g or gestational age of &gt;32 wk with an unstable clinical course, including those requiring </a:t>
            </a:r>
            <a:r>
              <a:rPr lang="en-US" sz="2400" dirty="0" err="1" smtClean="0">
                <a:solidFill>
                  <a:schemeClr val="tx1"/>
                </a:solidFill>
                <a:latin typeface="Times New Roman" pitchFamily="18" charset="0"/>
                <a:cs typeface="Times New Roman" pitchFamily="18" charset="0"/>
              </a:rPr>
              <a:t>cardiorespiratory</a:t>
            </a:r>
            <a:r>
              <a:rPr lang="en-US" sz="2400" dirty="0" smtClean="0">
                <a:solidFill>
                  <a:schemeClr val="tx1"/>
                </a:solidFill>
                <a:latin typeface="Times New Roman" pitchFamily="18" charset="0"/>
                <a:cs typeface="Times New Roman" pitchFamily="18" charset="0"/>
              </a:rPr>
              <a:t> support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and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.who are believed by their attending pediatrician or neonatologist to be at high risk, should have retinal screening examinations.</a:t>
            </a:r>
            <a:endParaRPr lang="en-US" sz="2400"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839200" cy="6858000"/>
          </a:xfrm>
        </p:spPr>
        <p:txBody>
          <a:bodyPr/>
          <a:lstStyle/>
          <a:p>
            <a:r>
              <a:rPr lang="en-US" sz="2400" b="1" i="1" dirty="0" smtClean="0">
                <a:solidFill>
                  <a:srgbClr val="FF0000"/>
                </a:solidFill>
                <a:latin typeface="Times New Roman" pitchFamily="18" charset="0"/>
                <a:cs typeface="Times New Roman" pitchFamily="18" charset="0"/>
              </a:rPr>
              <a:t>Manual of neonatal </a:t>
            </a:r>
            <a:r>
              <a:rPr lang="en-US" sz="2400" b="1" i="1" dirty="0" err="1" smtClean="0">
                <a:solidFill>
                  <a:srgbClr val="FF0000"/>
                </a:solidFill>
                <a:latin typeface="Times New Roman" pitchFamily="18" charset="0"/>
                <a:cs typeface="Times New Roman" pitchFamily="18" charset="0"/>
              </a:rPr>
              <a:t>care,by</a:t>
            </a:r>
            <a:r>
              <a:rPr lang="en-US" sz="2400" b="1" i="1" dirty="0" smtClean="0">
                <a:solidFill>
                  <a:srgbClr val="FF0000"/>
                </a:solidFill>
                <a:latin typeface="Times New Roman" pitchFamily="18" charset="0"/>
                <a:cs typeface="Times New Roman" pitchFamily="18" charset="0"/>
              </a:rPr>
              <a:t> stark &amp; Cloherty,6</a:t>
            </a:r>
            <a:r>
              <a:rPr lang="en-US" sz="2400" b="1" i="1" baseline="30000" dirty="0" smtClean="0">
                <a:solidFill>
                  <a:srgbClr val="FF0000"/>
                </a:solidFill>
                <a:latin typeface="Times New Roman" pitchFamily="18" charset="0"/>
                <a:cs typeface="Times New Roman" pitchFamily="18" charset="0"/>
              </a:rPr>
              <a:t>th</a:t>
            </a:r>
            <a:r>
              <a:rPr lang="en-US" sz="2400" b="1" i="1" dirty="0" smtClean="0">
                <a:solidFill>
                  <a:srgbClr val="FF0000"/>
                </a:solidFill>
                <a:latin typeface="Times New Roman" pitchFamily="18" charset="0"/>
                <a:cs typeface="Times New Roman" pitchFamily="18" charset="0"/>
              </a:rPr>
              <a:t> edition,2008.</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current recommendation is to screen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.all infants with a birth weight &lt;1,500 g or gestational age &lt;30 weeks.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.Infants who are born after 30 weeks gestational age may be considered for screening if they have been ill: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Alberta" pitchFamily="2" charset="0"/>
                <a:cs typeface="Times New Roman" pitchFamily="18" charset="0"/>
              </a:rPr>
              <a:t>   </a:t>
            </a:r>
            <a:r>
              <a:rPr lang="en-US" sz="2400" dirty="0" smtClean="0">
                <a:solidFill>
                  <a:srgbClr val="FF0000"/>
                </a:solidFill>
                <a:latin typeface="Alberta" pitchFamily="2" charset="0"/>
                <a:cs typeface="Times New Roman" pitchFamily="18" charset="0"/>
              </a:rPr>
              <a:t>.</a:t>
            </a:r>
            <a:r>
              <a:rPr lang="en-US" sz="2400" dirty="0" smtClean="0">
                <a:solidFill>
                  <a:schemeClr val="tx1"/>
                </a:solidFill>
                <a:latin typeface="Alberta" pitchFamily="2" charset="0"/>
                <a:cs typeface="Times New Roman" pitchFamily="18" charset="0"/>
              </a:rPr>
              <a:t>those who have had severe respiratory distress syndrome</a:t>
            </a:r>
            <a:br>
              <a:rPr lang="en-US" sz="2400" dirty="0" smtClean="0">
                <a:solidFill>
                  <a:schemeClr val="tx1"/>
                </a:solidFill>
                <a:latin typeface="Alberta" pitchFamily="2" charset="0"/>
                <a:cs typeface="Times New Roman" pitchFamily="18" charset="0"/>
              </a:rPr>
            </a:br>
            <a:r>
              <a:rPr lang="en-US" sz="2400" dirty="0" smtClean="0">
                <a:solidFill>
                  <a:schemeClr val="tx1"/>
                </a:solidFill>
                <a:latin typeface="Alberta" pitchFamily="2" charset="0"/>
                <a:cs typeface="Times New Roman" pitchFamily="18" charset="0"/>
              </a:rPr>
              <a:t>   </a:t>
            </a:r>
            <a:r>
              <a:rPr lang="en-US" sz="2400" dirty="0" smtClean="0">
                <a:solidFill>
                  <a:srgbClr val="FF0000"/>
                </a:solidFill>
                <a:latin typeface="Alberta" pitchFamily="2" charset="0"/>
                <a:cs typeface="Times New Roman" pitchFamily="18" charset="0"/>
              </a:rPr>
              <a:t>.</a:t>
            </a:r>
            <a:r>
              <a:rPr lang="en-US" sz="2400" dirty="0" smtClean="0">
                <a:solidFill>
                  <a:schemeClr val="tx1"/>
                </a:solidFill>
                <a:latin typeface="Alberta" pitchFamily="2" charset="0"/>
                <a:cs typeface="Times New Roman" pitchFamily="18" charset="0"/>
              </a:rPr>
              <a:t>hypotension requiring </a:t>
            </a:r>
            <a:r>
              <a:rPr lang="en-US" sz="2400" dirty="0" err="1" smtClean="0">
                <a:solidFill>
                  <a:schemeClr val="tx1"/>
                </a:solidFill>
                <a:latin typeface="Alberta" pitchFamily="2" charset="0"/>
                <a:cs typeface="Times New Roman" pitchFamily="18" charset="0"/>
              </a:rPr>
              <a:t>pressor</a:t>
            </a:r>
            <a:r>
              <a:rPr lang="en-US" sz="2400" dirty="0" smtClean="0">
                <a:solidFill>
                  <a:schemeClr val="tx1"/>
                </a:solidFill>
                <a:latin typeface="Alberta" pitchFamily="2" charset="0"/>
                <a:cs typeface="Times New Roman" pitchFamily="18" charset="0"/>
              </a:rPr>
              <a:t> support</a:t>
            </a:r>
            <a:br>
              <a:rPr lang="en-US" sz="2400" dirty="0" smtClean="0">
                <a:solidFill>
                  <a:schemeClr val="tx1"/>
                </a:solidFill>
                <a:latin typeface="Alberta" pitchFamily="2" charset="0"/>
                <a:cs typeface="Times New Roman" pitchFamily="18" charset="0"/>
              </a:rPr>
            </a:br>
            <a:r>
              <a:rPr lang="en-US" sz="2400" dirty="0" smtClean="0">
                <a:solidFill>
                  <a:schemeClr val="tx1"/>
                </a:solidFill>
                <a:latin typeface="Alberta" pitchFamily="2" charset="0"/>
                <a:cs typeface="Times New Roman" pitchFamily="18" charset="0"/>
              </a:rPr>
              <a:t>   </a:t>
            </a:r>
            <a:r>
              <a:rPr lang="en-US" sz="2400" dirty="0" smtClean="0">
                <a:solidFill>
                  <a:srgbClr val="FF0000"/>
                </a:solidFill>
                <a:latin typeface="Alberta" pitchFamily="2" charset="0"/>
                <a:cs typeface="Times New Roman" pitchFamily="18" charset="0"/>
              </a:rPr>
              <a:t>.</a:t>
            </a:r>
            <a:r>
              <a:rPr lang="en-US" sz="2400" dirty="0" smtClean="0">
                <a:solidFill>
                  <a:schemeClr val="tx1"/>
                </a:solidFill>
                <a:latin typeface="Alberta" pitchFamily="2" charset="0"/>
                <a:cs typeface="Times New Roman" pitchFamily="18" charset="0"/>
              </a:rPr>
              <a:t>surgery in the first several weeks of life </a:t>
            </a:r>
            <a:r>
              <a:rPr lang="en-US" sz="2400" i="1" dirty="0" smtClean="0">
                <a:solidFill>
                  <a:schemeClr val="tx1"/>
                </a:solidFill>
                <a:latin typeface="Times New Roman" pitchFamily="18" charset="0"/>
                <a:cs typeface="Times New Roman" pitchFamily="18" charset="0"/>
              </a:rPr>
              <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
            </a:r>
            <a:br>
              <a:rPr lang="en-US" sz="2400" i="1" dirty="0" smtClean="0">
                <a:solidFill>
                  <a:schemeClr val="tx1"/>
                </a:solidFill>
                <a:latin typeface="Times New Roman" pitchFamily="18" charset="0"/>
                <a:cs typeface="Times New Roman" pitchFamily="18" charset="0"/>
              </a:rPr>
            </a:br>
            <a:endParaRPr lang="en-US" sz="2400" i="1"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Because the timing of ROP is related to postnatal age</a:t>
            </a:r>
            <a:br>
              <a:rPr lang="en-US" sz="2400" dirty="0" smtClean="0">
                <a:solidFill>
                  <a:schemeClr val="tx1"/>
                </a:solidFill>
                <a:latin typeface="Times New Roman" pitchFamily="18" charset="0"/>
                <a:cs typeface="Times New Roman" pitchFamily="18" charset="0"/>
              </a:rPr>
            </a:br>
            <a:r>
              <a:rPr lang="en-US" sz="2400" dirty="0" smtClean="0">
                <a:solidFill>
                  <a:srgbClr val="FF0000"/>
                </a:solidFill>
                <a:latin typeface="Times New Roman" pitchFamily="18" charset="0"/>
                <a:cs typeface="Times New Roman" pitchFamily="18" charset="0"/>
              </a:rPr>
              <a:t>.</a:t>
            </a:r>
            <a:r>
              <a:rPr lang="en-US" sz="2400" dirty="0" smtClean="0">
                <a:solidFill>
                  <a:schemeClr val="tx1"/>
                </a:solidFill>
                <a:latin typeface="Alberta" pitchFamily="2" charset="0"/>
                <a:cs typeface="Times New Roman" pitchFamily="18" charset="0"/>
              </a:rPr>
              <a:t>infants who are born at &lt;26 weeks gestation are examined at the postnatal age of 6 weeks</a:t>
            </a:r>
            <a:br>
              <a:rPr lang="en-US" sz="2400" dirty="0" smtClean="0">
                <a:solidFill>
                  <a:schemeClr val="tx1"/>
                </a:solidFill>
                <a:latin typeface="Alberta" pitchFamily="2" charset="0"/>
                <a:cs typeface="Times New Roman" pitchFamily="18" charset="0"/>
              </a:rPr>
            </a:br>
            <a:r>
              <a:rPr lang="en-US" sz="2400" dirty="0" smtClean="0">
                <a:solidFill>
                  <a:srgbClr val="FF0000"/>
                </a:solidFill>
                <a:latin typeface="Alberta" pitchFamily="2" charset="0"/>
                <a:cs typeface="Times New Roman" pitchFamily="18" charset="0"/>
              </a:rPr>
              <a:t>.</a:t>
            </a:r>
            <a:r>
              <a:rPr lang="en-US" sz="2400" dirty="0" smtClean="0">
                <a:solidFill>
                  <a:schemeClr val="tx1"/>
                </a:solidFill>
                <a:latin typeface="Alberta" pitchFamily="2" charset="0"/>
                <a:cs typeface="Times New Roman" pitchFamily="18" charset="0"/>
              </a:rPr>
              <a:t>those born at 27 to 28 weeks at the postnatal age of 5 weeks</a:t>
            </a:r>
            <a:br>
              <a:rPr lang="en-US" sz="2400" dirty="0" smtClean="0">
                <a:solidFill>
                  <a:schemeClr val="tx1"/>
                </a:solidFill>
                <a:latin typeface="Alberta" pitchFamily="2" charset="0"/>
                <a:cs typeface="Times New Roman" pitchFamily="18" charset="0"/>
              </a:rPr>
            </a:br>
            <a:r>
              <a:rPr lang="en-US" sz="2400" dirty="0" smtClean="0">
                <a:solidFill>
                  <a:srgbClr val="FF0000"/>
                </a:solidFill>
                <a:latin typeface="Alberta" pitchFamily="2" charset="0"/>
                <a:cs typeface="Times New Roman" pitchFamily="18" charset="0"/>
              </a:rPr>
              <a:t>.</a:t>
            </a:r>
            <a:r>
              <a:rPr lang="en-US" sz="2400" dirty="0" smtClean="0">
                <a:solidFill>
                  <a:schemeClr val="tx1"/>
                </a:solidFill>
                <a:latin typeface="Alberta" pitchFamily="2" charset="0"/>
                <a:cs typeface="Times New Roman" pitchFamily="18" charset="0"/>
              </a:rPr>
              <a:t>those born at 29 to 30 weeks are examined at the postnatal age of 4 weeks</a:t>
            </a:r>
            <a:br>
              <a:rPr lang="en-US" sz="2400" dirty="0" smtClean="0">
                <a:solidFill>
                  <a:schemeClr val="tx1"/>
                </a:solidFill>
                <a:latin typeface="Alberta" pitchFamily="2" charset="0"/>
                <a:cs typeface="Times New Roman" pitchFamily="18" charset="0"/>
              </a:rPr>
            </a:br>
            <a:r>
              <a:rPr lang="en-US" sz="2400" dirty="0" smtClean="0">
                <a:solidFill>
                  <a:srgbClr val="FF0000"/>
                </a:solidFill>
                <a:latin typeface="Alberta" pitchFamily="2" charset="0"/>
                <a:cs typeface="Times New Roman" pitchFamily="18" charset="0"/>
              </a:rPr>
              <a:t>.</a:t>
            </a:r>
            <a:r>
              <a:rPr lang="en-US" sz="2400" dirty="0" smtClean="0">
                <a:solidFill>
                  <a:schemeClr val="tx1"/>
                </a:solidFill>
                <a:latin typeface="Alberta" pitchFamily="2" charset="0"/>
                <a:cs typeface="Times New Roman" pitchFamily="18" charset="0"/>
              </a:rPr>
              <a:t>those &gt;30 weeks at the postnatal age of 3 weeks. </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Patients are examined every 2 weeks until their vessels have grown out to the </a:t>
            </a:r>
            <a:r>
              <a:rPr lang="en-US" sz="2400" dirty="0" err="1" smtClean="0">
                <a:solidFill>
                  <a:schemeClr val="tx1"/>
                </a:solidFill>
                <a:latin typeface="Times New Roman" pitchFamily="18" charset="0"/>
                <a:cs typeface="Times New Roman" pitchFamily="18" charset="0"/>
              </a:rPr>
              <a:t>ora</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serrata</a:t>
            </a:r>
            <a:r>
              <a:rPr lang="en-US" sz="2400" dirty="0" smtClean="0">
                <a:solidFill>
                  <a:schemeClr val="tx1"/>
                </a:solidFill>
                <a:latin typeface="Times New Roman" pitchFamily="18" charset="0"/>
                <a:cs typeface="Times New Roman" pitchFamily="18" charset="0"/>
              </a:rPr>
              <a:t> and the retina is considered mature.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If ROP is diagnosed, the frequency of examination depends on the severity and rapidity of progression of the disease</a:t>
            </a:r>
            <a:br>
              <a:rPr lang="en-US" sz="2400" dirty="0" smtClean="0">
                <a:solidFill>
                  <a:schemeClr val="tx1"/>
                </a:solidFill>
                <a:latin typeface="Times New Roman" pitchFamily="18" charset="0"/>
                <a:cs typeface="Times New Roman" pitchFamily="18" charset="0"/>
              </a:rPr>
            </a:br>
            <a:endParaRPr lang="en-US" sz="2400" dirty="0"/>
          </a:p>
        </p:txBody>
      </p:sp>
    </p:spTree>
  </p:cSld>
  <p:clrMapOvr>
    <a:masterClrMapping/>
  </p:clrMapOvr>
  <p:transition>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990600"/>
          </a:xfrm>
        </p:spPr>
        <p:txBody>
          <a:bodyPr/>
          <a:lstStyle/>
          <a:p>
            <a:r>
              <a:rPr lang="en-US" sz="2600" b="1" i="1" dirty="0" smtClean="0">
                <a:solidFill>
                  <a:srgbClr val="FF0000"/>
                </a:solidFill>
                <a:latin typeface="Times New Roman" pitchFamily="18" charset="0"/>
                <a:cs typeface="Times New Roman" pitchFamily="18" charset="0"/>
              </a:rPr>
              <a:t>University of  </a:t>
            </a:r>
            <a:r>
              <a:rPr lang="en-US" sz="2600" b="1" i="1" dirty="0" err="1" smtClean="0">
                <a:solidFill>
                  <a:srgbClr val="FF0000"/>
                </a:solidFill>
                <a:latin typeface="Times New Roman" pitchFamily="18" charset="0"/>
                <a:cs typeface="Times New Roman" pitchFamily="18" charset="0"/>
              </a:rPr>
              <a:t>IOWA,children</a:t>
            </a:r>
            <a:r>
              <a:rPr lang="en-US" sz="2600" b="1" i="1" dirty="0" smtClean="0">
                <a:solidFill>
                  <a:srgbClr val="FF0000"/>
                </a:solidFill>
                <a:latin typeface="Times New Roman" pitchFamily="18" charset="0"/>
                <a:cs typeface="Times New Roman" pitchFamily="18" charset="0"/>
              </a:rPr>
              <a:t> hospital of iowa,2006.</a:t>
            </a:r>
            <a:r>
              <a:rPr lang="en-US" b="1" dirty="0" smtClean="0">
                <a:solidFill>
                  <a:srgbClr val="FF0000"/>
                </a:solidFill>
              </a:rPr>
              <a:t/>
            </a:r>
            <a:br>
              <a:rPr lang="en-US" b="1" dirty="0" smtClean="0">
                <a:solidFill>
                  <a:srgbClr val="FF0000"/>
                </a:solidFill>
              </a:rPr>
            </a:br>
            <a:endParaRPr lang="en-US" b="1" dirty="0">
              <a:solidFill>
                <a:srgbClr val="FF0000"/>
              </a:solidFill>
            </a:endParaRPr>
          </a:p>
        </p:txBody>
      </p:sp>
      <p:pic>
        <p:nvPicPr>
          <p:cNvPr id="2050" name="Picture 2"/>
          <p:cNvPicPr>
            <a:picLocks noChangeAspect="1" noChangeArrowheads="1"/>
          </p:cNvPicPr>
          <p:nvPr/>
        </p:nvPicPr>
        <p:blipFill>
          <a:blip r:embed="rId2"/>
          <a:srcRect/>
          <a:stretch>
            <a:fillRect/>
          </a:stretch>
        </p:blipFill>
        <p:spPr bwMode="auto">
          <a:xfrm>
            <a:off x="0" y="609600"/>
            <a:ext cx="9144000" cy="62484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400" b="1" i="1" dirty="0" smtClean="0">
                <a:solidFill>
                  <a:srgbClr val="FF0000"/>
                </a:solidFill>
                <a:latin typeface="Times New Roman" pitchFamily="18" charset="0"/>
                <a:cs typeface="Times New Roman" pitchFamily="18" charset="0"/>
              </a:rPr>
              <a:t>Cambridge University Press The Edinburgh Building, Cambridge CB2 8RU, UK </a:t>
            </a:r>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b="1" dirty="0" smtClean="0">
                <a:solidFill>
                  <a:schemeClr val="tx1"/>
                </a:solidFill>
                <a:latin typeface="Times New Roman" pitchFamily="18" charset="0"/>
                <a:cs typeface="Times New Roman" pitchFamily="18" charset="0"/>
              </a:rPr>
              <a:t/>
            </a:r>
            <a:br>
              <a:rPr lang="en-US" sz="2400" b="1"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indirect </a:t>
            </a:r>
            <a:r>
              <a:rPr lang="en-US" sz="2400" dirty="0" err="1" smtClean="0">
                <a:solidFill>
                  <a:schemeClr val="tx1"/>
                </a:solidFill>
                <a:latin typeface="Times New Roman" pitchFamily="18" charset="0"/>
                <a:cs typeface="Times New Roman" pitchFamily="18" charset="0"/>
              </a:rPr>
              <a:t>ophthalmoscopy</a:t>
            </a:r>
            <a:r>
              <a:rPr lang="en-US" sz="2400" dirty="0" smtClean="0">
                <a:solidFill>
                  <a:schemeClr val="tx1"/>
                </a:solidFill>
                <a:latin typeface="Times New Roman" pitchFamily="18" charset="0"/>
                <a:cs typeface="Times New Roman" pitchFamily="18" charset="0"/>
              </a:rPr>
              <a:t> after </a:t>
            </a:r>
            <a:r>
              <a:rPr lang="en-US" sz="2400" dirty="0" err="1" smtClean="0">
                <a:solidFill>
                  <a:schemeClr val="tx1"/>
                </a:solidFill>
                <a:latin typeface="Times New Roman" pitchFamily="18" charset="0"/>
                <a:cs typeface="Times New Roman" pitchFamily="18" charset="0"/>
              </a:rPr>
              <a:t>pupillary</a:t>
            </a:r>
            <a:r>
              <a:rPr lang="en-US" sz="2400" dirty="0" smtClean="0">
                <a:solidFill>
                  <a:schemeClr val="tx1"/>
                </a:solidFill>
                <a:latin typeface="Times New Roman" pitchFamily="18" charset="0"/>
                <a:cs typeface="Times New Roman" pitchFamily="18" charset="0"/>
              </a:rPr>
              <a:t> dilation at 32 wk postmenstrual age of </a:t>
            </a:r>
            <a:br>
              <a:rPr lang="en-US" sz="2400" dirty="0" smtClean="0">
                <a:solidFill>
                  <a:schemeClr val="tx1"/>
                </a:solidFill>
                <a:latin typeface="Times New Roman" pitchFamily="18" charset="0"/>
                <a:cs typeface="Times New Roman" pitchFamily="18" charset="0"/>
              </a:rPr>
            </a:br>
            <a:r>
              <a:rPr lang="en-US" sz="2400" dirty="0" smtClean="0">
                <a:solidFill>
                  <a:srgbClr val="FF0000"/>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All infants </a:t>
            </a:r>
            <a:r>
              <a:rPr lang="en-US" sz="2400" i="1" dirty="0" smtClean="0">
                <a:solidFill>
                  <a:schemeClr val="tx1"/>
                </a:solidFill>
                <a:latin typeface="Times New Roman" pitchFamily="18" charset="0"/>
                <a:cs typeface="Times New Roman" pitchFamily="18" charset="0"/>
              </a:rPr>
              <a:t>&lt;=1,500 g OR &lt;=28 wks gestation</a:t>
            </a:r>
            <a:br>
              <a:rPr lang="en-US" sz="2400" i="1" dirty="0" smtClean="0">
                <a:solidFill>
                  <a:schemeClr val="tx1"/>
                </a:solidFill>
                <a:latin typeface="Times New Roman" pitchFamily="18" charset="0"/>
                <a:cs typeface="Times New Roman" pitchFamily="18" charset="0"/>
              </a:rPr>
            </a:br>
            <a:r>
              <a:rPr lang="en-US" sz="2400" dirty="0" smtClean="0">
                <a:solidFill>
                  <a:srgbClr val="FF0000"/>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 Infants 1,500–2,000 g at risk because of severity of illness</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Follow-up examination q 2–3 wk [q wk if progression to threshold</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disease] until:</a:t>
            </a:r>
            <a:br>
              <a:rPr lang="en-US" sz="2400" dirty="0" smtClean="0">
                <a:solidFill>
                  <a:schemeClr val="tx1"/>
                </a:solidFill>
                <a:latin typeface="Times New Roman" pitchFamily="18" charset="0"/>
                <a:cs typeface="Times New Roman" pitchFamily="18" charset="0"/>
              </a:rPr>
            </a:br>
            <a:r>
              <a:rPr lang="en-US" sz="2400" dirty="0" smtClean="0">
                <a:solidFill>
                  <a:srgbClr val="FF0000"/>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 Retinal </a:t>
            </a:r>
            <a:r>
              <a:rPr lang="en-US" sz="2400" dirty="0" err="1" smtClean="0">
                <a:solidFill>
                  <a:schemeClr val="tx1"/>
                </a:solidFill>
                <a:latin typeface="Times New Roman" pitchFamily="18" charset="0"/>
                <a:cs typeface="Times New Roman" pitchFamily="18" charset="0"/>
              </a:rPr>
              <a:t>vascularization</a:t>
            </a:r>
            <a:r>
              <a:rPr lang="en-US" sz="2400" dirty="0" smtClean="0">
                <a:solidFill>
                  <a:schemeClr val="tx1"/>
                </a:solidFill>
                <a:latin typeface="Times New Roman" pitchFamily="18" charset="0"/>
                <a:cs typeface="Times New Roman" pitchFamily="18" charset="0"/>
              </a:rPr>
              <a:t> complete</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and</a:t>
            </a:r>
            <a:br>
              <a:rPr lang="en-US" sz="2400" dirty="0" smtClean="0">
                <a:solidFill>
                  <a:schemeClr val="tx1"/>
                </a:solidFill>
                <a:latin typeface="Times New Roman" pitchFamily="18" charset="0"/>
                <a:cs typeface="Times New Roman" pitchFamily="18" charset="0"/>
              </a:rPr>
            </a:br>
            <a:r>
              <a:rPr lang="en-US" sz="2400" dirty="0" smtClean="0">
                <a:solidFill>
                  <a:srgbClr val="FF0000"/>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 Disease regresses (∼95%) or threshold disease develops (∼5%)</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rgbClr val="FFC000"/>
                </a:solidFill>
                <a:latin typeface="Times New Roman" pitchFamily="18" charset="0"/>
                <a:cs typeface="Times New Roman" pitchFamily="18" charset="0"/>
              </a:rPr>
              <a:t>note:</a:t>
            </a:r>
            <a:r>
              <a:rPr lang="en-US" sz="2400" dirty="0" smtClean="0">
                <a:solidFill>
                  <a:schemeClr val="tx1"/>
                </a:solidFill>
                <a:latin typeface="Times New Roman" pitchFamily="18" charset="0"/>
                <a:cs typeface="Times New Roman" pitchFamily="18" charset="0"/>
              </a:rPr>
              <a:t> </a:t>
            </a:r>
            <a:r>
              <a:rPr lang="en-US" sz="2400" i="1" dirty="0" smtClean="0">
                <a:solidFill>
                  <a:schemeClr val="tx1"/>
                </a:solidFill>
                <a:latin typeface="Times New Roman" pitchFamily="18" charset="0"/>
                <a:cs typeface="Times New Roman" pitchFamily="18" charset="0"/>
              </a:rPr>
              <a:t>ELBW infants may require an examination at an earlier age (30</a:t>
            </a:r>
            <a:br>
              <a:rPr lang="en-US" sz="2400" i="1" dirty="0" smtClean="0">
                <a:solidFill>
                  <a:schemeClr val="tx1"/>
                </a:solidFill>
                <a:latin typeface="Times New Roman" pitchFamily="18" charset="0"/>
                <a:cs typeface="Times New Roman" pitchFamily="18" charset="0"/>
              </a:rPr>
            </a:br>
            <a:r>
              <a:rPr lang="en-US" sz="2400" i="1" dirty="0" smtClean="0">
                <a:solidFill>
                  <a:schemeClr val="tx1"/>
                </a:solidFill>
                <a:latin typeface="Times New Roman" pitchFamily="18" charset="0"/>
                <a:cs typeface="Times New Roman" pitchFamily="18" charset="0"/>
              </a:rPr>
              <a:t>wks) &amp;more frequent intervals (at least twice/ wk) because of the possibility of AP ROP</a:t>
            </a:r>
            <a:endParaRPr lang="en-US" sz="2400" i="1"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b="1" i="1" dirty="0" smtClean="0">
                <a:solidFill>
                  <a:srgbClr val="FF0000"/>
                </a:solidFill>
                <a:latin typeface="Times New Roman" pitchFamily="18" charset="0"/>
                <a:cs typeface="Times New Roman" pitchFamily="18" charset="0"/>
              </a:rPr>
              <a:t>Neonatology Clinical </a:t>
            </a:r>
            <a:r>
              <a:rPr lang="en-US" sz="2600" b="1" i="1" dirty="0" err="1" smtClean="0">
                <a:solidFill>
                  <a:srgbClr val="FF0000"/>
                </a:solidFill>
                <a:latin typeface="Times New Roman" pitchFamily="18" charset="0"/>
                <a:cs typeface="Times New Roman" pitchFamily="18" charset="0"/>
              </a:rPr>
              <a:t>Guidelines,King</a:t>
            </a:r>
            <a:r>
              <a:rPr lang="en-US" sz="2600" b="1" i="1" dirty="0" smtClean="0">
                <a:solidFill>
                  <a:srgbClr val="FF0000"/>
                </a:solidFill>
                <a:latin typeface="Times New Roman" pitchFamily="18" charset="0"/>
                <a:cs typeface="Times New Roman" pitchFamily="18" charset="0"/>
              </a:rPr>
              <a:t> Edward Memorial/Princess Margaret </a:t>
            </a:r>
            <a:r>
              <a:rPr lang="en-US" sz="2600" b="1" i="1" dirty="0" err="1" smtClean="0">
                <a:solidFill>
                  <a:srgbClr val="FF0000"/>
                </a:solidFill>
                <a:latin typeface="Times New Roman" pitchFamily="18" charset="0"/>
                <a:cs typeface="Times New Roman" pitchFamily="18" charset="0"/>
              </a:rPr>
              <a:t>Hospitals,Perth</a:t>
            </a:r>
            <a:r>
              <a:rPr lang="en-US" sz="2600" b="1" i="1" dirty="0" smtClean="0">
                <a:solidFill>
                  <a:srgbClr val="FF0000"/>
                </a:solidFill>
                <a:latin typeface="Times New Roman" pitchFamily="18" charset="0"/>
                <a:cs typeface="Times New Roman" pitchFamily="18" charset="0"/>
              </a:rPr>
              <a:t> Western Australia</a:t>
            </a:r>
            <a:endParaRPr lang="en-US" sz="2600" b="1" i="1" dirty="0">
              <a:solidFill>
                <a:srgbClr val="FF0000"/>
              </a:solidFill>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srcRect/>
          <a:stretch>
            <a:fillRect/>
          </a:stretch>
        </p:blipFill>
        <p:spPr bwMode="auto">
          <a:xfrm>
            <a:off x="1" y="1295400"/>
            <a:ext cx="9144000" cy="55626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839200" cy="6858000"/>
          </a:xfrm>
        </p:spPr>
        <p:txBody>
          <a:bodyPr/>
          <a:lstStyle/>
          <a:p>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b="1" i="1" dirty="0" smtClean="0">
                <a:solidFill>
                  <a:srgbClr val="FF0000"/>
                </a:solidFill>
                <a:latin typeface="Times New Roman" pitchFamily="18" charset="0"/>
                <a:cs typeface="Times New Roman" pitchFamily="18" charset="0"/>
              </a:rPr>
              <a:t>joint statement of the AAP, AAPOS, and AAO </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 2001 joint statement by the </a:t>
            </a:r>
            <a:r>
              <a:rPr lang="en-US" sz="2400" dirty="0" smtClean="0">
                <a:solidFill>
                  <a:schemeClr val="accent2">
                    <a:lumMod val="60000"/>
                    <a:lumOff val="40000"/>
                  </a:schemeClr>
                </a:solidFill>
                <a:latin typeface="Times New Roman" pitchFamily="18" charset="0"/>
                <a:cs typeface="Times New Roman" pitchFamily="18" charset="0"/>
              </a:rPr>
              <a:t>American Academy of Pediatrics</a:t>
            </a:r>
            <a:r>
              <a:rPr lang="en-US" sz="2400" dirty="0" smtClean="0">
                <a:solidFill>
                  <a:schemeClr val="tx1"/>
                </a:solidFill>
                <a:latin typeface="Times New Roman" pitchFamily="18" charset="0"/>
                <a:cs typeface="Times New Roman" pitchFamily="18" charset="0"/>
              </a:rPr>
              <a:t>, </a:t>
            </a:r>
            <a:r>
              <a:rPr lang="en-US" sz="2400" dirty="0" smtClean="0">
                <a:solidFill>
                  <a:schemeClr val="accent2">
                    <a:lumMod val="60000"/>
                    <a:lumOff val="40000"/>
                  </a:schemeClr>
                </a:solidFill>
                <a:latin typeface="Times New Roman" pitchFamily="18" charset="0"/>
                <a:cs typeface="Times New Roman" pitchFamily="18" charset="0"/>
              </a:rPr>
              <a:t>American Association for Pediatric Ophthalmology and Strabismus</a:t>
            </a:r>
            <a:r>
              <a:rPr lang="en-US" sz="2400" dirty="0" smtClean="0">
                <a:solidFill>
                  <a:schemeClr val="tx1"/>
                </a:solidFill>
                <a:latin typeface="Times New Roman" pitchFamily="18" charset="0"/>
                <a:cs typeface="Times New Roman" pitchFamily="18" charset="0"/>
              </a:rPr>
              <a:t>, and </a:t>
            </a:r>
            <a:r>
              <a:rPr lang="en-US" sz="2400" dirty="0" smtClean="0">
                <a:solidFill>
                  <a:schemeClr val="accent2">
                    <a:lumMod val="60000"/>
                    <a:lumOff val="40000"/>
                  </a:schemeClr>
                </a:solidFill>
                <a:latin typeface="Times New Roman" pitchFamily="18" charset="0"/>
                <a:cs typeface="Times New Roman" pitchFamily="18" charset="0"/>
              </a:rPr>
              <a:t>American Academy of Ophthalmology </a:t>
            </a:r>
            <a:r>
              <a:rPr lang="en-US" sz="2400" dirty="0" smtClean="0">
                <a:solidFill>
                  <a:schemeClr val="tx1"/>
                </a:solidFill>
                <a:latin typeface="Times New Roman" pitchFamily="18" charset="0"/>
                <a:cs typeface="Times New Roman" pitchFamily="18" charset="0"/>
              </a:rPr>
              <a:t>provided recommendations for ROP screening examinations in premature infants.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endParaRPr lang="en-US" sz="2400"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It is noted that these recommendations are evolving and may change as longer-term ROP outcomes are recognized.</a:t>
            </a:r>
            <a:br>
              <a:rPr lang="en-US" sz="2400" dirty="0" smtClean="0">
                <a:solidFill>
                  <a:schemeClr val="tx1"/>
                </a:solidFill>
                <a:latin typeface="Times New Roman" pitchFamily="18" charset="0"/>
                <a:cs typeface="Times New Roman" pitchFamily="18" charset="0"/>
              </a:rPr>
            </a:br>
            <a:r>
              <a:rPr lang="en-US" sz="2400" b="1" dirty="0" smtClean="0">
                <a:solidFill>
                  <a:srgbClr val="FF0000"/>
                </a:solidFill>
                <a:latin typeface="Times New Roman" pitchFamily="18" charset="0"/>
                <a:cs typeface="Times New Roman" pitchFamily="18" charset="0"/>
              </a:rPr>
              <a:t>A.</a:t>
            </a:r>
            <a:r>
              <a:rPr lang="en-US" sz="2400" b="1" dirty="0" smtClean="0">
                <a:solidFill>
                  <a:schemeClr val="tx1"/>
                </a:solidFill>
                <a:latin typeface="Times New Roman" pitchFamily="18" charset="0"/>
                <a:cs typeface="Times New Roman" pitchFamily="18" charset="0"/>
              </a:rPr>
              <a:t> </a:t>
            </a:r>
            <a:r>
              <a:rPr lang="en-US" sz="2400" b="1" i="1" dirty="0" smtClean="0">
                <a:solidFill>
                  <a:schemeClr val="tx1"/>
                </a:solidFill>
                <a:latin typeface="Times New Roman" pitchFamily="18" charset="0"/>
                <a:cs typeface="Times New Roman" pitchFamily="18" charset="0"/>
              </a:rPr>
              <a:t>Infants weighing &lt;1500 g or &lt;28 weeks' gestation </a:t>
            </a:r>
            <a:br>
              <a:rPr lang="en-US" sz="2400" b="1" i="1" dirty="0" smtClean="0">
                <a:solidFill>
                  <a:schemeClr val="tx1"/>
                </a:solidFill>
                <a:latin typeface="Times New Roman" pitchFamily="18" charset="0"/>
                <a:cs typeface="Times New Roman" pitchFamily="18" charset="0"/>
              </a:rPr>
            </a:br>
            <a:r>
              <a:rPr lang="en-US" sz="2400" b="1" i="1" dirty="0" smtClean="0">
                <a:solidFill>
                  <a:schemeClr val="tx1"/>
                </a:solidFill>
                <a:latin typeface="Times New Roman" pitchFamily="18" charset="0"/>
                <a:cs typeface="Times New Roman" pitchFamily="18" charset="0"/>
              </a:rPr>
              <a:t>and </a:t>
            </a:r>
            <a:br>
              <a:rPr lang="en-US" sz="2400" b="1" i="1" dirty="0" smtClean="0">
                <a:solidFill>
                  <a:schemeClr val="tx1"/>
                </a:solidFill>
                <a:latin typeface="Times New Roman" pitchFamily="18" charset="0"/>
                <a:cs typeface="Times New Roman" pitchFamily="18" charset="0"/>
              </a:rPr>
            </a:br>
            <a:r>
              <a:rPr lang="en-US" sz="2400" b="1" i="1" dirty="0" smtClean="0">
                <a:solidFill>
                  <a:schemeClr val="tx1"/>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B.</a:t>
            </a:r>
            <a:r>
              <a:rPr lang="en-US" sz="2400" b="1" i="1" dirty="0" err="1" smtClean="0">
                <a:solidFill>
                  <a:schemeClr val="tx1"/>
                </a:solidFill>
                <a:latin typeface="Times New Roman" pitchFamily="18" charset="0"/>
                <a:cs typeface="Times New Roman" pitchFamily="18" charset="0"/>
              </a:rPr>
              <a:t>those</a:t>
            </a:r>
            <a:r>
              <a:rPr lang="en-US" sz="2400" b="1" i="1" dirty="0" smtClean="0">
                <a:solidFill>
                  <a:schemeClr val="tx1"/>
                </a:solidFill>
                <a:latin typeface="Times New Roman" pitchFamily="18" charset="0"/>
                <a:cs typeface="Times New Roman" pitchFamily="18" charset="0"/>
              </a:rPr>
              <a:t> weighing &gt;1500 g with an unstable clinical course </a:t>
            </a:r>
            <a:br>
              <a:rPr lang="en-US" sz="2400" b="1" i="1" dirty="0" smtClean="0">
                <a:solidFill>
                  <a:schemeClr val="tx1"/>
                </a:solidFill>
                <a:latin typeface="Times New Roman" pitchFamily="18" charset="0"/>
                <a:cs typeface="Times New Roman" pitchFamily="18" charset="0"/>
              </a:rPr>
            </a:br>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should have dilated eye examinations starting at 4-6 weeks of age or 31-33 weeks' </a:t>
            </a:r>
            <a:r>
              <a:rPr lang="en-US" sz="2400" dirty="0" err="1" smtClean="0">
                <a:solidFill>
                  <a:schemeClr val="tx1"/>
                </a:solidFill>
                <a:latin typeface="Times New Roman" pitchFamily="18" charset="0"/>
                <a:cs typeface="Times New Roman" pitchFamily="18" charset="0"/>
              </a:rPr>
              <a:t>postconceptional</a:t>
            </a:r>
            <a:r>
              <a:rPr lang="en-US" sz="2400" dirty="0" smtClean="0">
                <a:solidFill>
                  <a:schemeClr val="tx1"/>
                </a:solidFill>
                <a:latin typeface="Times New Roman" pitchFamily="18" charset="0"/>
                <a:cs typeface="Times New Roman" pitchFamily="18" charset="0"/>
              </a:rPr>
              <a:t> age.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Exams should continue </a:t>
            </a:r>
            <a:r>
              <a:rPr lang="en-US" sz="2400" dirty="0" smtClean="0">
                <a:solidFill>
                  <a:srgbClr val="FF0000"/>
                </a:solidFill>
                <a:latin typeface="Times New Roman" pitchFamily="18" charset="0"/>
                <a:cs typeface="Times New Roman" pitchFamily="18" charset="0"/>
              </a:rPr>
              <a:t>every 2-3 weeks </a:t>
            </a:r>
            <a:r>
              <a:rPr lang="en-US" sz="2400" dirty="0" smtClean="0">
                <a:solidFill>
                  <a:schemeClr val="tx1"/>
                </a:solidFill>
                <a:latin typeface="Times New Roman" pitchFamily="18" charset="0"/>
                <a:cs typeface="Times New Roman" pitchFamily="18" charset="0"/>
              </a:rPr>
              <a:t>until retinal maturity is</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reached, or  no disease is present.</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Infants with ROP or very immature vessels should be examined </a:t>
            </a:r>
            <a:r>
              <a:rPr lang="en-US" sz="2400" dirty="0" smtClean="0">
                <a:solidFill>
                  <a:srgbClr val="FF0000"/>
                </a:solidFill>
                <a:latin typeface="Times New Roman" pitchFamily="18" charset="0"/>
                <a:cs typeface="Times New Roman" pitchFamily="18" charset="0"/>
              </a:rPr>
              <a:t>every 1-2 weeks </a:t>
            </a:r>
            <a:r>
              <a:rPr lang="en-US" sz="2400" dirty="0" smtClean="0">
                <a:solidFill>
                  <a:schemeClr val="tx1"/>
                </a:solidFill>
                <a:latin typeface="Times New Roman" pitchFamily="18" charset="0"/>
                <a:cs typeface="Times New Roman" pitchFamily="18" charset="0"/>
              </a:rPr>
              <a:t>until vessels are mature or the risk of threshold disease has passed. Those at greatest risk should be examined </a:t>
            </a:r>
            <a:r>
              <a:rPr lang="en-US" sz="2400" dirty="0" smtClean="0">
                <a:solidFill>
                  <a:srgbClr val="FF0000"/>
                </a:solidFill>
                <a:latin typeface="Times New Roman" pitchFamily="18" charset="0"/>
                <a:cs typeface="Times New Roman" pitchFamily="18" charset="0"/>
              </a:rPr>
              <a:t>every week</a:t>
            </a:r>
            <a:r>
              <a:rPr lang="en-US" sz="2400" dirty="0" smtClean="0">
                <a:solidFill>
                  <a:schemeClr val="tx1"/>
                </a:solidFill>
                <a:latin typeface="Times New Roman" pitchFamily="18" charset="0"/>
                <a:cs typeface="Times New Roman" pitchFamily="18" charset="0"/>
              </a:rPr>
              <a:t>.</a:t>
            </a:r>
            <a:endParaRPr lang="en-US" sz="2400"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First described in the early 1940s, </a:t>
            </a:r>
            <a:r>
              <a:rPr lang="en-US" sz="2400" i="1" dirty="0" smtClean="0">
                <a:solidFill>
                  <a:srgbClr val="FF0000"/>
                </a:solidFill>
                <a:latin typeface="Times New Roman" pitchFamily="18" charset="0"/>
                <a:cs typeface="Times New Roman" pitchFamily="18" charset="0"/>
              </a:rPr>
              <a:t>Retro </a:t>
            </a:r>
            <a:r>
              <a:rPr lang="en-US" sz="2400" i="1" dirty="0" err="1" smtClean="0">
                <a:solidFill>
                  <a:srgbClr val="FF0000"/>
                </a:solidFill>
                <a:latin typeface="Times New Roman" pitchFamily="18" charset="0"/>
                <a:cs typeface="Times New Roman" pitchFamily="18" charset="0"/>
              </a:rPr>
              <a:t>Lental</a:t>
            </a:r>
            <a:r>
              <a:rPr lang="en-US" sz="2400" i="1" dirty="0" smtClean="0">
                <a:solidFill>
                  <a:srgbClr val="FF0000"/>
                </a:solidFill>
                <a:latin typeface="Times New Roman" pitchFamily="18" charset="0"/>
                <a:cs typeface="Times New Roman" pitchFamily="18" charset="0"/>
              </a:rPr>
              <a:t> Fibroplasia (RLF)</a:t>
            </a:r>
            <a:r>
              <a:rPr lang="en-US" sz="2400" i="1" dirty="0" smtClean="0">
                <a:solidFill>
                  <a:schemeClr val="tx1"/>
                </a:solidFill>
                <a:latin typeface="Times New Roman" pitchFamily="18" charset="0"/>
                <a:cs typeface="Times New Roman" pitchFamily="18" charset="0"/>
              </a:rPr>
              <a:t>,</a:t>
            </a:r>
            <a:r>
              <a:rPr lang="en-US" sz="2400" i="1" dirty="0" smtClean="0">
                <a:solidFill>
                  <a:srgbClr val="FFC000"/>
                </a:solidFill>
                <a:latin typeface="Times New Roman" pitchFamily="18" charset="0"/>
                <a:cs typeface="Times New Roman" pitchFamily="18" charset="0"/>
              </a:rPr>
              <a:t> </a:t>
            </a:r>
            <a:r>
              <a:rPr lang="en-US" sz="2400" i="1" dirty="0" smtClean="0">
                <a:solidFill>
                  <a:schemeClr val="tx1"/>
                </a:solidFill>
                <a:latin typeface="Times New Roman" pitchFamily="18" charset="0"/>
                <a:cs typeface="Times New Roman" pitchFamily="18" charset="0"/>
              </a:rPr>
              <a:t>as it was </a:t>
            </a:r>
            <a:r>
              <a:rPr lang="en-US" sz="2400" dirty="0" smtClean="0">
                <a:solidFill>
                  <a:schemeClr val="tx1"/>
                </a:solidFill>
                <a:latin typeface="Times New Roman" pitchFamily="18" charset="0"/>
                <a:cs typeface="Times New Roman" pitchFamily="18" charset="0"/>
              </a:rPr>
              <a:t>first named, almost disappeared between 1954 and 1970, when oxygen use for </a:t>
            </a:r>
            <a:r>
              <a:rPr lang="en-US" sz="2400" dirty="0" err="1" smtClean="0">
                <a:solidFill>
                  <a:schemeClr val="tx1"/>
                </a:solidFill>
                <a:latin typeface="Times New Roman" pitchFamily="18" charset="0"/>
                <a:cs typeface="Times New Roman" pitchFamily="18" charset="0"/>
              </a:rPr>
              <a:t>preterms</a:t>
            </a:r>
            <a:r>
              <a:rPr lang="en-US" sz="2400" dirty="0" smtClean="0">
                <a:solidFill>
                  <a:schemeClr val="tx1"/>
                </a:solidFill>
                <a:latin typeface="Times New Roman" pitchFamily="18" charset="0"/>
                <a:cs typeface="Times New Roman" pitchFamily="18" charset="0"/>
              </a:rPr>
              <a:t> was severely restricted</a:t>
            </a:r>
            <a:br>
              <a:rPr lang="en-US" sz="2400" dirty="0" smtClean="0">
                <a:solidFill>
                  <a:schemeClr val="tx1"/>
                </a:solidFill>
                <a:latin typeface="Times New Roman" pitchFamily="18" charset="0"/>
                <a:cs typeface="Times New Roman" pitchFamily="18" charset="0"/>
              </a:rPr>
            </a:br>
            <a:r>
              <a:rPr lang="en-US" sz="2400" dirty="0">
                <a:solidFill>
                  <a:schemeClr val="tx1"/>
                </a:solidFill>
                <a:latin typeface="Times New Roman" pitchFamily="18" charset="0"/>
                <a:cs typeface="Times New Roman" pitchFamily="18" charset="0"/>
              </a:rPr>
              <a:t/>
            </a:r>
            <a:br>
              <a:rPr lang="en-US" sz="2400" dirty="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but it returned in a second epidemic in the 1970s to plague neonatal intensive care units (NICUs) as one of the major causes of disability in surviving infants with extremely low gestation.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Effective interventions have reduced its toll of vision loss in developed countries, but worldwide, ROP now appears as a third epidemic in developing countries as they begin to provide neonatal intensive care.</a:t>
            </a:r>
            <a:endParaRPr lang="en-US" sz="2400" dirty="0"/>
          </a:p>
        </p:txBody>
      </p:sp>
    </p:spTree>
  </p:cSld>
  <p:clrMapOvr>
    <a:masterClrMapping/>
  </p:clrMapOvr>
  <p:transition>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914400"/>
          </a:xfrm>
        </p:spPr>
        <p:txBody>
          <a:bodyPr/>
          <a:lstStyle/>
          <a:p>
            <a:r>
              <a:rPr lang="en-US" sz="2400" b="1" i="1" dirty="0" smtClean="0">
                <a:solidFill>
                  <a:srgbClr val="FF0000"/>
                </a:solidFill>
                <a:latin typeface="Times New Roman" pitchFamily="18" charset="0"/>
                <a:cs typeface="Times New Roman" pitchFamily="18" charset="0"/>
              </a:rPr>
              <a:t>Data from: American Academy of Pediatrics. Screening examination of premature infants for retinopathy of prematurity. Pediatrics 2006; 117:572.</a:t>
            </a:r>
            <a:br>
              <a:rPr lang="en-US" sz="2400" b="1" i="1" dirty="0" smtClean="0">
                <a:solidFill>
                  <a:srgbClr val="FF0000"/>
                </a:solidFill>
                <a:latin typeface="Times New Roman" pitchFamily="18" charset="0"/>
                <a:cs typeface="Times New Roman" pitchFamily="18" charset="0"/>
              </a:rPr>
            </a:br>
            <a:endParaRPr lang="en-US" sz="2400" dirty="0"/>
          </a:p>
        </p:txBody>
      </p:sp>
      <p:pic>
        <p:nvPicPr>
          <p:cNvPr id="3" name="Picture 2"/>
          <p:cNvPicPr>
            <a:picLocks noChangeAspect="1" noChangeArrowheads="1"/>
          </p:cNvPicPr>
          <p:nvPr/>
        </p:nvPicPr>
        <p:blipFill>
          <a:blip r:embed="rId2"/>
          <a:srcRect/>
          <a:stretch>
            <a:fillRect/>
          </a:stretch>
        </p:blipFill>
        <p:spPr bwMode="auto">
          <a:xfrm>
            <a:off x="0" y="838200"/>
            <a:ext cx="9144000" cy="60198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447800"/>
          </a:xfrm>
        </p:spPr>
        <p:txBody>
          <a:bodyPr/>
          <a:lstStyle/>
          <a:p>
            <a:r>
              <a:rPr lang="en-US" sz="2600" b="1" i="1" dirty="0" smtClean="0">
                <a:solidFill>
                  <a:srgbClr val="FF0000"/>
                </a:solidFill>
                <a:latin typeface="Times New Roman" pitchFamily="18" charset="0"/>
                <a:cs typeface="Times New Roman" pitchFamily="18" charset="0"/>
              </a:rPr>
              <a:t>Recommended follow-up exam intervals</a:t>
            </a:r>
            <a:r>
              <a:rPr lang="en-US" sz="2800" b="1" i="1" dirty="0" smtClean="0">
                <a:solidFill>
                  <a:srgbClr val="FF0000"/>
                </a:solidFill>
                <a:latin typeface="Times New Roman" pitchFamily="18" charset="0"/>
                <a:cs typeface="Times New Roman" pitchFamily="18" charset="0"/>
              </a:rPr>
              <a:t> </a:t>
            </a:r>
            <a:r>
              <a:rPr lang="en-US" sz="2400" b="1" i="1" dirty="0" smtClean="0">
                <a:solidFill>
                  <a:srgbClr val="FF0000"/>
                </a:solidFill>
                <a:latin typeface="Times New Roman" pitchFamily="18" charset="0"/>
                <a:cs typeface="Times New Roman" pitchFamily="18" charset="0"/>
              </a:rPr>
              <a:t>based on ET-ROP findings</a:t>
            </a:r>
            <a:endParaRPr lang="en-US" sz="2400" b="1" i="1" dirty="0">
              <a:solidFill>
                <a:srgbClr val="FF0000"/>
              </a:solidFill>
              <a:latin typeface="Times New Roman" pitchFamily="18" charset="0"/>
              <a:cs typeface="Times New Roman" pitchFamily="18" charset="0"/>
            </a:endParaRPr>
          </a:p>
        </p:txBody>
      </p:sp>
      <p:pic>
        <p:nvPicPr>
          <p:cNvPr id="16386" name="Picture 2"/>
          <p:cNvPicPr>
            <a:picLocks noChangeAspect="1" noChangeArrowheads="1"/>
          </p:cNvPicPr>
          <p:nvPr/>
        </p:nvPicPr>
        <p:blipFill>
          <a:blip r:embed="rId2"/>
          <a:srcRect/>
          <a:stretch>
            <a:fillRect/>
          </a:stretch>
        </p:blipFill>
        <p:spPr bwMode="auto">
          <a:xfrm>
            <a:off x="0" y="685801"/>
            <a:ext cx="9144000" cy="61722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1" y="0"/>
            <a:ext cx="9144000" cy="68580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ChangeAspect="1" noChangeArrowheads="1"/>
          </p:cNvPicPr>
          <p:nvPr/>
        </p:nvPicPr>
        <p:blipFill>
          <a:blip r:embed="rId2"/>
          <a:srcRect/>
          <a:stretch>
            <a:fillRect/>
          </a:stretch>
        </p:blipFill>
        <p:spPr bwMode="auto">
          <a:xfrm>
            <a:off x="1" y="0"/>
            <a:ext cx="9144000" cy="68580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534400" cy="6400800"/>
          </a:xfrm>
        </p:spPr>
        <p:txBody>
          <a:bodyPr/>
          <a:lstStyle/>
          <a:p>
            <a:pPr algn="r" rtl="1"/>
            <a:r>
              <a:rPr lang="fa-IR" sz="2400" dirty="0">
                <a:latin typeface="Times New Roman" panose="02020603050405020304" pitchFamily="18" charset="0"/>
                <a:cs typeface="Times New Roman" panose="02020603050405020304" pitchFamily="18" charset="0"/>
              </a:rPr>
              <a:t>بر </a:t>
            </a:r>
            <a:r>
              <a:rPr lang="fa-IR" sz="2400" dirty="0" smtClean="0">
                <a:latin typeface="Times New Roman" panose="02020603050405020304" pitchFamily="18" charset="0"/>
                <a:cs typeface="Times New Roman" panose="02020603050405020304" pitchFamily="18" charset="0"/>
              </a:rPr>
              <a:t>اساس </a:t>
            </a:r>
            <a:r>
              <a:rPr lang="fa-IR" sz="2400" dirty="0">
                <a:latin typeface="Times New Roman" panose="02020603050405020304" pitchFamily="18" charset="0"/>
                <a:cs typeface="Times New Roman" panose="02020603050405020304" pitchFamily="18" charset="0"/>
              </a:rPr>
              <a:t>آخرین </a:t>
            </a:r>
            <a:r>
              <a:rPr lang="fa-IR" sz="2400" dirty="0" smtClean="0">
                <a:latin typeface="Times New Roman" panose="02020603050405020304" pitchFamily="18" charset="0"/>
                <a:cs typeface="Times New Roman" panose="02020603050405020304" pitchFamily="18" charset="0"/>
              </a:rPr>
              <a:t>شواهد </a:t>
            </a:r>
            <a:r>
              <a:rPr lang="fa-IR" sz="2400" dirty="0">
                <a:latin typeface="Times New Roman" panose="02020603050405020304" pitchFamily="18" charset="0"/>
                <a:cs typeface="Times New Roman" panose="02020603050405020304" pitchFamily="18" charset="0"/>
              </a:rPr>
              <a:t>ملی ، نوزادان با </a:t>
            </a:r>
            <a:r>
              <a:rPr lang="fa-IR" sz="2400" dirty="0" smtClean="0">
                <a:latin typeface="Times New Roman" panose="02020603050405020304" pitchFamily="18" charset="0"/>
                <a:cs typeface="Times New Roman" panose="02020603050405020304" pitchFamily="18" charset="0"/>
              </a:rPr>
              <a:t>سن جنینی </a:t>
            </a:r>
            <a:r>
              <a:rPr lang="fa-IR" sz="2400" dirty="0">
                <a:latin typeface="Times New Roman" panose="02020603050405020304" pitchFamily="18" charset="0"/>
                <a:cs typeface="Times New Roman" panose="02020603050405020304" pitchFamily="18" charset="0"/>
              </a:rPr>
              <a:t>کمتر از </a:t>
            </a:r>
            <a:r>
              <a:rPr lang="fa-IR" sz="2400" dirty="0" smtClean="0">
                <a:latin typeface="Times New Roman" panose="02020603050405020304" pitchFamily="18" charset="0"/>
                <a:cs typeface="Times New Roman" panose="02020603050405020304" pitchFamily="18" charset="0"/>
              </a:rPr>
              <a:t>34 </a:t>
            </a:r>
            <a:r>
              <a:rPr lang="fa-IR" sz="2400" dirty="0">
                <a:latin typeface="Times New Roman" panose="02020603050405020304" pitchFamily="18" charset="0"/>
                <a:cs typeface="Times New Roman" panose="02020603050405020304" pitchFamily="18" charset="0"/>
              </a:rPr>
              <a:t>هفته </a:t>
            </a:r>
            <a:r>
              <a:rPr lang="fa-IR" sz="2400" dirty="0" smtClean="0">
                <a:latin typeface="Times New Roman" panose="02020603050405020304" pitchFamily="18" charset="0"/>
                <a:cs typeface="Times New Roman" panose="02020603050405020304" pitchFamily="18" charset="0"/>
              </a:rPr>
              <a:t>و </a:t>
            </a:r>
            <a:r>
              <a:rPr lang="fa-IR" sz="2400" dirty="0">
                <a:latin typeface="Times New Roman" panose="02020603050405020304" pitchFamily="18" charset="0"/>
                <a:cs typeface="Times New Roman" panose="02020603050405020304" pitchFamily="18" charset="0"/>
              </a:rPr>
              <a:t>یا وزن </a:t>
            </a:r>
            <a:r>
              <a:rPr lang="fa-IR" sz="2400" dirty="0" smtClean="0">
                <a:latin typeface="Times New Roman" panose="02020603050405020304" pitchFamily="18" charset="0"/>
                <a:cs typeface="Times New Roman" panose="02020603050405020304" pitchFamily="18" charset="0"/>
              </a:rPr>
              <a:t>تولد کمتر از 2000 گرم، می بایست </a:t>
            </a:r>
            <a:r>
              <a:rPr lang="fa-IR" sz="2400" dirty="0">
                <a:latin typeface="Times New Roman" panose="02020603050405020304" pitchFamily="18" charset="0"/>
                <a:cs typeface="Times New Roman" panose="02020603050405020304" pitchFamily="18" charset="0"/>
              </a:rPr>
              <a:t>از </a:t>
            </a:r>
            <a:r>
              <a:rPr lang="fa-IR" sz="2400" dirty="0" smtClean="0">
                <a:latin typeface="Times New Roman" panose="02020603050405020304" pitchFamily="18" charset="0"/>
                <a:cs typeface="Times New Roman" panose="02020603050405020304" pitchFamily="18" charset="0"/>
              </a:rPr>
              <a:t>نظر </a:t>
            </a:r>
            <a:r>
              <a:rPr lang="fa-IR" sz="2400" dirty="0">
                <a:latin typeface="Times New Roman" panose="02020603050405020304" pitchFamily="18" charset="0"/>
                <a:cs typeface="Times New Roman" panose="02020603050405020304" pitchFamily="18" charset="0"/>
              </a:rPr>
              <a:t>رتینوپاتی نار سی غربالگری شوند. </a:t>
            </a:r>
            <a:r>
              <a:rPr lang="fa-IR" sz="2400" dirty="0" smtClean="0">
                <a:latin typeface="Times New Roman" panose="02020603050405020304" pitchFamily="18" charset="0"/>
                <a:cs typeface="Times New Roman" panose="02020603050405020304" pitchFamily="18" charset="0"/>
              </a:rPr>
              <a:t/>
            </a:r>
            <a:br>
              <a:rPr lang="fa-IR" sz="2400" dirty="0" smtClean="0">
                <a:latin typeface="Times New Roman" panose="02020603050405020304" pitchFamily="18" charset="0"/>
                <a:cs typeface="Times New Roman" panose="02020603050405020304" pitchFamily="18" charset="0"/>
              </a:rPr>
            </a:br>
            <a:r>
              <a:rPr lang="fa-IR" sz="2400" dirty="0">
                <a:latin typeface="Times New Roman" panose="02020603050405020304" pitchFamily="18" charset="0"/>
                <a:cs typeface="Times New Roman" panose="02020603050405020304" pitchFamily="18" charset="0"/>
              </a:rPr>
              <a:t/>
            </a:r>
            <a:br>
              <a:rPr lang="fa-IR" sz="2400" dirty="0">
                <a:latin typeface="Times New Roman" panose="02020603050405020304" pitchFamily="18" charset="0"/>
                <a:cs typeface="Times New Roman" panose="02020603050405020304" pitchFamily="18" charset="0"/>
              </a:rPr>
            </a:br>
            <a:endParaRPr lang="fa-I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034796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610600" cy="6705600"/>
          </a:xfrm>
        </p:spPr>
        <p:txBody>
          <a:bodyPr/>
          <a:lstStyle/>
          <a:p>
            <a:pPr algn="r" rtl="1"/>
            <a:r>
              <a:rPr lang="fa-IR" sz="2400" dirty="0">
                <a:latin typeface="Times New Roman" panose="02020603050405020304" pitchFamily="18" charset="0"/>
                <a:cs typeface="Times New Roman" panose="02020603050405020304" pitchFamily="18" charset="0"/>
              </a:rPr>
              <a:t>همچنین همه نوزادانی که صرف نظر از سن حاملگی و وزن تولد، مسیر درمانی پیچیده ای را در بخش مراقبت ویژه نوزادان، مانند تعویض خون طی می کنند، یا وضعیت ناپایدار بالینی داشته باشند و یا توسط پزشک معالج در معرض خطر تشخیص داده شوند، می بایست از نظر رتینوپاتی معاینه شوند</a:t>
            </a:r>
            <a:br>
              <a:rPr lang="fa-IR" sz="2400" dirty="0">
                <a:latin typeface="Times New Roman" panose="02020603050405020304" pitchFamily="18" charset="0"/>
                <a:cs typeface="Times New Roman" panose="02020603050405020304" pitchFamily="18" charset="0"/>
              </a:rPr>
            </a:br>
            <a:r>
              <a:rPr lang="fa-IR" sz="2400" dirty="0">
                <a:latin typeface="Times New Roman" panose="02020603050405020304" pitchFamily="18" charset="0"/>
                <a:cs typeface="Times New Roman" panose="02020603050405020304" pitchFamily="18" charset="0"/>
              </a:rPr>
              <a:t/>
            </a:r>
            <a:br>
              <a:rPr lang="fa-IR" sz="2400" dirty="0">
                <a:latin typeface="Times New Roman" panose="02020603050405020304" pitchFamily="18" charset="0"/>
                <a:cs typeface="Times New Roman" panose="02020603050405020304" pitchFamily="18" charset="0"/>
              </a:rPr>
            </a:br>
            <a:r>
              <a:rPr lang="fa-IR" sz="2400" dirty="0" smtClean="0">
                <a:latin typeface="Times New Roman" panose="02020603050405020304" pitchFamily="18" charset="0"/>
                <a:cs typeface="Times New Roman" panose="02020603050405020304" pitchFamily="18" charset="0"/>
              </a:rPr>
              <a:t>* تشخیص </a:t>
            </a:r>
            <a:r>
              <a:rPr lang="fa-IR" sz="2400" dirty="0">
                <a:latin typeface="Times New Roman" panose="02020603050405020304" pitchFamily="18" charset="0"/>
                <a:cs typeface="Times New Roman" panose="02020603050405020304" pitchFamily="18" charset="0"/>
              </a:rPr>
              <a:t>آسیفکسی هنگام تولد، با داشتن </a:t>
            </a:r>
            <a:r>
              <a:rPr lang="fa-IR" sz="2400" dirty="0" smtClean="0">
                <a:latin typeface="Times New Roman" panose="02020603050405020304" pitchFamily="18" charset="0"/>
                <a:cs typeface="Times New Roman" panose="02020603050405020304" pitchFamily="18" charset="0"/>
              </a:rPr>
              <a:t>7/1 </a:t>
            </a:r>
            <a:r>
              <a:rPr lang="en-US" sz="2400" dirty="0">
                <a:latin typeface="Times New Roman" panose="02020603050405020304" pitchFamily="18" charset="0"/>
                <a:cs typeface="Times New Roman" panose="02020603050405020304" pitchFamily="18" charset="0"/>
              </a:rPr>
              <a:t>PH&lt; </a:t>
            </a:r>
            <a:r>
              <a:rPr lang="fa-IR" sz="2400" dirty="0" smtClean="0">
                <a:latin typeface="Times New Roman" panose="02020603050405020304" pitchFamily="18" charset="0"/>
                <a:cs typeface="Times New Roman" panose="02020603050405020304" pitchFamily="18" charset="0"/>
              </a:rPr>
              <a:t> در </a:t>
            </a:r>
            <a:r>
              <a:rPr lang="fa-IR" sz="2400" dirty="0">
                <a:latin typeface="Times New Roman" panose="02020603050405020304" pitchFamily="18" charset="0"/>
                <a:cs typeface="Times New Roman" panose="02020603050405020304" pitchFamily="18" charset="0"/>
              </a:rPr>
              <a:t>خون بند ناف یا در یک ساعت اول تولد در </a:t>
            </a:r>
            <a:r>
              <a:rPr lang="fa-IR" sz="2400" dirty="0" smtClean="0">
                <a:latin typeface="Times New Roman" panose="02020603050405020304" pitchFamily="18" charset="0"/>
                <a:cs typeface="Times New Roman" panose="02020603050405020304" pitchFamily="18" charset="0"/>
              </a:rPr>
              <a:t>نمونه خون </a:t>
            </a:r>
            <a:r>
              <a:rPr lang="fa-IR" sz="2400" dirty="0">
                <a:latin typeface="Times New Roman" panose="02020603050405020304" pitchFamily="18" charset="0"/>
                <a:cs typeface="Times New Roman" panose="02020603050405020304" pitchFamily="18" charset="0"/>
              </a:rPr>
              <a:t>نوزاد، و یا نمره آپگار </a:t>
            </a:r>
            <a:r>
              <a:rPr lang="fa-IR" sz="2400" dirty="0" smtClean="0">
                <a:latin typeface="Times New Roman" panose="02020603050405020304" pitchFamily="18" charset="0"/>
                <a:cs typeface="Times New Roman" panose="02020603050405020304" pitchFamily="18" charset="0"/>
              </a:rPr>
              <a:t>3 </a:t>
            </a:r>
            <a:r>
              <a:rPr lang="fa-IR" sz="2400" dirty="0">
                <a:latin typeface="Times New Roman" panose="02020603050405020304" pitchFamily="18" charset="0"/>
                <a:cs typeface="Times New Roman" panose="02020603050405020304" pitchFamily="18" charset="0"/>
              </a:rPr>
              <a:t>یا کمتر، در دقیقه 5 پس از </a:t>
            </a:r>
            <a:r>
              <a:rPr lang="fa-IR" sz="2400" dirty="0" smtClean="0">
                <a:latin typeface="Times New Roman" panose="02020603050405020304" pitchFamily="18" charset="0"/>
                <a:cs typeface="Times New Roman" panose="02020603050405020304" pitchFamily="18" charset="0"/>
              </a:rPr>
              <a:t>تولد</a:t>
            </a:r>
            <a:br>
              <a:rPr lang="fa-IR" sz="2400" dirty="0" smtClean="0">
                <a:latin typeface="Times New Roman" panose="02020603050405020304" pitchFamily="18" charset="0"/>
                <a:cs typeface="Times New Roman" panose="02020603050405020304" pitchFamily="18" charset="0"/>
              </a:rPr>
            </a:br>
            <a:r>
              <a:rPr lang="fa-IR" sz="2400" dirty="0">
                <a:latin typeface="Times New Roman" panose="02020603050405020304" pitchFamily="18" charset="0"/>
                <a:cs typeface="Times New Roman" panose="02020603050405020304" pitchFamily="18" charset="0"/>
              </a:rPr>
              <a:t/>
            </a:r>
            <a:br>
              <a:rPr lang="fa-IR" sz="2400" dirty="0">
                <a:latin typeface="Times New Roman" panose="02020603050405020304" pitchFamily="18" charset="0"/>
                <a:cs typeface="Times New Roman" panose="02020603050405020304" pitchFamily="18" charset="0"/>
              </a:rPr>
            </a:br>
            <a:r>
              <a:rPr lang="fa-IR" sz="2400" dirty="0" smtClean="0">
                <a:latin typeface="Times New Roman" panose="02020603050405020304" pitchFamily="18" charset="0"/>
                <a:cs typeface="Times New Roman" panose="02020603050405020304" pitchFamily="18" charset="0"/>
              </a:rPr>
              <a:t>*</a:t>
            </a:r>
            <a:r>
              <a:rPr lang="en-US" sz="2400" dirty="0" smtClean="0">
                <a:latin typeface="Times New Roman" panose="02020603050405020304" pitchFamily="18" charset="0"/>
                <a:cs typeface="Times New Roman" panose="02020603050405020304" pitchFamily="18" charset="0"/>
              </a:rPr>
              <a:t> </a:t>
            </a:r>
            <a:r>
              <a:rPr lang="fa-IR" sz="2400" dirty="0">
                <a:latin typeface="Times New Roman" panose="02020603050405020304" pitchFamily="18" charset="0"/>
                <a:cs typeface="Times New Roman" panose="02020603050405020304" pitchFamily="18" charset="0"/>
              </a:rPr>
              <a:t>شیرخواری که وضعیت بی ثبات شدید یا مستمر و </a:t>
            </a:r>
            <a:r>
              <a:rPr lang="fa-IR" sz="2400" dirty="0" smtClean="0">
                <a:latin typeface="Times New Roman" panose="02020603050405020304" pitchFamily="18" charset="0"/>
                <a:cs typeface="Times New Roman" panose="02020603050405020304" pitchFamily="18" charset="0"/>
              </a:rPr>
              <a:t>تظاهراتی </a:t>
            </a:r>
            <a:r>
              <a:rPr lang="fa-IR" sz="2400" dirty="0">
                <a:latin typeface="Times New Roman" panose="02020603050405020304" pitchFamily="18" charset="0"/>
                <a:cs typeface="Times New Roman" panose="02020603050405020304" pitchFamily="18" charset="0"/>
              </a:rPr>
              <a:t>مانند هیپوکسی طولانی مدت، اسیدوز </a:t>
            </a:r>
            <a:r>
              <a:rPr lang="fa-IR" sz="2400" dirty="0" smtClean="0">
                <a:latin typeface="Times New Roman" panose="02020603050405020304" pitchFamily="18" charset="0"/>
                <a:cs typeface="Times New Roman" panose="02020603050405020304" pitchFamily="18" charset="0"/>
              </a:rPr>
              <a:t>شدید، هیپوگلیسمی </a:t>
            </a:r>
            <a:r>
              <a:rPr lang="fa-IR" sz="2400" dirty="0">
                <a:latin typeface="Times New Roman" panose="02020603050405020304" pitchFamily="18" charset="0"/>
                <a:cs typeface="Times New Roman" panose="02020603050405020304" pitchFamily="18" charset="0"/>
              </a:rPr>
              <a:t>یا هیپوتانسیون جدی نیازمند به دریافت داروهای وازوپرسور داشته </a:t>
            </a:r>
            <a:r>
              <a:rPr lang="fa-IR" sz="2400" dirty="0" smtClean="0">
                <a:latin typeface="Times New Roman" panose="02020603050405020304" pitchFamily="18" charset="0"/>
                <a:cs typeface="Times New Roman" panose="02020603050405020304" pitchFamily="18" charset="0"/>
              </a:rPr>
              <a:t>باشد.</a:t>
            </a:r>
            <a:br>
              <a:rPr lang="fa-IR" sz="2400" dirty="0" smtClean="0">
                <a:latin typeface="Times New Roman" panose="02020603050405020304" pitchFamily="18" charset="0"/>
                <a:cs typeface="Times New Roman" panose="02020603050405020304" pitchFamily="18" charset="0"/>
              </a:rPr>
            </a:br>
            <a:r>
              <a:rPr lang="fa-IR" sz="2400" dirty="0" smtClean="0">
                <a:latin typeface="Times New Roman" panose="02020603050405020304" pitchFamily="18" charset="0"/>
                <a:cs typeface="Times New Roman" panose="02020603050405020304" pitchFamily="18" charset="0"/>
              </a:rPr>
              <a:t/>
            </a:r>
            <a:br>
              <a:rPr lang="fa-IR" sz="2400" dirty="0" smtClean="0">
                <a:latin typeface="Times New Roman" panose="02020603050405020304" pitchFamily="18" charset="0"/>
                <a:cs typeface="Times New Roman" panose="02020603050405020304" pitchFamily="18" charset="0"/>
              </a:rPr>
            </a:br>
            <a:r>
              <a:rPr lang="fa-IR" sz="2400" dirty="0" smtClean="0">
                <a:latin typeface="Times New Roman" panose="02020603050405020304" pitchFamily="18" charset="0"/>
                <a:cs typeface="Times New Roman" panose="02020603050405020304" pitchFamily="18" charset="0"/>
              </a:rPr>
              <a:t>*</a:t>
            </a:r>
            <a:r>
              <a:rPr lang="en-US" sz="2400" dirty="0" smtClean="0">
                <a:latin typeface="Times New Roman" panose="02020603050405020304" pitchFamily="18" charset="0"/>
                <a:cs typeface="Times New Roman" panose="02020603050405020304" pitchFamily="18" charset="0"/>
              </a:rPr>
              <a:t> </a:t>
            </a:r>
            <a:r>
              <a:rPr lang="fa-IR" sz="2400" dirty="0">
                <a:latin typeface="Times New Roman" panose="02020603050405020304" pitchFamily="18" charset="0"/>
                <a:cs typeface="Times New Roman" panose="02020603050405020304" pitchFamily="18" charset="0"/>
              </a:rPr>
              <a:t>نیاز به حمایت قلبی- </a:t>
            </a:r>
            <a:r>
              <a:rPr lang="fa-IR" sz="2400" dirty="0" smtClean="0">
                <a:latin typeface="Times New Roman" panose="02020603050405020304" pitchFamily="18" charset="0"/>
                <a:cs typeface="Times New Roman" panose="02020603050405020304" pitchFamily="18" charset="0"/>
              </a:rPr>
              <a:t>تنفسی</a:t>
            </a:r>
            <a:br>
              <a:rPr lang="fa-IR" sz="2400" dirty="0" smtClean="0">
                <a:latin typeface="Times New Roman" panose="02020603050405020304" pitchFamily="18" charset="0"/>
                <a:cs typeface="Times New Roman" panose="02020603050405020304" pitchFamily="18" charset="0"/>
              </a:rPr>
            </a:br>
            <a:r>
              <a:rPr lang="fa-IR" sz="2400" dirty="0">
                <a:latin typeface="Times New Roman" panose="02020603050405020304" pitchFamily="18" charset="0"/>
                <a:cs typeface="Times New Roman" panose="02020603050405020304" pitchFamily="18" charset="0"/>
              </a:rPr>
              <a:t/>
            </a:r>
            <a:br>
              <a:rPr lang="fa-IR" sz="2400" dirty="0">
                <a:latin typeface="Times New Roman" panose="02020603050405020304" pitchFamily="18" charset="0"/>
                <a:cs typeface="Times New Roman" panose="02020603050405020304" pitchFamily="18" charset="0"/>
              </a:rPr>
            </a:br>
            <a:r>
              <a:rPr lang="en-US" sz="2400" dirty="0" smtClean="0">
                <a:latin typeface="Times New Roman" panose="02020603050405020304" pitchFamily="18" charset="0"/>
                <a:cs typeface="Times New Roman" panose="02020603050405020304" pitchFamily="18" charset="0"/>
              </a:rPr>
              <a:t>* </a:t>
            </a:r>
            <a:r>
              <a:rPr lang="fa-IR" sz="2400" dirty="0">
                <a:latin typeface="Times New Roman" panose="02020603050405020304" pitchFamily="18" charset="0"/>
                <a:cs typeface="Times New Roman" panose="02020603050405020304" pitchFamily="18" charset="0"/>
              </a:rPr>
              <a:t>سندرم دیسترس تنفسی، نیاز به تهویه </a:t>
            </a:r>
            <a:r>
              <a:rPr lang="fa-IR" sz="2400" dirty="0" smtClean="0">
                <a:latin typeface="Times New Roman" panose="02020603050405020304" pitchFamily="18" charset="0"/>
                <a:cs typeface="Times New Roman" panose="02020603050405020304" pitchFamily="18" charset="0"/>
              </a:rPr>
              <a:t>مکانیکی</a:t>
            </a:r>
            <a:endParaRPr lang="fa-IR" sz="2400" dirty="0"/>
          </a:p>
        </p:txBody>
      </p:sp>
    </p:spTree>
    <p:extLst>
      <p:ext uri="{BB962C8B-B14F-4D97-AF65-F5344CB8AC3E}">
        <p14:creationId xmlns:p14="http://schemas.microsoft.com/office/powerpoint/2010/main" val="36751138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610600" cy="6172200"/>
          </a:xfrm>
        </p:spPr>
        <p:txBody>
          <a:bodyPr/>
          <a:lstStyle/>
          <a:p>
            <a:pPr algn="r" rtl="1"/>
            <a:r>
              <a:rPr lang="fa-IR" sz="2400" dirty="0">
                <a:latin typeface="Times New Roman" panose="02020603050405020304" pitchFamily="18" charset="0"/>
                <a:cs typeface="Times New Roman" panose="02020603050405020304" pitchFamily="18" charset="0"/>
              </a:rPr>
              <a:t/>
            </a:r>
            <a:br>
              <a:rPr lang="fa-IR"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 </a:t>
            </a:r>
            <a:r>
              <a:rPr lang="fa-IR" sz="2400" dirty="0">
                <a:latin typeface="Times New Roman" panose="02020603050405020304" pitchFamily="18" charset="0"/>
                <a:cs typeface="Times New Roman" panose="02020603050405020304" pitchFamily="18" charset="0"/>
              </a:rPr>
              <a:t>نیاز به تجویز داروهایی مانند دوپامین جهت افزایش فشار </a:t>
            </a:r>
            <a:r>
              <a:rPr lang="fa-IR" sz="2400" dirty="0" smtClean="0">
                <a:latin typeface="Times New Roman" panose="02020603050405020304" pitchFamily="18" charset="0"/>
                <a:cs typeface="Times New Roman" panose="02020603050405020304" pitchFamily="18" charset="0"/>
              </a:rPr>
              <a:t>خون</a:t>
            </a:r>
            <a:br>
              <a:rPr lang="fa-IR" sz="2400" dirty="0" smtClean="0">
                <a:latin typeface="Times New Roman" panose="02020603050405020304" pitchFamily="18" charset="0"/>
                <a:cs typeface="Times New Roman" panose="02020603050405020304" pitchFamily="18" charset="0"/>
              </a:rPr>
            </a:br>
            <a:r>
              <a:rPr lang="fa-IR" sz="2400" dirty="0">
                <a:latin typeface="Times New Roman" panose="02020603050405020304" pitchFamily="18" charset="0"/>
                <a:cs typeface="Times New Roman" panose="02020603050405020304" pitchFamily="18" charset="0"/>
              </a:rPr>
              <a:t/>
            </a:r>
            <a:br>
              <a:rPr lang="fa-IR"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 </a:t>
            </a:r>
            <a:r>
              <a:rPr lang="fa-IR" sz="2400" dirty="0">
                <a:latin typeface="Times New Roman" panose="02020603050405020304" pitchFamily="18" charset="0"/>
                <a:cs typeface="Times New Roman" panose="02020603050405020304" pitchFamily="18" charset="0"/>
              </a:rPr>
              <a:t>خونریزی داخل </a:t>
            </a:r>
            <a:r>
              <a:rPr lang="fa-IR" sz="2400" dirty="0" smtClean="0">
                <a:latin typeface="Times New Roman" panose="02020603050405020304" pitchFamily="18" charset="0"/>
                <a:cs typeface="Times New Roman" panose="02020603050405020304" pitchFamily="18" charset="0"/>
              </a:rPr>
              <a:t>بطنی</a:t>
            </a:r>
            <a:br>
              <a:rPr lang="fa-IR" sz="2400" dirty="0" smtClean="0">
                <a:latin typeface="Times New Roman" panose="02020603050405020304" pitchFamily="18" charset="0"/>
                <a:cs typeface="Times New Roman" panose="02020603050405020304" pitchFamily="18" charset="0"/>
              </a:rPr>
            </a:br>
            <a:r>
              <a:rPr lang="fa-IR" sz="2400" dirty="0">
                <a:latin typeface="Times New Roman" panose="02020603050405020304" pitchFamily="18" charset="0"/>
                <a:cs typeface="Times New Roman" panose="02020603050405020304" pitchFamily="18" charset="0"/>
              </a:rPr>
              <a:t/>
            </a:r>
            <a:br>
              <a:rPr lang="fa-IR"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 </a:t>
            </a:r>
            <a:r>
              <a:rPr lang="fa-IR" sz="2400" dirty="0">
                <a:latin typeface="Times New Roman" panose="02020603050405020304" pitchFamily="18" charset="0"/>
                <a:cs typeface="Times New Roman" panose="02020603050405020304" pitchFamily="18" charset="0"/>
              </a:rPr>
              <a:t>نیاز به تجویز خون کامل یا گلبولهای قرمز متراک یا تعویض </a:t>
            </a:r>
            <a:r>
              <a:rPr lang="fa-IR" sz="2400" dirty="0" smtClean="0">
                <a:latin typeface="Times New Roman" panose="02020603050405020304" pitchFamily="18" charset="0"/>
                <a:cs typeface="Times New Roman" panose="02020603050405020304" pitchFamily="18" charset="0"/>
              </a:rPr>
              <a:t>خون</a:t>
            </a:r>
            <a:br>
              <a:rPr lang="fa-IR" sz="2400" dirty="0" smtClean="0">
                <a:latin typeface="Times New Roman" panose="02020603050405020304" pitchFamily="18" charset="0"/>
                <a:cs typeface="Times New Roman" panose="02020603050405020304" pitchFamily="18" charset="0"/>
              </a:rPr>
            </a:br>
            <a:r>
              <a:rPr lang="fa-IR" sz="2400" dirty="0">
                <a:latin typeface="Times New Roman" panose="02020603050405020304" pitchFamily="18" charset="0"/>
                <a:cs typeface="Times New Roman" panose="02020603050405020304" pitchFamily="18" charset="0"/>
              </a:rPr>
              <a:t/>
            </a:r>
            <a:br>
              <a:rPr lang="fa-IR"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 </a:t>
            </a:r>
            <a:r>
              <a:rPr lang="fa-IR" sz="2400" dirty="0">
                <a:latin typeface="Times New Roman" panose="02020603050405020304" pitchFamily="18" charset="0"/>
                <a:cs typeface="Times New Roman" panose="02020603050405020304" pitchFamily="18" charset="0"/>
              </a:rPr>
              <a:t>دریافت اکسیژن به مدت بیشتر از </a:t>
            </a:r>
            <a:r>
              <a:rPr lang="fa-IR" sz="2400" dirty="0" smtClean="0">
                <a:latin typeface="Times New Roman" panose="02020603050405020304" pitchFamily="18" charset="0"/>
                <a:cs typeface="Times New Roman" panose="02020603050405020304" pitchFamily="18" charset="0"/>
              </a:rPr>
              <a:t>48 ساعت</a:t>
            </a:r>
            <a:br>
              <a:rPr lang="fa-IR" sz="2400" dirty="0" smtClean="0">
                <a:latin typeface="Times New Roman" panose="02020603050405020304" pitchFamily="18" charset="0"/>
                <a:cs typeface="Times New Roman" panose="02020603050405020304" pitchFamily="18" charset="0"/>
              </a:rPr>
            </a:br>
            <a:r>
              <a:rPr lang="fa-IR" sz="2400" dirty="0">
                <a:latin typeface="Times New Roman" panose="02020603050405020304" pitchFamily="18" charset="0"/>
                <a:cs typeface="Times New Roman" panose="02020603050405020304" pitchFamily="18" charset="0"/>
              </a:rPr>
              <a:t/>
            </a:r>
            <a:br>
              <a:rPr lang="fa-IR"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 </a:t>
            </a:r>
            <a:r>
              <a:rPr lang="fa-IR" sz="2400" dirty="0">
                <a:latin typeface="Times New Roman" panose="02020603050405020304" pitchFamily="18" charset="0"/>
                <a:cs typeface="Times New Roman" panose="02020603050405020304" pitchFamily="18" charset="0"/>
              </a:rPr>
              <a:t>بیماری مزمن </a:t>
            </a:r>
            <a:r>
              <a:rPr lang="fa-IR" sz="2400" dirty="0" smtClean="0">
                <a:latin typeface="Times New Roman" panose="02020603050405020304" pitchFamily="18" charset="0"/>
                <a:cs typeface="Times New Roman" panose="02020603050405020304" pitchFamily="18" charset="0"/>
              </a:rPr>
              <a:t>ریوی</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BPD</a:t>
            </a:r>
            <a:br>
              <a:rPr lang="en-US" sz="2400" dirty="0" smtClean="0">
                <a:latin typeface="Times New Roman" panose="02020603050405020304" pitchFamily="18" charset="0"/>
                <a:cs typeface="Times New Roman" panose="02020603050405020304" pitchFamily="18" charset="0"/>
              </a:rPr>
            </a:b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r>
              <a:rPr lang="en-US" sz="2400" dirty="0" smtClean="0">
                <a:latin typeface="Times New Roman" panose="02020603050405020304" pitchFamily="18" charset="0"/>
                <a:cs typeface="Times New Roman" panose="02020603050405020304" pitchFamily="18" charset="0"/>
              </a:rPr>
              <a:t>* </a:t>
            </a:r>
            <a:r>
              <a:rPr lang="fa-IR" sz="2400" dirty="0">
                <a:latin typeface="Times New Roman" panose="02020603050405020304" pitchFamily="18" charset="0"/>
                <a:cs typeface="Times New Roman" panose="02020603050405020304" pitchFamily="18" charset="0"/>
              </a:rPr>
              <a:t>حملات مکرر </a:t>
            </a:r>
            <a:r>
              <a:rPr lang="fa-IR" sz="2400" dirty="0" smtClean="0">
                <a:latin typeface="Times New Roman" panose="02020603050405020304" pitchFamily="18" charset="0"/>
                <a:cs typeface="Times New Roman" panose="02020603050405020304" pitchFamily="18" charset="0"/>
              </a:rPr>
              <a:t>آپنه</a:t>
            </a:r>
            <a:br>
              <a:rPr lang="fa-IR" sz="2400" dirty="0" smtClean="0">
                <a:latin typeface="Times New Roman" panose="02020603050405020304" pitchFamily="18" charset="0"/>
                <a:cs typeface="Times New Roman" panose="02020603050405020304" pitchFamily="18" charset="0"/>
              </a:rPr>
            </a:br>
            <a:r>
              <a:rPr lang="fa-IR" sz="2400" dirty="0">
                <a:latin typeface="Times New Roman" panose="02020603050405020304" pitchFamily="18" charset="0"/>
                <a:cs typeface="Times New Roman" panose="02020603050405020304" pitchFamily="18" charset="0"/>
              </a:rPr>
              <a:t/>
            </a:r>
            <a:br>
              <a:rPr lang="fa-IR" sz="2400" dirty="0">
                <a:latin typeface="Times New Roman" panose="02020603050405020304" pitchFamily="18" charset="0"/>
                <a:cs typeface="Times New Roman" panose="02020603050405020304" pitchFamily="18" charset="0"/>
              </a:rPr>
            </a:br>
            <a:r>
              <a:rPr lang="fa-IR" sz="2400" dirty="0" smtClean="0">
                <a:latin typeface="Times New Roman" panose="02020603050405020304" pitchFamily="18" charset="0"/>
                <a:cs typeface="Times New Roman" panose="02020603050405020304" pitchFamily="18" charset="0"/>
              </a:rPr>
              <a:t>* </a:t>
            </a:r>
            <a:r>
              <a:rPr lang="fa-IR" sz="2400" dirty="0">
                <a:latin typeface="Times New Roman" panose="02020603050405020304" pitchFamily="18" charset="0"/>
                <a:cs typeface="Times New Roman" panose="02020603050405020304" pitchFamily="18" charset="0"/>
              </a:rPr>
              <a:t>سایر مشکلاتی که از </a:t>
            </a:r>
            <a:r>
              <a:rPr lang="fa-IR" sz="2400" dirty="0" smtClean="0">
                <a:latin typeface="Times New Roman" panose="02020603050405020304" pitchFamily="18" charset="0"/>
                <a:cs typeface="Times New Roman" panose="02020603050405020304" pitchFamily="18" charset="0"/>
              </a:rPr>
              <a:t>نظر </a:t>
            </a:r>
            <a:r>
              <a:rPr lang="fa-IR" sz="2400" dirty="0">
                <a:latin typeface="Times New Roman" panose="02020603050405020304" pitchFamily="18" charset="0"/>
                <a:cs typeface="Times New Roman" panose="02020603050405020304" pitchFamily="18" charset="0"/>
              </a:rPr>
              <a:t>متخصص کودکان یا فوق تخصص نوزادان، نوزاد بیمار را در معرض </a:t>
            </a:r>
            <a:r>
              <a:rPr lang="fa-IR" sz="2400" dirty="0" smtClean="0">
                <a:latin typeface="Times New Roman" panose="02020603050405020304" pitchFamily="18" charset="0"/>
                <a:cs typeface="Times New Roman" panose="02020603050405020304" pitchFamily="18" charset="0"/>
              </a:rPr>
              <a:t>خطر</a:t>
            </a:r>
            <a:r>
              <a:rPr lang="en-US" sz="2400" dirty="0" smtClean="0">
                <a:latin typeface="Times New Roman" panose="02020603050405020304" pitchFamily="18" charset="0"/>
                <a:cs typeface="Times New Roman" panose="02020603050405020304" pitchFamily="18" charset="0"/>
              </a:rPr>
              <a:t>ROP </a:t>
            </a:r>
            <a:r>
              <a:rPr lang="fa-IR" sz="2400" dirty="0" smtClean="0">
                <a:latin typeface="Times New Roman" panose="02020603050405020304" pitchFamily="18" charset="0"/>
                <a:cs typeface="Times New Roman" panose="02020603050405020304" pitchFamily="18" charset="0"/>
              </a:rPr>
              <a:t> قرار </a:t>
            </a:r>
            <a:r>
              <a:rPr lang="fa-IR" sz="2400" dirty="0">
                <a:latin typeface="Times New Roman" panose="02020603050405020304" pitchFamily="18" charset="0"/>
                <a:cs typeface="Times New Roman" panose="02020603050405020304" pitchFamily="18" charset="0"/>
              </a:rPr>
              <a:t>می </a:t>
            </a:r>
            <a:r>
              <a:rPr lang="fa-IR" sz="2400" dirty="0" smtClean="0">
                <a:latin typeface="Times New Roman" panose="02020603050405020304" pitchFamily="18" charset="0"/>
                <a:cs typeface="Times New Roman" panose="02020603050405020304" pitchFamily="18" charset="0"/>
              </a:rPr>
              <a:t>دهد</a:t>
            </a:r>
            <a:r>
              <a:rPr lang="fa-IR" sz="2400" dirty="0">
                <a:latin typeface="Times New Roman" panose="02020603050405020304" pitchFamily="18" charset="0"/>
                <a:cs typeface="Times New Roman" panose="02020603050405020304" pitchFamily="18" charset="0"/>
              </a:rPr>
              <a:t/>
            </a:r>
            <a:br>
              <a:rPr lang="fa-IR" sz="2400" dirty="0">
                <a:latin typeface="Times New Roman" panose="02020603050405020304" pitchFamily="18" charset="0"/>
                <a:cs typeface="Times New Roman" panose="02020603050405020304" pitchFamily="18" charset="0"/>
              </a:rPr>
            </a:br>
            <a:r>
              <a:rPr lang="fa-IR" sz="2400" dirty="0">
                <a:latin typeface="Times New Roman" panose="02020603050405020304" pitchFamily="18" charset="0"/>
                <a:cs typeface="Times New Roman" panose="02020603050405020304" pitchFamily="18" charset="0"/>
              </a:rPr>
              <a:t></a:t>
            </a:r>
            <a:endParaRPr lang="fa-IR" sz="2400" dirty="0"/>
          </a:p>
        </p:txBody>
      </p:sp>
    </p:spTree>
    <p:extLst>
      <p:ext uri="{BB962C8B-B14F-4D97-AF65-F5344CB8AC3E}">
        <p14:creationId xmlns:p14="http://schemas.microsoft.com/office/powerpoint/2010/main" val="42026576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512064"/>
            <a:ext cx="8744415" cy="1545336"/>
          </a:xfrm>
        </p:spPr>
        <p:txBody>
          <a:bodyPr/>
          <a:lstStyle/>
          <a:p>
            <a:pPr algn="r" rtl="1"/>
            <a:r>
              <a:rPr lang="fa-IR" sz="2000" dirty="0">
                <a:latin typeface="Times New Roman" panose="02020603050405020304" pitchFamily="18" charset="0"/>
                <a:cs typeface="Times New Roman" panose="02020603050405020304" pitchFamily="18" charset="0"/>
              </a:rPr>
              <a:t>اولین زمان انجام معاینه شبکیه بر مبنای جدول </a:t>
            </a:r>
            <a:r>
              <a:rPr lang="fa-IR" sz="2000" dirty="0" smtClean="0">
                <a:latin typeface="Times New Roman" panose="02020603050405020304" pitchFamily="18" charset="0"/>
                <a:cs typeface="Times New Roman" panose="02020603050405020304" pitchFamily="18" charset="0"/>
              </a:rPr>
              <a:t>زیر </a:t>
            </a:r>
            <a:r>
              <a:rPr lang="fa-IR" sz="2000" dirty="0">
                <a:latin typeface="Times New Roman" panose="02020603050405020304" pitchFamily="18" charset="0"/>
                <a:cs typeface="Times New Roman" panose="02020603050405020304" pitchFamily="18" charset="0"/>
              </a:rPr>
              <a:t>می با شد . با توجه به این که برخی مطالعات </a:t>
            </a:r>
            <a:r>
              <a:rPr lang="fa-IR" sz="2000" dirty="0" smtClean="0">
                <a:latin typeface="Times New Roman" panose="02020603050405020304" pitchFamily="18" charset="0"/>
                <a:cs typeface="Times New Roman" panose="02020603050405020304" pitchFamily="18" charset="0"/>
              </a:rPr>
              <a:t>نشان </a:t>
            </a:r>
            <a:r>
              <a:rPr lang="fa-IR" sz="2000" dirty="0">
                <a:latin typeface="Times New Roman" panose="02020603050405020304" pitchFamily="18" charset="0"/>
                <a:cs typeface="Times New Roman" panose="02020603050405020304" pitchFamily="18" charset="0"/>
              </a:rPr>
              <a:t>داده اند که</a:t>
            </a:r>
            <a:br>
              <a:rPr lang="fa-IR" sz="2000" dirty="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در نوزادان بسیار نارس و </a:t>
            </a:r>
            <a:r>
              <a:rPr lang="fa-IR" sz="2000" dirty="0" smtClean="0">
                <a:latin typeface="Times New Roman" panose="02020603050405020304" pitchFamily="18" charset="0"/>
                <a:cs typeface="Times New Roman" panose="02020603050405020304" pitchFamily="18" charset="0"/>
              </a:rPr>
              <a:t>کم  </a:t>
            </a:r>
            <a:r>
              <a:rPr lang="fa-IR" sz="2000" dirty="0">
                <a:latin typeface="Times New Roman" panose="02020603050405020304" pitchFamily="18" charset="0"/>
                <a:cs typeface="Times New Roman" panose="02020603050405020304" pitchFamily="18" charset="0"/>
              </a:rPr>
              <a:t>وزن یک نوع شدید رتینوپاتی نارسی خلفی پیشروند ه </a:t>
            </a:r>
            <a:r>
              <a:rPr lang="en-US" sz="2000" dirty="0" smtClean="0">
                <a:latin typeface="Times New Roman" panose="02020603050405020304" pitchFamily="18" charset="0"/>
                <a:cs typeface="Times New Roman" panose="02020603050405020304" pitchFamily="18" charset="0"/>
              </a:rPr>
              <a:t>(Aggressive </a:t>
            </a:r>
            <a:r>
              <a:rPr lang="en-US" sz="2000" dirty="0">
                <a:latin typeface="Times New Roman" panose="02020603050405020304" pitchFamily="18" charset="0"/>
                <a:cs typeface="Times New Roman" panose="02020603050405020304" pitchFamily="18" charset="0"/>
              </a:rPr>
              <a:t>posterior </a:t>
            </a:r>
            <a:r>
              <a:rPr lang="en-US" sz="2000" dirty="0" smtClean="0">
                <a:latin typeface="Times New Roman" panose="02020603050405020304" pitchFamily="18" charset="0"/>
                <a:cs typeface="Times New Roman" panose="02020603050405020304" pitchFamily="18" charset="0"/>
              </a:rPr>
              <a:t>)</a:t>
            </a:r>
            <a:r>
              <a:rPr lang="fa-IR" sz="2000" dirty="0" smtClean="0">
                <a:latin typeface="Times New Roman" panose="02020603050405020304" pitchFamily="18" charset="0"/>
                <a:cs typeface="Times New Roman" panose="02020603050405020304" pitchFamily="18" charset="0"/>
              </a:rPr>
              <a:t> </a:t>
            </a:r>
            <a:r>
              <a:rPr lang="fa-IR" sz="2000" dirty="0">
                <a:latin typeface="Times New Roman" panose="02020603050405020304" pitchFamily="18" charset="0"/>
                <a:cs typeface="Times New Roman" panose="02020603050405020304" pitchFamily="18" charset="0"/>
              </a:rPr>
              <a:t>مشاهده می شود، ممکن است براساس تشخیص پزشک نیاز به انجام اولین معاینه در سن کمتری </a:t>
            </a:r>
            <a:r>
              <a:rPr lang="fa-IR" sz="2000" dirty="0" smtClean="0">
                <a:latin typeface="Times New Roman" panose="02020603050405020304" pitchFamily="18" charset="0"/>
                <a:cs typeface="Times New Roman" panose="02020603050405020304" pitchFamily="18" charset="0"/>
              </a:rPr>
              <a:t>باشد</a:t>
            </a:r>
            <a:endParaRPr lang="fa-IR" sz="20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381000" y="2057400"/>
            <a:ext cx="8744415" cy="4793166"/>
          </a:xfrm>
          <a:prstGeom prst="rect">
            <a:avLst/>
          </a:prstGeom>
        </p:spPr>
      </p:pic>
    </p:spTree>
    <p:extLst>
      <p:ext uri="{BB962C8B-B14F-4D97-AF65-F5344CB8AC3E}">
        <p14:creationId xmlns:p14="http://schemas.microsoft.com/office/powerpoint/2010/main" val="20964227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78578" y="1426464"/>
            <a:ext cx="8773042" cy="5431536"/>
          </a:xfrm>
          <a:prstGeom prst="rect">
            <a:avLst/>
          </a:prstGeom>
        </p:spPr>
      </p:pic>
    </p:spTree>
    <p:extLst>
      <p:ext uri="{BB962C8B-B14F-4D97-AF65-F5344CB8AC3E}">
        <p14:creationId xmlns:p14="http://schemas.microsoft.com/office/powerpoint/2010/main" val="18607526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763000" cy="6477000"/>
          </a:xfrm>
        </p:spPr>
        <p:txBody>
          <a:bodyPr/>
          <a:lstStyle/>
          <a:p>
            <a:pPr algn="r" rtl="1"/>
            <a:r>
              <a:rPr lang="fa-IR" sz="2000" b="1" dirty="0"/>
              <a:t>معاینه چشم </a:t>
            </a:r>
            <a:r>
              <a:rPr lang="fa-IR" sz="2000" b="1" dirty="0" smtClean="0"/>
              <a:t>(چگونه </a:t>
            </a:r>
            <a:r>
              <a:rPr lang="fa-IR" sz="2000" b="1" dirty="0"/>
              <a:t>و توسط چه کسی و در </a:t>
            </a:r>
            <a:r>
              <a:rPr lang="fa-IR" sz="2000" b="1" dirty="0" smtClean="0"/>
              <a:t>کجا):</a:t>
            </a:r>
            <a:r>
              <a:rPr lang="fa-IR" sz="1800" b="1" dirty="0" smtClean="0"/>
              <a:t/>
            </a:r>
            <a:br>
              <a:rPr lang="fa-IR" sz="1800" b="1" dirty="0" smtClean="0"/>
            </a:br>
            <a:r>
              <a:rPr lang="fa-IR" sz="1800" b="1" dirty="0"/>
              <a:t/>
            </a:r>
            <a:br>
              <a:rPr lang="fa-IR" sz="1800" b="1" dirty="0"/>
            </a:br>
            <a:r>
              <a:rPr lang="en-US" sz="1800" dirty="0"/>
              <a:t>o </a:t>
            </a:r>
            <a:r>
              <a:rPr lang="fa-IR" sz="1800" dirty="0"/>
              <a:t>پزشک معالج و پرستار مسئول مراقبت نوزاد باید در صورت نیاز به انجام معاینه </a:t>
            </a:r>
            <a:r>
              <a:rPr lang="fa-IR" sz="1800" dirty="0" smtClean="0"/>
              <a:t>چشم </a:t>
            </a:r>
            <a:r>
              <a:rPr lang="fa-IR" sz="1800" dirty="0"/>
              <a:t>، نام نوزاد را در </a:t>
            </a:r>
            <a:r>
              <a:rPr lang="fa-IR" sz="1800" dirty="0" smtClean="0"/>
              <a:t>لیست مربوطه </a:t>
            </a:r>
            <a:r>
              <a:rPr lang="fa-IR" sz="1800" dirty="0"/>
              <a:t>ثبت و هماهنگی لازم را برای معاینه انجام دهند</a:t>
            </a:r>
            <a:r>
              <a:rPr lang="fa-IR" sz="1800" dirty="0" smtClean="0"/>
              <a:t>.</a:t>
            </a:r>
            <a:br>
              <a:rPr lang="fa-IR" sz="1800" dirty="0" smtClean="0"/>
            </a:br>
            <a:r>
              <a:rPr lang="fa-IR" sz="1800" dirty="0"/>
              <a:t/>
            </a:r>
            <a:br>
              <a:rPr lang="fa-IR" sz="1800" dirty="0"/>
            </a:br>
            <a:r>
              <a:rPr lang="en-US" sz="1800" dirty="0"/>
              <a:t>o </a:t>
            </a:r>
            <a:r>
              <a:rPr lang="fa-IR" sz="1800" dirty="0" smtClean="0"/>
              <a:t>معاینه چشم </a:t>
            </a:r>
            <a:r>
              <a:rPr lang="fa-IR" sz="1800" dirty="0"/>
              <a:t>را می توان با یا بدون بیهوشی انجام داد. اگر چه در اغلب موارد معاینه </a:t>
            </a:r>
            <a:r>
              <a:rPr lang="fa-IR" sz="1800" dirty="0" smtClean="0"/>
              <a:t>چشم </a:t>
            </a:r>
            <a:r>
              <a:rPr lang="fa-IR" sz="1800" dirty="0"/>
              <a:t>نیاز به بیهوشی </a:t>
            </a:r>
            <a:r>
              <a:rPr lang="fa-IR" sz="1800" dirty="0" smtClean="0"/>
              <a:t>ندارد ولی </a:t>
            </a:r>
            <a:r>
              <a:rPr lang="fa-IR" sz="1800" dirty="0"/>
              <a:t>در صورتی که نیاز به بیهوشی وجود داشته باشد ، حضو ر یک متخصص بیهوشی ماهر در زمینه </a:t>
            </a:r>
            <a:r>
              <a:rPr lang="fa-IR" sz="1800" dirty="0" smtClean="0"/>
              <a:t>بیهوشی شیرخواران کم </a:t>
            </a:r>
            <a:r>
              <a:rPr lang="fa-IR" sz="1800" dirty="0"/>
              <a:t>وزن و پرخطر در اتاق عمل ضروری است. این معاینات باید در بیمارستان دارای بخش </a:t>
            </a:r>
            <a:r>
              <a:rPr lang="fa-IR" sz="1800" dirty="0" smtClean="0"/>
              <a:t>مراقبت ویژه </a:t>
            </a:r>
            <a:r>
              <a:rPr lang="fa-IR" sz="1800" dirty="0"/>
              <a:t>نوزادان انجام گیرد و همواره یک تخت مراقبت ویژه رزرو شده و در صورت نیاز شیرخوار جهت </a:t>
            </a:r>
            <a:r>
              <a:rPr lang="fa-IR" sz="1800" dirty="0" smtClean="0"/>
              <a:t>مراقبت پس </a:t>
            </a:r>
            <a:r>
              <a:rPr lang="fa-IR" sz="1800" dirty="0"/>
              <a:t>از بیهوشی به بخش منتقل گردد</a:t>
            </a:r>
            <a:r>
              <a:rPr lang="fa-IR" sz="1800" dirty="0" smtClean="0"/>
              <a:t>.</a:t>
            </a:r>
            <a:br>
              <a:rPr lang="fa-IR" sz="1800" dirty="0" smtClean="0"/>
            </a:br>
            <a:r>
              <a:rPr lang="fa-IR" sz="1800" dirty="0"/>
              <a:t/>
            </a:r>
            <a:br>
              <a:rPr lang="fa-IR" sz="1800" dirty="0"/>
            </a:br>
            <a:r>
              <a:rPr lang="en-US" sz="1800" dirty="0"/>
              <a:t>o </a:t>
            </a:r>
            <a:r>
              <a:rPr lang="fa-IR" sz="1800" dirty="0"/>
              <a:t>معاینه بدون </a:t>
            </a:r>
            <a:r>
              <a:rPr lang="fa-IR" sz="1800" dirty="0" smtClean="0"/>
              <a:t>بیهوشی </a:t>
            </a:r>
            <a:r>
              <a:rPr lang="fa-IR" sz="1800" dirty="0"/>
              <a:t>می تواند بر بالین نوزاد یا در درمانگاه مجهز به امکانات </a:t>
            </a:r>
            <a:r>
              <a:rPr lang="fa-IR" sz="1800" dirty="0" smtClean="0"/>
              <a:t>مانیتورینگ </a:t>
            </a:r>
            <a:r>
              <a:rPr lang="fa-IR" sz="1800" dirty="0"/>
              <a:t>و احیای نوزاد </a:t>
            </a:r>
            <a:r>
              <a:rPr lang="fa-IR" sz="1800" dirty="0" smtClean="0"/>
              <a:t>انجام شود</a:t>
            </a:r>
            <a:r>
              <a:rPr lang="fa-IR" sz="1800" dirty="0"/>
              <a:t>. البته در صورت بستری بودن نوزاد ، معاینه باید حتما در بالین نوزاد صورت گیرد. همچنین لازم است </a:t>
            </a:r>
            <a:r>
              <a:rPr lang="fa-IR" sz="1800" dirty="0" smtClean="0"/>
              <a:t>در طی </a:t>
            </a:r>
            <a:r>
              <a:rPr lang="fa-IR" sz="1800" dirty="0"/>
              <a:t>انجام معاینات، نوزاد از </a:t>
            </a:r>
            <a:r>
              <a:rPr lang="fa-IR" sz="1800" dirty="0" smtClean="0"/>
              <a:t>نظر </a:t>
            </a:r>
            <a:r>
              <a:rPr lang="fa-IR" sz="1800" dirty="0"/>
              <a:t>آپنه و افت </a:t>
            </a:r>
            <a:r>
              <a:rPr lang="fa-IR" sz="1800" dirty="0" smtClean="0"/>
              <a:t>درصد اشباع اکسیژن </a:t>
            </a:r>
            <a:r>
              <a:rPr lang="fa-IR" sz="1800" dirty="0"/>
              <a:t>خون </a:t>
            </a:r>
            <a:r>
              <a:rPr lang="fa-IR" sz="1800" dirty="0" smtClean="0"/>
              <a:t>شریانی </a:t>
            </a:r>
            <a:r>
              <a:rPr lang="fa-IR" sz="1800" dirty="0"/>
              <a:t>یا برادیکاردی از </a:t>
            </a:r>
            <a:r>
              <a:rPr lang="fa-IR" sz="1800" dirty="0" smtClean="0"/>
              <a:t>طریق </a:t>
            </a:r>
            <a:r>
              <a:rPr lang="fa-IR" sz="2000" dirty="0" smtClean="0"/>
              <a:t>مانیتورینو </a:t>
            </a:r>
            <a:r>
              <a:rPr lang="fa-IR" sz="2000" dirty="0"/>
              <a:t>یا پالس اکسی متری تحت </a:t>
            </a:r>
            <a:r>
              <a:rPr lang="fa-IR" sz="2000" dirty="0" smtClean="0"/>
              <a:t>نظر </a:t>
            </a:r>
            <a:r>
              <a:rPr lang="fa-IR" sz="2000" dirty="0"/>
              <a:t>باشد و تا 4 ساعت پس از معاینه نیز مراقبت از نوزاد ادامه یابد</a:t>
            </a:r>
            <a:r>
              <a:rPr lang="fa-IR" sz="2000" dirty="0" smtClean="0"/>
              <a:t>.</a:t>
            </a:r>
            <a:br>
              <a:rPr lang="fa-IR" sz="2000" dirty="0" smtClean="0"/>
            </a:br>
            <a:r>
              <a:rPr lang="fa-IR" sz="2000" dirty="0"/>
              <a:t/>
            </a:r>
            <a:br>
              <a:rPr lang="fa-IR" sz="2000" dirty="0"/>
            </a:br>
            <a:endParaRPr lang="fa-IR" sz="1050" dirty="0"/>
          </a:p>
        </p:txBody>
      </p:sp>
    </p:spTree>
    <p:extLst>
      <p:ext uri="{BB962C8B-B14F-4D97-AF65-F5344CB8AC3E}">
        <p14:creationId xmlns:p14="http://schemas.microsoft.com/office/powerpoint/2010/main" val="21575818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800" dirty="0" smtClean="0"/>
              <a:t/>
            </a:r>
            <a:br>
              <a:rPr lang="en-US" sz="2800" dirty="0" smtClean="0"/>
            </a:br>
            <a:r>
              <a:rPr lang="en-US" sz="2800" dirty="0" smtClean="0"/>
              <a:t/>
            </a:r>
            <a:br>
              <a:rPr lang="en-US" sz="2800" dirty="0" smtClean="0"/>
            </a:br>
            <a:r>
              <a:rPr lang="en-US" sz="2400" dirty="0" smtClean="0">
                <a:solidFill>
                  <a:schemeClr val="tx1"/>
                </a:solidFill>
                <a:latin typeface="Times New Roman" pitchFamily="18" charset="0"/>
                <a:cs typeface="Times New Roman" pitchFamily="18" charset="0"/>
              </a:rPr>
              <a:t>About 400-600 children per year may be blinded by ROP, representing 20% of blindness in preschool children.</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endParaRPr lang="en-US" sz="2600" dirty="0">
              <a:solidFill>
                <a:schemeClr val="tx1"/>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763000" cy="6477000"/>
          </a:xfrm>
        </p:spPr>
        <p:txBody>
          <a:bodyPr/>
          <a:lstStyle/>
          <a:p>
            <a:pPr algn="r" rtl="1"/>
            <a:r>
              <a:rPr lang="fa-IR" sz="1800" dirty="0">
                <a:latin typeface="Times New Roman" panose="02020603050405020304" pitchFamily="18" charset="0"/>
                <a:cs typeface="Times New Roman" panose="02020603050405020304" pitchFamily="18" charset="0"/>
              </a:rPr>
              <a:t/>
            </a:r>
            <a:br>
              <a:rPr lang="fa-IR" sz="180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o </a:t>
            </a:r>
            <a:r>
              <a:rPr lang="fa-IR" sz="1800" dirty="0">
                <a:latin typeface="Times New Roman" panose="02020603050405020304" pitchFamily="18" charset="0"/>
                <a:cs typeface="Times New Roman" panose="02020603050405020304" pitchFamily="18" charset="0"/>
              </a:rPr>
              <a:t>قبل از انجام معاینه باید با والدین شیرخوار درباره لزوم انجام معاینه صحبت و مشکلات معاینه </a:t>
            </a:r>
            <a:r>
              <a:rPr lang="fa-IR" sz="1800" dirty="0" smtClean="0">
                <a:latin typeface="Times New Roman" panose="02020603050405020304" pitchFamily="18" charset="0"/>
                <a:cs typeface="Times New Roman" panose="02020603050405020304" pitchFamily="18" charset="0"/>
              </a:rPr>
              <a:t>چشم </a:t>
            </a:r>
            <a:r>
              <a:rPr lang="fa-IR" sz="1800" dirty="0">
                <a:latin typeface="Times New Roman" panose="02020603050405020304" pitchFamily="18" charset="0"/>
                <a:cs typeface="Times New Roman" panose="02020603050405020304" pitchFamily="18" charset="0"/>
              </a:rPr>
              <a:t>و </a:t>
            </a:r>
            <a:r>
              <a:rPr lang="fa-IR" sz="1800" dirty="0" smtClean="0">
                <a:latin typeface="Times New Roman" panose="02020603050405020304" pitchFamily="18" charset="0"/>
                <a:cs typeface="Times New Roman" panose="02020603050405020304" pitchFamily="18" charset="0"/>
              </a:rPr>
              <a:t>احتمال وجود </a:t>
            </a:r>
            <a:r>
              <a:rPr lang="fa-IR" sz="1800" dirty="0">
                <a:latin typeface="Times New Roman" panose="02020603050405020304" pitchFamily="18" charset="0"/>
                <a:cs typeface="Times New Roman" panose="02020603050405020304" pitchFamily="18" charset="0"/>
              </a:rPr>
              <a:t>درگیری های چشمی </a:t>
            </a:r>
            <a:r>
              <a:rPr lang="fa-IR" sz="1800" dirty="0" smtClean="0">
                <a:latin typeface="Times New Roman" panose="02020603050405020304" pitchFamily="18" charset="0"/>
                <a:cs typeface="Times New Roman" panose="02020603050405020304" pitchFamily="18" charset="0"/>
              </a:rPr>
              <a:t>توضیح </a:t>
            </a:r>
            <a:r>
              <a:rPr lang="fa-IR" sz="1800" dirty="0">
                <a:latin typeface="Times New Roman" panose="02020603050405020304" pitchFamily="18" charset="0"/>
                <a:cs typeface="Times New Roman" panose="02020603050405020304" pitchFamily="18" charset="0"/>
              </a:rPr>
              <a:t>داده شده و رضایت نامه کتبی از والدین گرفته شود</a:t>
            </a:r>
            <a:r>
              <a:rPr lang="fa-IR" sz="1800" dirty="0" smtClean="0">
                <a:latin typeface="Times New Roman" panose="02020603050405020304" pitchFamily="18" charset="0"/>
                <a:cs typeface="Times New Roman" panose="02020603050405020304" pitchFamily="18" charset="0"/>
              </a:rPr>
              <a:t>.</a:t>
            </a:r>
            <a:br>
              <a:rPr lang="fa-IR" sz="1800" dirty="0" smtClean="0">
                <a:latin typeface="Times New Roman" panose="02020603050405020304" pitchFamily="18" charset="0"/>
                <a:cs typeface="Times New Roman" panose="02020603050405020304" pitchFamily="18" charset="0"/>
              </a:rPr>
            </a:br>
            <a:r>
              <a:rPr lang="fa-IR" sz="1800" dirty="0">
                <a:latin typeface="Times New Roman" panose="02020603050405020304" pitchFamily="18" charset="0"/>
                <a:cs typeface="Times New Roman" panose="02020603050405020304" pitchFamily="18" charset="0"/>
              </a:rPr>
              <a:t/>
            </a:r>
            <a:br>
              <a:rPr lang="fa-IR" sz="1800" dirty="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
            </a:r>
            <a:br>
              <a:rPr lang="fa-IR" sz="1800" dirty="0" smtClean="0">
                <a:latin typeface="Times New Roman" panose="02020603050405020304" pitchFamily="18" charset="0"/>
                <a:cs typeface="Times New Roman" panose="02020603050405020304" pitchFamily="18" charset="0"/>
              </a:rPr>
            </a:br>
            <a:r>
              <a:rPr lang="fa-IR" sz="2400" b="1" dirty="0">
                <a:solidFill>
                  <a:srgbClr val="FF0000"/>
                </a:solidFill>
                <a:latin typeface="Times New Roman" panose="02020603050405020304" pitchFamily="18" charset="0"/>
                <a:cs typeface="Times New Roman" panose="02020603050405020304" pitchFamily="18" charset="0"/>
              </a:rPr>
              <a:t>وسایل مورد </a:t>
            </a:r>
            <a:r>
              <a:rPr lang="fa-IR" sz="2400" b="1" dirty="0" smtClean="0">
                <a:solidFill>
                  <a:srgbClr val="FF0000"/>
                </a:solidFill>
                <a:latin typeface="Times New Roman" panose="02020603050405020304" pitchFamily="18" charset="0"/>
                <a:cs typeface="Times New Roman" panose="02020603050405020304" pitchFamily="18" charset="0"/>
              </a:rPr>
              <a:t>نیاز:</a:t>
            </a:r>
            <a:r>
              <a:rPr lang="fa-IR" sz="1800" b="1" dirty="0" smtClean="0">
                <a:latin typeface="Times New Roman" panose="02020603050405020304" pitchFamily="18" charset="0"/>
                <a:cs typeface="Times New Roman" panose="02020603050405020304" pitchFamily="18" charset="0"/>
              </a:rPr>
              <a:t/>
            </a:r>
            <a:br>
              <a:rPr lang="fa-IR" sz="1800" b="1" dirty="0" smtClean="0">
                <a:latin typeface="Times New Roman" panose="02020603050405020304" pitchFamily="18" charset="0"/>
                <a:cs typeface="Times New Roman" panose="02020603050405020304" pitchFamily="18" charset="0"/>
              </a:rPr>
            </a:br>
            <a:r>
              <a:rPr lang="fa-IR" sz="1800" b="1" dirty="0">
                <a:latin typeface="Times New Roman" panose="02020603050405020304" pitchFamily="18" charset="0"/>
                <a:cs typeface="Times New Roman" panose="02020603050405020304" pitchFamily="18" charset="0"/>
              </a:rPr>
              <a:t/>
            </a:r>
            <a:br>
              <a:rPr lang="fa-IR" sz="1800" b="1" dirty="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افتالموسکوپ </a:t>
            </a:r>
            <a:r>
              <a:rPr lang="fa-IR" sz="1800" dirty="0">
                <a:latin typeface="Times New Roman" panose="02020603050405020304" pitchFamily="18" charset="0"/>
                <a:cs typeface="Times New Roman" panose="02020603050405020304" pitchFamily="18" charset="0"/>
              </a:rPr>
              <a:t>غیر </a:t>
            </a:r>
            <a:r>
              <a:rPr lang="fa-IR" sz="1800" dirty="0" smtClean="0">
                <a:latin typeface="Times New Roman" panose="02020603050405020304" pitchFamily="18" charset="0"/>
                <a:cs typeface="Times New Roman" panose="02020603050405020304" pitchFamily="18" charset="0"/>
              </a:rPr>
              <a:t>مستقیم</a:t>
            </a:r>
            <a:r>
              <a:rPr lang="fa-IR" sz="1800" dirty="0">
                <a:latin typeface="Times New Roman" panose="02020603050405020304" pitchFamily="18" charset="0"/>
                <a:cs typeface="Times New Roman" panose="02020603050405020304" pitchFamily="18" charset="0"/>
              </a:rPr>
              <a:t/>
            </a:r>
            <a:br>
              <a:rPr lang="fa-IR" sz="1800" dirty="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
            </a:r>
            <a:br>
              <a:rPr lang="fa-IR" sz="1800" dirty="0" smtClean="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بلفارواستات </a:t>
            </a:r>
            <a:r>
              <a:rPr lang="fa-IR" sz="1800" dirty="0">
                <a:latin typeface="Times New Roman" panose="02020603050405020304" pitchFamily="18" charset="0"/>
                <a:cs typeface="Times New Roman" panose="02020603050405020304" pitchFamily="18" charset="0"/>
              </a:rPr>
              <a:t>سیمی </a:t>
            </a:r>
            <a:r>
              <a:rPr lang="fa-IR" sz="1800" dirty="0" smtClean="0">
                <a:latin typeface="Times New Roman" panose="02020603050405020304" pitchFamily="18" charset="0"/>
                <a:cs typeface="Times New Roman" panose="02020603050405020304" pitchFamily="18" charset="0"/>
              </a:rPr>
              <a:t>نوزاد</a:t>
            </a:r>
            <a:r>
              <a:rPr lang="fa-IR" sz="1800" dirty="0">
                <a:latin typeface="Times New Roman" panose="02020603050405020304" pitchFamily="18" charset="0"/>
                <a:cs typeface="Times New Roman" panose="02020603050405020304" pitchFamily="18" charset="0"/>
              </a:rPr>
              <a:t/>
            </a:r>
            <a:br>
              <a:rPr lang="fa-IR" sz="1800" dirty="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
            </a:r>
            <a:br>
              <a:rPr lang="fa-IR" sz="1800" dirty="0" smtClean="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 </a:t>
            </a:r>
            <a:r>
              <a:rPr lang="fa-IR" sz="1800" dirty="0">
                <a:latin typeface="Times New Roman" panose="02020603050405020304" pitchFamily="18" charset="0"/>
                <a:cs typeface="Times New Roman" panose="02020603050405020304" pitchFamily="18" charset="0"/>
              </a:rPr>
              <a:t>لنز معاینه افتالموسکوپی </a:t>
            </a:r>
            <a:r>
              <a:rPr lang="fa-IR" sz="1800" dirty="0" smtClean="0">
                <a:latin typeface="Times New Roman" panose="02020603050405020304" pitchFamily="18" charset="0"/>
                <a:cs typeface="Times New Roman" panose="02020603050405020304" pitchFamily="18" charset="0"/>
              </a:rPr>
              <a:t>غیرمستقیم ( لنز 20+ و 30+)</a:t>
            </a:r>
            <a:r>
              <a:rPr lang="fa-IR" sz="1800" dirty="0">
                <a:latin typeface="Times New Roman" panose="02020603050405020304" pitchFamily="18" charset="0"/>
                <a:cs typeface="Times New Roman" panose="02020603050405020304" pitchFamily="18" charset="0"/>
              </a:rPr>
              <a:t/>
            </a:r>
            <a:br>
              <a:rPr lang="fa-IR" sz="1800" dirty="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
            </a:r>
            <a:br>
              <a:rPr lang="fa-IR" sz="1800" dirty="0" smtClean="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دپرسور</a:t>
            </a:r>
            <a:r>
              <a:rPr lang="fa-IR" sz="1800" dirty="0">
                <a:latin typeface="Times New Roman" panose="02020603050405020304" pitchFamily="18" charset="0"/>
                <a:cs typeface="Times New Roman" panose="02020603050405020304" pitchFamily="18" charset="0"/>
              </a:rPr>
              <a:t/>
            </a:r>
            <a:br>
              <a:rPr lang="fa-IR" sz="1800" dirty="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
            </a:r>
            <a:br>
              <a:rPr lang="fa-IR" sz="1800" dirty="0" smtClean="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قطره </a:t>
            </a:r>
            <a:r>
              <a:rPr lang="fa-IR" sz="1800" dirty="0">
                <a:latin typeface="Times New Roman" panose="02020603050405020304" pitchFamily="18" charset="0"/>
                <a:cs typeface="Times New Roman" panose="02020603050405020304" pitchFamily="18" charset="0"/>
              </a:rPr>
              <a:t>آنتی </a:t>
            </a:r>
            <a:r>
              <a:rPr lang="fa-IR" sz="1800" dirty="0" smtClean="0">
                <a:latin typeface="Times New Roman" panose="02020603050405020304" pitchFamily="18" charset="0"/>
                <a:cs typeface="Times New Roman" panose="02020603050405020304" pitchFamily="18" charset="0"/>
              </a:rPr>
              <a:t>بیوتیک</a:t>
            </a:r>
            <a:r>
              <a:rPr lang="fa-IR" sz="1800" dirty="0">
                <a:latin typeface="Times New Roman" panose="02020603050405020304" pitchFamily="18" charset="0"/>
                <a:cs typeface="Times New Roman" panose="02020603050405020304" pitchFamily="18" charset="0"/>
              </a:rPr>
              <a:t/>
            </a:r>
            <a:br>
              <a:rPr lang="fa-IR" sz="1800" dirty="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
            </a:r>
            <a:br>
              <a:rPr lang="fa-IR" sz="1800" dirty="0" smtClean="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 </a:t>
            </a:r>
            <a:r>
              <a:rPr lang="fa-IR" sz="1800" dirty="0">
                <a:latin typeface="Times New Roman" panose="02020603050405020304" pitchFamily="18" charset="0"/>
                <a:cs typeface="Times New Roman" panose="02020603050405020304" pitchFamily="18" charset="0"/>
              </a:rPr>
              <a:t>وسایل احیای نوزاد شامل آمبوبو، ماسک و کپسول اکسیژن، وارمر، لوله تراشه شماره 2.5 تا </a:t>
            </a:r>
            <a:r>
              <a:rPr lang="fa-IR" sz="1800" dirty="0" smtClean="0">
                <a:latin typeface="Times New Roman" panose="02020603050405020304" pitchFamily="18" charset="0"/>
                <a:cs typeface="Times New Roman" panose="02020603050405020304" pitchFamily="18" charset="0"/>
              </a:rPr>
              <a:t>4، </a:t>
            </a:r>
            <a:r>
              <a:rPr lang="fa-IR" sz="1800" dirty="0">
                <a:latin typeface="Times New Roman" panose="02020603050405020304" pitchFamily="18" charset="0"/>
                <a:cs typeface="Times New Roman" panose="02020603050405020304" pitchFamily="18" charset="0"/>
              </a:rPr>
              <a:t>لارنگوسکوپ با تیغه صفر و </a:t>
            </a:r>
            <a:r>
              <a:rPr lang="fa-IR" sz="1800" dirty="0" smtClean="0">
                <a:latin typeface="Times New Roman" panose="02020603050405020304" pitchFamily="18" charset="0"/>
                <a:cs typeface="Times New Roman" panose="02020603050405020304" pitchFamily="18" charset="0"/>
              </a:rPr>
              <a:t>1، </a:t>
            </a:r>
            <a:r>
              <a:rPr lang="fa-IR" sz="1800" dirty="0">
                <a:latin typeface="Times New Roman" panose="02020603050405020304" pitchFamily="18" charset="0"/>
                <a:cs typeface="Times New Roman" panose="02020603050405020304" pitchFamily="18" charset="0"/>
              </a:rPr>
              <a:t>دستگاه ساکشن و لوله های مربوطه، لوله معده شماره 5 تا </a:t>
            </a:r>
            <a:r>
              <a:rPr lang="fa-IR" sz="1800" dirty="0" smtClean="0">
                <a:latin typeface="Times New Roman" panose="02020603050405020304" pitchFamily="18" charset="0"/>
                <a:cs typeface="Times New Roman" panose="02020603050405020304" pitchFamily="18" charset="0"/>
              </a:rPr>
              <a:t>8</a:t>
            </a:r>
            <a:r>
              <a:rPr lang="fa-IR" sz="1800" dirty="0">
                <a:latin typeface="Times New Roman" panose="02020603050405020304" pitchFamily="18" charset="0"/>
                <a:cs typeface="Times New Roman" panose="02020603050405020304" pitchFamily="18" charset="0"/>
              </a:rPr>
              <a:t/>
            </a:r>
            <a:br>
              <a:rPr lang="fa-IR" sz="1800" dirty="0">
                <a:latin typeface="Times New Roman" panose="02020603050405020304" pitchFamily="18" charset="0"/>
                <a:cs typeface="Times New Roman" panose="02020603050405020304" pitchFamily="18" charset="0"/>
              </a:rPr>
            </a:br>
            <a:r>
              <a:rPr lang="fa-IR" sz="1800" dirty="0">
                <a:latin typeface="Times New Roman" panose="02020603050405020304" pitchFamily="18" charset="0"/>
                <a:cs typeface="Times New Roman" panose="02020603050405020304" pitchFamily="18" charset="0"/>
              </a:rPr>
              <a:t/>
            </a:r>
            <a:br>
              <a:rPr lang="fa-IR" sz="1800" dirty="0">
                <a:latin typeface="Times New Roman" panose="02020603050405020304" pitchFamily="18" charset="0"/>
                <a:cs typeface="Times New Roman" panose="02020603050405020304" pitchFamily="18" charset="0"/>
              </a:rPr>
            </a:br>
            <a:r>
              <a:rPr lang="fa-IR" sz="1800" dirty="0" smtClean="0">
                <a:latin typeface="Times New Roman" panose="02020603050405020304" pitchFamily="18" charset="0"/>
                <a:cs typeface="Times New Roman" panose="02020603050405020304" pitchFamily="18" charset="0"/>
              </a:rPr>
              <a:t> </a:t>
            </a:r>
            <a:r>
              <a:rPr lang="fa-IR" sz="1800" dirty="0">
                <a:latin typeface="Times New Roman" panose="02020603050405020304" pitchFamily="18" charset="0"/>
                <a:cs typeface="Times New Roman" panose="02020603050405020304" pitchFamily="18" charset="0"/>
              </a:rPr>
              <a:t>پالس اکسیمتر</a:t>
            </a:r>
            <a:br>
              <a:rPr lang="fa-IR" sz="1800" dirty="0">
                <a:latin typeface="Times New Roman" panose="02020603050405020304" pitchFamily="18" charset="0"/>
                <a:cs typeface="Times New Roman" panose="02020603050405020304" pitchFamily="18" charset="0"/>
              </a:rPr>
            </a:br>
            <a:r>
              <a:rPr lang="fa-IR" sz="1800" dirty="0">
                <a:latin typeface="Times New Roman" panose="02020603050405020304" pitchFamily="18" charset="0"/>
                <a:cs typeface="Times New Roman" panose="02020603050405020304" pitchFamily="18" charset="0"/>
              </a:rPr>
              <a:t></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7288" y="1066800"/>
            <a:ext cx="2542100" cy="1787954"/>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883" y="2944241"/>
            <a:ext cx="2510505" cy="1672623"/>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52800" y="1444342"/>
            <a:ext cx="2122985" cy="3200400"/>
          </a:xfrm>
          <a:prstGeom prst="rect">
            <a:avLst/>
          </a:prstGeom>
        </p:spPr>
      </p:pic>
    </p:spTree>
    <p:extLst>
      <p:ext uri="{BB962C8B-B14F-4D97-AF65-F5344CB8AC3E}">
        <p14:creationId xmlns:p14="http://schemas.microsoft.com/office/powerpoint/2010/main" val="415482591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RetCam</a:t>
            </a:r>
            <a:endParaRPr lang="fa-IR" dirty="0"/>
          </a:p>
        </p:txBody>
      </p:sp>
      <p:pic>
        <p:nvPicPr>
          <p:cNvPr id="3" name="Picture 2"/>
          <p:cNvPicPr>
            <a:picLocks noChangeAspect="1"/>
          </p:cNvPicPr>
          <p:nvPr/>
        </p:nvPicPr>
        <p:blipFill>
          <a:blip r:embed="rId2"/>
          <a:stretch>
            <a:fillRect/>
          </a:stretch>
        </p:blipFill>
        <p:spPr>
          <a:xfrm>
            <a:off x="4191000" y="381000"/>
            <a:ext cx="4672441" cy="6041136"/>
          </a:xfrm>
          <a:prstGeom prst="rect">
            <a:avLst/>
          </a:prstGeom>
        </p:spPr>
      </p:pic>
      <p:pic>
        <p:nvPicPr>
          <p:cNvPr id="4" name="Picture 3"/>
          <p:cNvPicPr>
            <a:picLocks noChangeAspect="1"/>
          </p:cNvPicPr>
          <p:nvPr/>
        </p:nvPicPr>
        <p:blipFill>
          <a:blip r:embed="rId3"/>
          <a:stretch>
            <a:fillRect/>
          </a:stretch>
        </p:blipFill>
        <p:spPr>
          <a:xfrm>
            <a:off x="609600" y="2286000"/>
            <a:ext cx="3492109" cy="2657475"/>
          </a:xfrm>
          <a:prstGeom prst="rect">
            <a:avLst/>
          </a:prstGeom>
        </p:spPr>
      </p:pic>
    </p:spTree>
    <p:extLst>
      <p:ext uri="{BB962C8B-B14F-4D97-AF65-F5344CB8AC3E}">
        <p14:creationId xmlns:p14="http://schemas.microsoft.com/office/powerpoint/2010/main" val="10635777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763000" cy="6477000"/>
          </a:xfrm>
        </p:spPr>
        <p:txBody>
          <a:bodyPr/>
          <a:lstStyle/>
          <a:p>
            <a:pPr algn="r" rtl="1"/>
            <a:r>
              <a:rPr lang="fa-IR" sz="1800" dirty="0" smtClean="0">
                <a:latin typeface="Times New Roman" panose="02020603050405020304" pitchFamily="18" charset="0"/>
                <a:cs typeface="Times New Roman" panose="02020603050405020304" pitchFamily="18" charset="0"/>
              </a:rPr>
              <a:t/>
            </a:r>
            <a:br>
              <a:rPr lang="fa-IR" sz="1800" dirty="0" smtClean="0">
                <a:latin typeface="Times New Roman" panose="02020603050405020304" pitchFamily="18" charset="0"/>
                <a:cs typeface="Times New Roman" panose="02020603050405020304" pitchFamily="18" charset="0"/>
              </a:rPr>
            </a:br>
            <a:r>
              <a:rPr lang="fa-IR" sz="1800" b="1" dirty="0" smtClean="0">
                <a:solidFill>
                  <a:srgbClr val="FF0000"/>
                </a:solidFill>
              </a:rPr>
              <a:t>روش انجام معاینه چشم</a:t>
            </a:r>
            <a:br>
              <a:rPr lang="fa-IR" sz="1800" b="1" dirty="0" smtClean="0">
                <a:solidFill>
                  <a:srgbClr val="FF0000"/>
                </a:solidFill>
              </a:rPr>
            </a:br>
            <a:r>
              <a:rPr lang="fa-IR" sz="1800" b="1" dirty="0" smtClean="0"/>
              <a:t/>
            </a:r>
            <a:br>
              <a:rPr lang="fa-IR" sz="1800" b="1" dirty="0" smtClean="0"/>
            </a:br>
            <a:r>
              <a:rPr lang="en-US" sz="1800" dirty="0" smtClean="0"/>
              <a:t>o </a:t>
            </a:r>
            <a:r>
              <a:rPr lang="fa-IR" sz="1800" dirty="0" smtClean="0"/>
              <a:t>مردمک چشم نوزاد باید با قطره میدریاتیک رقیق در حدود یک ساعت قبل از انجام معاینه، دیلاته شود تا</a:t>
            </a:r>
            <a:br>
              <a:rPr lang="fa-IR" sz="1800" dirty="0" smtClean="0"/>
            </a:br>
            <a:r>
              <a:rPr lang="fa-IR" sz="1800" dirty="0" smtClean="0"/>
              <a:t>معاینه امکان پذیر گردد. روش پیشنهادی استفاده از ترکیب قطرات تتراکائین 5/. %، تروپیکامید1 %، فنیل افرین 2/5% (با ترکیب یک سوم از هر کدام) 2 تا 3 بار با فواصل 10 تا 15 دقیقه است.</a:t>
            </a:r>
            <a:br>
              <a:rPr lang="fa-IR" sz="1800" dirty="0" smtClean="0"/>
            </a:br>
            <a:r>
              <a:rPr lang="fa-IR" sz="1800" dirty="0"/>
              <a:t/>
            </a:r>
            <a:br>
              <a:rPr lang="fa-IR" sz="1800" dirty="0"/>
            </a:br>
            <a:r>
              <a:rPr lang="fa-IR" sz="1800" dirty="0" smtClean="0"/>
              <a:t> آتروپین تو صیه نمی شود.</a:t>
            </a:r>
            <a:br>
              <a:rPr lang="fa-IR" sz="1800" dirty="0" smtClean="0"/>
            </a:br>
            <a:r>
              <a:rPr lang="fa-IR" sz="1800" dirty="0" smtClean="0"/>
              <a:t/>
            </a:r>
            <a:br>
              <a:rPr lang="fa-IR" sz="1800" dirty="0" smtClean="0"/>
            </a:br>
            <a:r>
              <a:rPr lang="fa-IR" sz="1800" dirty="0" smtClean="0"/>
              <a:t>قطرات اضافی باید از روی صورت شیرخوار با دستمال پاک شود تا جذب پوستی به حداقل برسد. </a:t>
            </a:r>
            <a:br>
              <a:rPr lang="fa-IR" sz="1800" dirty="0" smtClean="0"/>
            </a:br>
            <a:r>
              <a:rPr lang="fa-IR" sz="1800" dirty="0"/>
              <a:t/>
            </a:r>
            <a:br>
              <a:rPr lang="fa-IR" sz="1800" dirty="0"/>
            </a:br>
            <a:r>
              <a:rPr lang="fa-IR" sz="1800" dirty="0" smtClean="0"/>
              <a:t>دادن مقادیر زیاد قطر چشمی، خطر تاکیکاردی و هیپرترمی را به دنبال دارد.</a:t>
            </a:r>
            <a:br>
              <a:rPr lang="fa-IR" sz="1800" dirty="0" smtClean="0"/>
            </a:br>
            <a:r>
              <a:rPr lang="fa-IR" sz="1800" dirty="0"/>
              <a:t/>
            </a:r>
            <a:br>
              <a:rPr lang="fa-IR" sz="1800" dirty="0"/>
            </a:br>
            <a:r>
              <a:rPr lang="fa-IR" sz="1800" dirty="0" smtClean="0"/>
              <a:t/>
            </a:r>
            <a:br>
              <a:rPr lang="fa-IR" sz="1800" dirty="0" smtClean="0"/>
            </a:br>
            <a:r>
              <a:rPr lang="fa-IR" sz="1800" dirty="0" smtClean="0"/>
              <a:t/>
            </a:r>
            <a:br>
              <a:rPr lang="fa-IR" sz="1800" dirty="0" smtClean="0"/>
            </a:br>
            <a:r>
              <a:rPr lang="en-US" sz="1800" dirty="0" smtClean="0"/>
              <a:t>o</a:t>
            </a:r>
            <a:r>
              <a:rPr lang="fa-IR" sz="1800" dirty="0" smtClean="0"/>
              <a:t>معاینه رتین یک پروسه دردناک است. قنداق کردن شیرخوار و دادن محلول سرم قندی ساکارز خوراکی 24 به میزان 5/. تا 1 سی سی با کمک سرنگ از راه دهان می تواند درد شیرخوار را کاهش داده و به انجام معاینه بدون بی قراری زیاد شیرخوار کمک کند.</a:t>
            </a:r>
            <a:endParaRPr lang="fa-IR"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343341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10600" cy="6858000"/>
          </a:xfrm>
        </p:spPr>
        <p:txBody>
          <a:bodyPr/>
          <a:lstStyle/>
          <a:p>
            <a:pPr algn="r" rtl="1"/>
            <a:r>
              <a:rPr lang="fa-IR" sz="2000" dirty="0">
                <a:latin typeface="Times New Roman" panose="02020603050405020304" pitchFamily="18" charset="0"/>
                <a:cs typeface="Times New Roman" panose="02020603050405020304" pitchFamily="18" charset="0"/>
              </a:rPr>
              <a:t/>
            </a:r>
            <a:br>
              <a:rPr lang="fa-IR" sz="2000" dirty="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r>
            <a:br>
              <a:rPr lang="fa-IR"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o </a:t>
            </a:r>
            <a:r>
              <a:rPr lang="fa-IR" sz="2000" dirty="0" smtClean="0">
                <a:latin typeface="Times New Roman" panose="02020603050405020304" pitchFamily="18" charset="0"/>
                <a:cs typeface="Times New Roman" panose="02020603050405020304" pitchFamily="18" charset="0"/>
              </a:rPr>
              <a:t>روشنایی </a:t>
            </a:r>
            <a:r>
              <a:rPr lang="fa-IR" sz="2000" dirty="0">
                <a:latin typeface="Times New Roman" panose="02020603050405020304" pitchFamily="18" charset="0"/>
                <a:cs typeface="Times New Roman" panose="02020603050405020304" pitchFamily="18" charset="0"/>
              </a:rPr>
              <a:t>محیط معاینه نوزاد باید تا حد </a:t>
            </a:r>
            <a:r>
              <a:rPr lang="fa-IR" sz="2000" dirty="0" smtClean="0">
                <a:latin typeface="Times New Roman" panose="02020603050405020304" pitchFamily="18" charset="0"/>
                <a:cs typeface="Times New Roman" panose="02020603050405020304" pitchFamily="18" charset="0"/>
              </a:rPr>
              <a:t>10 </a:t>
            </a:r>
            <a:r>
              <a:rPr lang="fa-IR" sz="2000" dirty="0">
                <a:latin typeface="Times New Roman" panose="02020603050405020304" pitchFamily="18" charset="0"/>
                <a:cs typeface="Times New Roman" panose="02020603050405020304" pitchFamily="18" charset="0"/>
              </a:rPr>
              <a:t>لوکس کاهش یابد. در </a:t>
            </a:r>
            <a:r>
              <a:rPr lang="fa-IR" sz="2000" dirty="0" smtClean="0">
                <a:latin typeface="Times New Roman" panose="02020603050405020304" pitchFamily="18" charset="0"/>
                <a:cs typeface="Times New Roman" panose="02020603050405020304" pitchFamily="18" charset="0"/>
              </a:rPr>
              <a:t>صورتی </a:t>
            </a:r>
            <a:r>
              <a:rPr lang="fa-IR" sz="2000" dirty="0">
                <a:latin typeface="Times New Roman" panose="02020603050405020304" pitchFamily="18" charset="0"/>
                <a:cs typeface="Times New Roman" panose="02020603050405020304" pitchFamily="18" charset="0"/>
              </a:rPr>
              <a:t>که در محیط مراقبت این </a:t>
            </a:r>
            <a:r>
              <a:rPr lang="fa-IR" sz="2000" dirty="0" smtClean="0">
                <a:latin typeface="Times New Roman" panose="02020603050405020304" pitchFamily="18" charset="0"/>
                <a:cs typeface="Times New Roman" panose="02020603050405020304" pitchFamily="18" charset="0"/>
              </a:rPr>
              <a:t>امکان وجود </a:t>
            </a:r>
            <a:r>
              <a:rPr lang="fa-IR" sz="2000" dirty="0">
                <a:latin typeface="Times New Roman" panose="02020603050405020304" pitchFamily="18" charset="0"/>
                <a:cs typeface="Times New Roman" panose="02020603050405020304" pitchFamily="18" charset="0"/>
              </a:rPr>
              <a:t>ندارد نوزاد را می توان به اتاق دیگری در داخل یا جنب بخش مراقبت ویژه نوزادان انتقال داد</a:t>
            </a:r>
            <a:r>
              <a:rPr lang="fa-IR" sz="2000" dirty="0" smtClean="0">
                <a:latin typeface="Times New Roman" panose="02020603050405020304" pitchFamily="18" charset="0"/>
                <a:cs typeface="Times New Roman" panose="02020603050405020304" pitchFamily="18" charset="0"/>
              </a:rPr>
              <a:t>.</a:t>
            </a:r>
            <a:br>
              <a:rPr lang="fa-IR" sz="2000" dirty="0" smtClean="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r>
            <a:br>
              <a:rPr lang="fa-IR" sz="2000" dirty="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r>
            <a:br>
              <a:rPr lang="fa-IR"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o </a:t>
            </a:r>
            <a:r>
              <a:rPr lang="fa-IR" sz="2000" dirty="0">
                <a:latin typeface="Times New Roman" panose="02020603050405020304" pitchFamily="18" charset="0"/>
                <a:cs typeface="Times New Roman" panose="02020603050405020304" pitchFamily="18" charset="0"/>
              </a:rPr>
              <a:t>معاینه با افتالموستکوپ </a:t>
            </a:r>
            <a:r>
              <a:rPr lang="fa-IR" sz="2000" dirty="0" smtClean="0">
                <a:latin typeface="Times New Roman" panose="02020603050405020304" pitchFamily="18" charset="0"/>
                <a:cs typeface="Times New Roman" panose="02020603050405020304" pitchFamily="18" charset="0"/>
              </a:rPr>
              <a:t>غیرمستتقیم </a:t>
            </a:r>
            <a:r>
              <a:rPr lang="fa-IR" sz="2000" dirty="0">
                <a:latin typeface="Times New Roman" panose="02020603050405020304" pitchFamily="18" charset="0"/>
                <a:cs typeface="Times New Roman" panose="02020603050405020304" pitchFamily="18" charset="0"/>
              </a:rPr>
              <a:t>با یا بدون قرار دادن بلفارواستتات انجام می گیرد و در </a:t>
            </a:r>
            <a:r>
              <a:rPr lang="fa-IR" sz="2000" dirty="0" smtClean="0">
                <a:latin typeface="Times New Roman" panose="02020603050405020304" pitchFamily="18" charset="0"/>
                <a:cs typeface="Times New Roman" panose="02020603050405020304" pitchFamily="18" charset="0"/>
              </a:rPr>
              <a:t>صورت </a:t>
            </a:r>
            <a:r>
              <a:rPr lang="fa-IR" sz="2000" dirty="0">
                <a:latin typeface="Times New Roman" panose="02020603050405020304" pitchFamily="18" charset="0"/>
                <a:cs typeface="Times New Roman" panose="02020603050405020304" pitchFamily="18" charset="0"/>
              </a:rPr>
              <a:t>لزوم و </a:t>
            </a:r>
            <a:r>
              <a:rPr lang="fa-IR" sz="2000" dirty="0" smtClean="0">
                <a:latin typeface="Times New Roman" panose="02020603050405020304" pitchFamily="18" charset="0"/>
                <a:cs typeface="Times New Roman" panose="02020603050405020304" pitchFamily="18" charset="0"/>
              </a:rPr>
              <a:t>با فراهم </a:t>
            </a:r>
            <a:r>
              <a:rPr lang="fa-IR" sz="2000" dirty="0">
                <a:latin typeface="Times New Roman" panose="02020603050405020304" pitchFamily="18" charset="0"/>
                <a:cs typeface="Times New Roman" panose="02020603050405020304" pitchFamily="18" charset="0"/>
              </a:rPr>
              <a:t>بودن امکانات احیای نوزاد، </a:t>
            </a:r>
            <a:r>
              <a:rPr lang="fa-IR" sz="2000" dirty="0" smtClean="0">
                <a:latin typeface="Times New Roman" panose="02020603050405020304" pitchFamily="18" charset="0"/>
                <a:cs typeface="Times New Roman" panose="02020603050405020304" pitchFamily="18" charset="0"/>
              </a:rPr>
              <a:t>دپرسیون </a:t>
            </a:r>
            <a:r>
              <a:rPr lang="fa-IR" sz="2000" dirty="0">
                <a:latin typeface="Times New Roman" panose="02020603050405020304" pitchFamily="18" charset="0"/>
                <a:cs typeface="Times New Roman" panose="02020603050405020304" pitchFamily="18" charset="0"/>
              </a:rPr>
              <a:t>نواحی محیطی </a:t>
            </a:r>
            <a:r>
              <a:rPr lang="fa-IR" sz="2000" dirty="0" smtClean="0">
                <a:latin typeface="Times New Roman" panose="02020603050405020304" pitchFamily="18" charset="0"/>
                <a:cs typeface="Times New Roman" panose="02020603050405020304" pitchFamily="18" charset="0"/>
              </a:rPr>
              <a:t>شبکیه </a:t>
            </a:r>
            <a:r>
              <a:rPr lang="fa-IR" sz="2000" dirty="0">
                <a:latin typeface="Times New Roman" panose="02020603050405020304" pitchFamily="18" charset="0"/>
                <a:cs typeface="Times New Roman" panose="02020603050405020304" pitchFamily="18" charset="0"/>
              </a:rPr>
              <a:t>می تواند با </a:t>
            </a:r>
            <a:r>
              <a:rPr lang="fa-IR" sz="2000" dirty="0" smtClean="0">
                <a:latin typeface="Times New Roman" panose="02020603050405020304" pitchFamily="18" charset="0"/>
                <a:cs typeface="Times New Roman" panose="02020603050405020304" pitchFamily="18" charset="0"/>
              </a:rPr>
              <a:t>دپرسور سیمی ظریف انجام شود.</a:t>
            </a:r>
            <a:br>
              <a:rPr lang="fa-IR" sz="2000" dirty="0" smtClean="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r>
            <a:br>
              <a:rPr lang="fa-IR" sz="2000" dirty="0">
                <a:latin typeface="Times New Roman" panose="02020603050405020304" pitchFamily="18" charset="0"/>
                <a:cs typeface="Times New Roman" panose="02020603050405020304" pitchFamily="18" charset="0"/>
              </a:rPr>
            </a:br>
            <a:r>
              <a:rPr lang="fa-IR" sz="2000" dirty="0">
                <a:latin typeface="Times New Roman" panose="02020603050405020304" pitchFamily="18" charset="0"/>
                <a:cs typeface="Times New Roman" panose="02020603050405020304" pitchFamily="18" charset="0"/>
              </a:rPr>
              <a:t/>
            </a:r>
            <a:br>
              <a:rPr lang="fa-IR"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o </a:t>
            </a:r>
            <a:r>
              <a:rPr lang="fa-IR" sz="2000" dirty="0">
                <a:latin typeface="Times New Roman" panose="02020603050405020304" pitchFamily="18" charset="0"/>
                <a:cs typeface="Times New Roman" panose="02020603050405020304" pitchFamily="18" charset="0"/>
              </a:rPr>
              <a:t>نتایج معاینه در باید فرم </a:t>
            </a:r>
            <a:r>
              <a:rPr lang="fa-IR" sz="2000" dirty="0" smtClean="0">
                <a:latin typeface="Times New Roman" panose="02020603050405020304" pitchFamily="18" charset="0"/>
                <a:cs typeface="Times New Roman" panose="02020603050405020304" pitchFamily="18" charset="0"/>
              </a:rPr>
              <a:t>مخصوص </a:t>
            </a:r>
            <a:r>
              <a:rPr lang="fa-IR" sz="2000" dirty="0">
                <a:latin typeface="Times New Roman" panose="02020603050405020304" pitchFamily="18" charset="0"/>
                <a:cs typeface="Times New Roman" panose="02020603050405020304" pitchFamily="18" charset="0"/>
              </a:rPr>
              <a:t>ثبت گردیده، تاریخ معاینه بعدی </a:t>
            </a:r>
            <a:r>
              <a:rPr lang="fa-IR" sz="2000" dirty="0" smtClean="0">
                <a:latin typeface="Times New Roman" panose="02020603050405020304" pitchFamily="18" charset="0"/>
                <a:cs typeface="Times New Roman" panose="02020603050405020304" pitchFamily="18" charset="0"/>
              </a:rPr>
              <a:t>مشخص </a:t>
            </a:r>
            <a:r>
              <a:rPr lang="fa-IR" sz="2000" dirty="0">
                <a:latin typeface="Times New Roman" panose="02020603050405020304" pitchFamily="18" charset="0"/>
                <a:cs typeface="Times New Roman" panose="02020603050405020304" pitchFamily="18" charset="0"/>
              </a:rPr>
              <a:t>و به والدین و پز شک و </a:t>
            </a:r>
            <a:r>
              <a:rPr lang="fa-IR" sz="2000" dirty="0" smtClean="0">
                <a:latin typeface="Times New Roman" panose="02020603050405020304" pitchFamily="18" charset="0"/>
                <a:cs typeface="Times New Roman" panose="02020603050405020304" pitchFamily="18" charset="0"/>
              </a:rPr>
              <a:t>پرستار مسوول </a:t>
            </a:r>
            <a:r>
              <a:rPr lang="fa-IR" sz="2000" dirty="0">
                <a:latin typeface="Times New Roman" panose="02020603050405020304" pitchFamily="18" charset="0"/>
                <a:cs typeface="Times New Roman" panose="02020603050405020304" pitchFamily="18" charset="0"/>
              </a:rPr>
              <a:t>پیگیری نوزاد اطلاع داده شود</a:t>
            </a:r>
            <a:r>
              <a:rPr lang="fa-IR" sz="2000" dirty="0" smtClean="0">
                <a:latin typeface="Times New Roman" panose="02020603050405020304" pitchFamily="18" charset="0"/>
                <a:cs typeface="Times New Roman" panose="02020603050405020304" pitchFamily="18" charset="0"/>
              </a:rPr>
              <a:t>.</a:t>
            </a:r>
            <a:br>
              <a:rPr lang="fa-IR" sz="2000" dirty="0" smtClean="0">
                <a:latin typeface="Times New Roman" panose="02020603050405020304" pitchFamily="18" charset="0"/>
                <a:cs typeface="Times New Roman" panose="02020603050405020304" pitchFamily="18" charset="0"/>
              </a:rPr>
            </a:br>
            <a:endParaRPr lang="fa-IR"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91934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b="1" i="1" dirty="0" smtClean="0">
                <a:solidFill>
                  <a:srgbClr val="FFC000"/>
                </a:solidFill>
                <a:latin typeface="Times New Roman" pitchFamily="18" charset="0"/>
                <a:cs typeface="Times New Roman" pitchFamily="18" charset="0"/>
              </a:rPr>
              <a:t/>
            </a:r>
            <a:br>
              <a:rPr lang="en-US" sz="2600" b="1" i="1" dirty="0" smtClean="0">
                <a:solidFill>
                  <a:srgbClr val="FFC000"/>
                </a:solidFill>
                <a:latin typeface="Times New Roman" pitchFamily="18" charset="0"/>
                <a:cs typeface="Times New Roman" pitchFamily="18" charset="0"/>
              </a:rPr>
            </a:br>
            <a:r>
              <a:rPr lang="en-US" sz="3000" b="1" i="1" dirty="0" smtClean="0">
                <a:solidFill>
                  <a:srgbClr val="FFC000"/>
                </a:solidFill>
                <a:latin typeface="Times New Roman" pitchFamily="18" charset="0"/>
                <a:cs typeface="Times New Roman" pitchFamily="18" charset="0"/>
              </a:rPr>
              <a:t>Prevention:</a:t>
            </a: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b="1" dirty="0" smtClean="0">
                <a:solidFill>
                  <a:schemeClr val="tx2">
                    <a:lumMod val="50000"/>
                  </a:schemeClr>
                </a:solidFill>
                <a:latin typeface="Times New Roman" pitchFamily="18" charset="0"/>
                <a:cs typeface="Times New Roman" pitchFamily="18" charset="0"/>
              </a:rPr>
              <a:t>1. </a:t>
            </a:r>
            <a:r>
              <a:rPr lang="en-US" sz="2600" i="1" dirty="0" smtClean="0">
                <a:solidFill>
                  <a:schemeClr val="tx2">
                    <a:lumMod val="50000"/>
                  </a:schemeClr>
                </a:solidFill>
                <a:latin typeface="Times New Roman" pitchFamily="18" charset="0"/>
                <a:cs typeface="Times New Roman" pitchFamily="18" charset="0"/>
              </a:rPr>
              <a:t>Judicious oxygen therapy</a:t>
            </a:r>
            <a:r>
              <a:rPr lang="en-US" sz="2600" i="1" dirty="0" smtClean="0">
                <a:solidFill>
                  <a:schemeClr val="tx1"/>
                </a:solidFill>
                <a:latin typeface="Times New Roman" pitchFamily="18" charset="0"/>
                <a:cs typeface="Times New Roman" pitchFamily="18" charset="0"/>
              </a:rPr>
              <a:t/>
            </a:r>
            <a:br>
              <a:rPr lang="en-US" sz="2600" i="1" dirty="0" smtClean="0">
                <a:solidFill>
                  <a:schemeClr val="tx1"/>
                </a:solidFill>
                <a:latin typeface="Times New Roman" pitchFamily="18" charset="0"/>
                <a:cs typeface="Times New Roman" pitchFamily="18" charset="0"/>
              </a:rPr>
            </a:br>
            <a:r>
              <a:rPr lang="en-US" sz="2600" i="1" dirty="0" smtClean="0">
                <a:solidFill>
                  <a:schemeClr val="tx1"/>
                </a:solidFill>
                <a:latin typeface="Times New Roman" pitchFamily="18" charset="0"/>
                <a:cs typeface="Times New Roman" pitchFamily="18" charset="0"/>
              </a:rPr>
              <a:t>.</a:t>
            </a:r>
            <a:r>
              <a:rPr lang="en-US" sz="2600" dirty="0" smtClean="0">
                <a:solidFill>
                  <a:schemeClr val="tx1"/>
                </a:solidFill>
                <a:latin typeface="Times New Roman" pitchFamily="18" charset="0"/>
                <a:cs typeface="Times New Roman" pitchFamily="18" charset="0"/>
              </a:rPr>
              <a:t>Oxygen is a </a:t>
            </a:r>
            <a:r>
              <a:rPr lang="en-US" sz="2600" dirty="0" smtClean="0">
                <a:solidFill>
                  <a:srgbClr val="FF0000"/>
                </a:solidFill>
                <a:latin typeface="Times New Roman" pitchFamily="18" charset="0"/>
                <a:cs typeface="Times New Roman" pitchFamily="18" charset="0"/>
              </a:rPr>
              <a:t>drug</a:t>
            </a:r>
            <a:r>
              <a:rPr lang="en-US" sz="2600" dirty="0" smtClean="0">
                <a:solidFill>
                  <a:schemeClr val="tx1"/>
                </a:solidFill>
                <a:latin typeface="Times New Roman" pitchFamily="18" charset="0"/>
                <a:cs typeface="Times New Roman" pitchFamily="18" charset="0"/>
              </a:rPr>
              <a:t> and it should be administered in a quantity that is absolutely necessary.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.Each neonatal care unit should have a written policy outlining appropriate use of oxygen therapy.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.If a preterm neonate born at &lt; 32 weeks gestation needs resuscitation at birth, inhaled oxygen concentration (FiO2) should be titrated to prevent </a:t>
            </a:r>
            <a:r>
              <a:rPr lang="en-US" sz="2600" dirty="0" err="1" smtClean="0">
                <a:solidFill>
                  <a:schemeClr val="tx1"/>
                </a:solidFill>
                <a:latin typeface="Times New Roman" pitchFamily="18" charset="0"/>
                <a:cs typeface="Times New Roman" pitchFamily="18" charset="0"/>
              </a:rPr>
              <a:t>hyperoxia</a:t>
            </a:r>
            <a:r>
              <a:rPr lang="en-US" sz="2600" dirty="0" smtClean="0">
                <a:solidFill>
                  <a:schemeClr val="tx1"/>
                </a:solidFill>
                <a:latin typeface="Times New Roman" pitchFamily="18" charset="0"/>
                <a:cs typeface="Times New Roman" pitchFamily="18" charset="0"/>
              </a:rPr>
              <a:t> and achieve gradual increase in oxygen saturation (70% at 3 minute and 80% at 5 minute and 85-95% at &gt;10 min after birth).</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endParaRPr lang="en-US" sz="2600" dirty="0">
              <a:solidFill>
                <a:schemeClr val="tx1"/>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839200" cy="6858000"/>
          </a:xfrm>
        </p:spPr>
        <p:txBody>
          <a:bodyPr/>
          <a:lstStyle/>
          <a:p>
            <a:r>
              <a:rPr lang="en-US" dirty="0" smtClean="0">
                <a:solidFill>
                  <a:schemeClr val="tx1"/>
                </a:solidFill>
                <a:latin typeface="Times New Roman" pitchFamily="18" charset="0"/>
                <a:cs typeface="Times New Roman" pitchFamily="18" charset="0"/>
              </a:rPr>
              <a:t>.</a:t>
            </a:r>
            <a:r>
              <a:rPr lang="en-US" sz="2600" dirty="0" smtClean="0">
                <a:solidFill>
                  <a:schemeClr val="tx1"/>
                </a:solidFill>
                <a:latin typeface="Times New Roman" pitchFamily="18" charset="0"/>
                <a:cs typeface="Times New Roman" pitchFamily="18" charset="0"/>
              </a:rPr>
              <a:t>Oxygen level in blood should be continuously monitored using pulse </a:t>
            </a:r>
            <a:r>
              <a:rPr lang="en-US" sz="2600" dirty="0" err="1" smtClean="0">
                <a:solidFill>
                  <a:schemeClr val="tx1"/>
                </a:solidFill>
                <a:latin typeface="Times New Roman" pitchFamily="18" charset="0"/>
                <a:cs typeface="Times New Roman" pitchFamily="18" charset="0"/>
              </a:rPr>
              <a:t>oximeter</a:t>
            </a:r>
            <a:r>
              <a:rPr lang="en-US" sz="2600" dirty="0" smtClean="0">
                <a:solidFill>
                  <a:schemeClr val="tx1"/>
                </a:solidFill>
                <a:latin typeface="Times New Roman" pitchFamily="18" charset="0"/>
                <a:cs typeface="Times New Roman" pitchFamily="18" charset="0"/>
              </a:rPr>
              <a:t>. It has been observed that if oxygen saturation in a baby on oxygen therapy is kept between 85% and 93%, in about 90% samples partial pressure of oxygen is in desirable range (40 to 80 mm Hg).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2">
                    <a:lumMod val="50000"/>
                  </a:schemeClr>
                </a:solidFill>
                <a:latin typeface="Times New Roman" pitchFamily="18" charset="0"/>
                <a:cs typeface="Times New Roman" pitchFamily="18" charset="0"/>
              </a:rPr>
              <a:t>2.</a:t>
            </a:r>
            <a:r>
              <a:rPr lang="en-US" sz="2600" i="1" dirty="0" smtClean="0">
                <a:solidFill>
                  <a:schemeClr val="tx2">
                    <a:lumMod val="50000"/>
                  </a:schemeClr>
                </a:solidFill>
                <a:latin typeface="Times New Roman" pitchFamily="18" charset="0"/>
                <a:cs typeface="Times New Roman" pitchFamily="18" charset="0"/>
              </a:rPr>
              <a:t>Judicious use of blood transfusions</a:t>
            </a:r>
            <a:r>
              <a:rPr lang="en-US" sz="2600" i="1" dirty="0" smtClean="0">
                <a:solidFill>
                  <a:schemeClr val="tx1"/>
                </a:solidFill>
                <a:latin typeface="Times New Roman" pitchFamily="18" charset="0"/>
                <a:cs typeface="Times New Roman" pitchFamily="18" charset="0"/>
              </a:rPr>
              <a:t/>
            </a:r>
            <a:br>
              <a:rPr lang="en-US" sz="2600" i="1"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Transfusion of packed RBCs is another risk factor of ROP.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Adult RBCs are rich in 2,3 DPG and adult </a:t>
            </a:r>
            <a:r>
              <a:rPr lang="en-US" sz="2600" dirty="0" err="1" smtClean="0">
                <a:solidFill>
                  <a:schemeClr val="tx1"/>
                </a:solidFill>
                <a:latin typeface="Times New Roman" pitchFamily="18" charset="0"/>
                <a:cs typeface="Times New Roman" pitchFamily="18" charset="0"/>
              </a:rPr>
              <a:t>Hb</a:t>
            </a:r>
            <a:r>
              <a:rPr lang="en-US" sz="2600" dirty="0" smtClean="0">
                <a:solidFill>
                  <a:schemeClr val="tx1"/>
                </a:solidFill>
                <a:latin typeface="Times New Roman" pitchFamily="18" charset="0"/>
                <a:cs typeface="Times New Roman" pitchFamily="18" charset="0"/>
              </a:rPr>
              <a:t> binds less firmly to oxygen, thus releasing excess oxygen to the retinal tissue.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endParaRPr lang="en-US" sz="2600" dirty="0"/>
          </a:p>
        </p:txBody>
      </p:sp>
    </p:spTree>
  </p:cSld>
  <p:clrMapOvr>
    <a:masterClrMapping/>
  </p:clrMapOvr>
  <p:transition>
    <p:dissolv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Packed cell transfusions should be given when </a:t>
            </a:r>
            <a:r>
              <a:rPr lang="en-US" sz="2600" dirty="0" err="1" smtClean="0">
                <a:solidFill>
                  <a:schemeClr val="tx1"/>
                </a:solidFill>
                <a:latin typeface="Times New Roman" pitchFamily="18" charset="0"/>
                <a:cs typeface="Times New Roman" pitchFamily="18" charset="0"/>
              </a:rPr>
              <a:t>hematocrit</a:t>
            </a:r>
            <a:r>
              <a:rPr lang="en-US" sz="2600" dirty="0" smtClean="0">
                <a:solidFill>
                  <a:schemeClr val="tx1"/>
                </a:solidFill>
                <a:latin typeface="Times New Roman" pitchFamily="18" charset="0"/>
                <a:cs typeface="Times New Roman" pitchFamily="18" charset="0"/>
              </a:rPr>
              <a:t> falls below following ranges: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Arcane" pitchFamily="2" charset="0"/>
                <a:cs typeface="Times New Roman" pitchFamily="18" charset="0"/>
              </a:rPr>
              <a:t>       </a:t>
            </a:r>
            <a:br>
              <a:rPr lang="en-US" sz="2600" dirty="0" smtClean="0">
                <a:solidFill>
                  <a:schemeClr val="tx1"/>
                </a:solidFill>
                <a:latin typeface="Arcane" pitchFamily="2" charset="0"/>
                <a:cs typeface="Times New Roman" pitchFamily="18" charset="0"/>
              </a:rPr>
            </a:br>
            <a:r>
              <a:rPr lang="en-US" sz="2600" dirty="0" smtClean="0">
                <a:solidFill>
                  <a:schemeClr val="tx1"/>
                </a:solidFill>
                <a:latin typeface="Arcane" pitchFamily="2" charset="0"/>
                <a:cs typeface="Times New Roman" pitchFamily="18" charset="0"/>
              </a:rPr>
              <a:t/>
            </a:r>
            <a:br>
              <a:rPr lang="en-US" sz="2600" dirty="0" smtClean="0">
                <a:solidFill>
                  <a:schemeClr val="tx1"/>
                </a:solidFill>
                <a:latin typeface="Arcane" pitchFamily="2" charset="0"/>
                <a:cs typeface="Times New Roman" pitchFamily="18" charset="0"/>
              </a:rPr>
            </a:br>
            <a:r>
              <a:rPr lang="en-US" sz="2600" dirty="0" smtClean="0">
                <a:solidFill>
                  <a:schemeClr val="tx1"/>
                </a:solidFill>
                <a:latin typeface="Arcane" pitchFamily="2" charset="0"/>
                <a:cs typeface="Times New Roman" pitchFamily="18" charset="0"/>
              </a:rPr>
              <a:t>       </a:t>
            </a:r>
            <a:r>
              <a:rPr lang="en-US" sz="3000" i="1" dirty="0" smtClean="0">
                <a:solidFill>
                  <a:srgbClr val="FF0000"/>
                </a:solidFill>
                <a:latin typeface="Arcane" pitchFamily="2" charset="0"/>
                <a:cs typeface="Times New Roman" pitchFamily="18" charset="0"/>
              </a:rPr>
              <a:t>.</a:t>
            </a:r>
            <a:r>
              <a:rPr lang="en-US" sz="3000" i="1" dirty="0" smtClean="0">
                <a:solidFill>
                  <a:schemeClr val="tx1"/>
                </a:solidFill>
                <a:latin typeface="Arcane" pitchFamily="2" charset="0"/>
                <a:cs typeface="Times New Roman" pitchFamily="18" charset="0"/>
              </a:rPr>
              <a:t>ventilated babies 40%, </a:t>
            </a:r>
            <a:br>
              <a:rPr lang="en-US" sz="3000" i="1" dirty="0" smtClean="0">
                <a:solidFill>
                  <a:schemeClr val="tx1"/>
                </a:solidFill>
                <a:latin typeface="Arcane" pitchFamily="2" charset="0"/>
                <a:cs typeface="Times New Roman" pitchFamily="18" charset="0"/>
              </a:rPr>
            </a:br>
            <a:r>
              <a:rPr lang="en-US" sz="3000" i="1" dirty="0" smtClean="0">
                <a:solidFill>
                  <a:srgbClr val="FF0000"/>
                </a:solidFill>
                <a:latin typeface="Arcane" pitchFamily="2" charset="0"/>
                <a:cs typeface="Times New Roman" pitchFamily="18" charset="0"/>
              </a:rPr>
              <a:t>      .</a:t>
            </a:r>
            <a:r>
              <a:rPr lang="en-US" sz="3000" i="1" dirty="0" smtClean="0">
                <a:solidFill>
                  <a:schemeClr val="tx1"/>
                </a:solidFill>
                <a:latin typeface="Arcane" pitchFamily="2" charset="0"/>
                <a:cs typeface="Times New Roman" pitchFamily="18" charset="0"/>
              </a:rPr>
              <a:t>babies with cardio-pulmonary disease but not on ventilators 35%</a:t>
            </a:r>
            <a:br>
              <a:rPr lang="en-US" sz="3000" i="1" dirty="0" smtClean="0">
                <a:solidFill>
                  <a:schemeClr val="tx1"/>
                </a:solidFill>
                <a:latin typeface="Arcane" pitchFamily="2" charset="0"/>
                <a:cs typeface="Times New Roman" pitchFamily="18" charset="0"/>
              </a:rPr>
            </a:br>
            <a:r>
              <a:rPr lang="en-US" sz="3000" i="1" dirty="0" smtClean="0">
                <a:solidFill>
                  <a:schemeClr val="tx1"/>
                </a:solidFill>
                <a:latin typeface="Arcane" pitchFamily="2" charset="0"/>
                <a:cs typeface="Times New Roman" pitchFamily="18" charset="0"/>
              </a:rPr>
              <a:t>      </a:t>
            </a:r>
            <a:r>
              <a:rPr lang="en-US" sz="3000" i="1" dirty="0" smtClean="0">
                <a:solidFill>
                  <a:srgbClr val="FF0000"/>
                </a:solidFill>
                <a:latin typeface="Arcane" pitchFamily="2" charset="0"/>
                <a:cs typeface="Times New Roman" pitchFamily="18" charset="0"/>
              </a:rPr>
              <a:t>.</a:t>
            </a:r>
            <a:r>
              <a:rPr lang="en-US" sz="3000" i="1" dirty="0" smtClean="0">
                <a:solidFill>
                  <a:schemeClr val="tx1"/>
                </a:solidFill>
                <a:latin typeface="Arcane" pitchFamily="2" charset="0"/>
                <a:cs typeface="Times New Roman" pitchFamily="18" charset="0"/>
              </a:rPr>
              <a:t>sick neonates but not having cardiopulmonary manifestations 30% </a:t>
            </a:r>
            <a:br>
              <a:rPr lang="en-US" sz="3000" i="1" dirty="0" smtClean="0">
                <a:solidFill>
                  <a:schemeClr val="tx1"/>
                </a:solidFill>
                <a:latin typeface="Arcane" pitchFamily="2" charset="0"/>
                <a:cs typeface="Times New Roman" pitchFamily="18" charset="0"/>
              </a:rPr>
            </a:br>
            <a:r>
              <a:rPr lang="en-US" sz="3000" i="1" dirty="0" smtClean="0">
                <a:solidFill>
                  <a:srgbClr val="FF0000"/>
                </a:solidFill>
                <a:latin typeface="Arcane" pitchFamily="2" charset="0"/>
                <a:cs typeface="Times New Roman" pitchFamily="18" charset="0"/>
              </a:rPr>
              <a:t>      .</a:t>
            </a:r>
            <a:r>
              <a:rPr lang="en-US" sz="3000" i="1" dirty="0" smtClean="0">
                <a:solidFill>
                  <a:schemeClr val="tx1"/>
                </a:solidFill>
                <a:latin typeface="Arcane" pitchFamily="2" charset="0"/>
                <a:cs typeface="Times New Roman" pitchFamily="18" charset="0"/>
              </a:rPr>
              <a:t>symptomatic anemia 25%         </a:t>
            </a:r>
            <a:br>
              <a:rPr lang="en-US" sz="3000" i="1" dirty="0" smtClean="0">
                <a:solidFill>
                  <a:schemeClr val="tx1"/>
                </a:solidFill>
                <a:latin typeface="Arcane" pitchFamily="2" charset="0"/>
                <a:cs typeface="Times New Roman" pitchFamily="18" charset="0"/>
              </a:rPr>
            </a:br>
            <a:r>
              <a:rPr lang="en-US" sz="3000" i="1" dirty="0" smtClean="0">
                <a:solidFill>
                  <a:schemeClr val="tx1"/>
                </a:solidFill>
                <a:latin typeface="Arcane" pitchFamily="2" charset="0"/>
                <a:cs typeface="Times New Roman" pitchFamily="18" charset="0"/>
              </a:rPr>
              <a:t>      </a:t>
            </a:r>
            <a:r>
              <a:rPr lang="en-US" sz="3000" i="1" dirty="0" smtClean="0">
                <a:solidFill>
                  <a:srgbClr val="FF0000"/>
                </a:solidFill>
                <a:latin typeface="Arcane" pitchFamily="2" charset="0"/>
                <a:cs typeface="Times New Roman" pitchFamily="18" charset="0"/>
              </a:rPr>
              <a:t>.</a:t>
            </a:r>
            <a:r>
              <a:rPr lang="en-US" sz="3000" i="1" dirty="0" smtClean="0">
                <a:solidFill>
                  <a:schemeClr val="tx1"/>
                </a:solidFill>
                <a:latin typeface="Arcane" pitchFamily="2" charset="0"/>
                <a:cs typeface="Times New Roman" pitchFamily="18" charset="0"/>
              </a:rPr>
              <a:t>asymptomatic anemia 20%.</a:t>
            </a:r>
            <a:r>
              <a:rPr lang="en-US" sz="2600" dirty="0" smtClean="0">
                <a:solidFill>
                  <a:schemeClr val="tx1"/>
                </a:solidFill>
                <a:latin typeface="Arcane" pitchFamily="2" charset="0"/>
                <a:cs typeface="Times New Roman" pitchFamily="18" charset="0"/>
              </a:rPr>
              <a:t/>
            </a:r>
            <a:br>
              <a:rPr lang="en-US" sz="2600" dirty="0" smtClean="0">
                <a:solidFill>
                  <a:schemeClr val="tx1"/>
                </a:solidFill>
                <a:latin typeface="Arcane" pitchFamily="2" charset="0"/>
                <a:cs typeface="Times New Roman" pitchFamily="18" charset="0"/>
              </a:rPr>
            </a:br>
            <a:endParaRPr lang="en-US" sz="2600" dirty="0">
              <a:latin typeface="Arcane" pitchFamily="2" charset="0"/>
            </a:endParaRPr>
          </a:p>
        </p:txBody>
      </p:sp>
    </p:spTree>
  </p:cSld>
  <p:clrMapOvr>
    <a:masterClrMapping/>
  </p:clrMapOvr>
  <p:transition>
    <p:dissolv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i="1" dirty="0" smtClean="0">
                <a:solidFill>
                  <a:schemeClr val="tx1"/>
                </a:solidFill>
                <a:latin typeface="Times New Roman" pitchFamily="18" charset="0"/>
                <a:cs typeface="Times New Roman" pitchFamily="18" charset="0"/>
              </a:rPr>
              <a:t/>
            </a:r>
            <a:br>
              <a:rPr lang="en-US" sz="2600" i="1" dirty="0" smtClean="0">
                <a:solidFill>
                  <a:schemeClr val="tx1"/>
                </a:solidFill>
                <a:latin typeface="Times New Roman" pitchFamily="18" charset="0"/>
                <a:cs typeface="Times New Roman" pitchFamily="18" charset="0"/>
              </a:rPr>
            </a:br>
            <a:r>
              <a:rPr lang="en-US" sz="2600" i="1" dirty="0" smtClean="0">
                <a:solidFill>
                  <a:schemeClr val="tx2">
                    <a:lumMod val="50000"/>
                  </a:schemeClr>
                </a:solidFill>
                <a:latin typeface="Times New Roman" pitchFamily="18" charset="0"/>
                <a:cs typeface="Times New Roman" pitchFamily="18" charset="0"/>
              </a:rPr>
              <a:t>3.Vitamin E Supplementation</a:t>
            </a:r>
            <a:r>
              <a:rPr lang="en-US" sz="2600" i="1" dirty="0" smtClean="0">
                <a:solidFill>
                  <a:schemeClr val="tx1"/>
                </a:solidFill>
                <a:latin typeface="Times New Roman" pitchFamily="18" charset="0"/>
                <a:cs typeface="Times New Roman" pitchFamily="18" charset="0"/>
              </a:rPr>
              <a:t/>
            </a:r>
            <a:br>
              <a:rPr lang="en-US" sz="2600" i="1"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Very low birth weight neonates should receive 15-25 IU of vitamin E daily as supplement.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However, higher doses given by intravenous route have been associated with increased risk of neonatal sepsis.</a:t>
            </a:r>
            <a:br>
              <a:rPr lang="en-US" sz="24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2">
                    <a:lumMod val="50000"/>
                  </a:schemeClr>
                </a:solidFill>
                <a:latin typeface="Times New Roman" pitchFamily="18" charset="0"/>
                <a:cs typeface="Times New Roman" pitchFamily="18" charset="0"/>
              </a:rPr>
              <a:t>5.</a:t>
            </a:r>
            <a:r>
              <a:rPr lang="en-US" sz="2600" i="1" dirty="0" smtClean="0">
                <a:solidFill>
                  <a:schemeClr val="tx2">
                    <a:lumMod val="50000"/>
                  </a:schemeClr>
                </a:solidFill>
                <a:latin typeface="Times New Roman" pitchFamily="18" charset="0"/>
                <a:cs typeface="Times New Roman" pitchFamily="18" charset="0"/>
              </a:rPr>
              <a:t>Prenatal steroids</a:t>
            </a:r>
            <a:r>
              <a:rPr lang="en-US" sz="2600" i="1" dirty="0" smtClean="0">
                <a:solidFill>
                  <a:schemeClr val="tx1"/>
                </a:solidFill>
                <a:latin typeface="Times New Roman" pitchFamily="18" charset="0"/>
                <a:cs typeface="Times New Roman" pitchFamily="18" charset="0"/>
              </a:rPr>
              <a:t/>
            </a:r>
            <a:br>
              <a:rPr lang="en-US" sz="2600" i="1"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Use of prenatal steroids is a well-known approach to prevent respiratory distress and </a:t>
            </a:r>
            <a:r>
              <a:rPr lang="en-US" sz="2400" dirty="0" err="1" smtClean="0">
                <a:solidFill>
                  <a:schemeClr val="tx1"/>
                </a:solidFill>
                <a:latin typeface="Times New Roman" pitchFamily="18" charset="0"/>
                <a:cs typeface="Times New Roman" pitchFamily="18" charset="0"/>
              </a:rPr>
              <a:t>intraventricular</a:t>
            </a:r>
            <a:r>
              <a:rPr lang="en-US" sz="2400" dirty="0" smtClean="0">
                <a:solidFill>
                  <a:schemeClr val="tx1"/>
                </a:solidFill>
                <a:latin typeface="Times New Roman" pitchFamily="18" charset="0"/>
                <a:cs typeface="Times New Roman" pitchFamily="18" charset="0"/>
              </a:rPr>
              <a:t> hemorrhage, two important risk factors of ROP. Although there are some concerns that prenatal steroids may induce ROP, this is not borne out by other studies. </a:t>
            </a:r>
            <a:br>
              <a:rPr lang="en-US" sz="24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endParaRPr lang="en-US" sz="2600" dirty="0"/>
          </a:p>
        </p:txBody>
      </p:sp>
    </p:spTree>
  </p:cSld>
  <p:clrMapOvr>
    <a:masterClrMapping/>
  </p:clrMapOvr>
  <p:transition>
    <p:dissolv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We believe prenatal steroids prevent</a:t>
            </a:r>
            <a:r>
              <a:rPr lang="en-US" sz="2400" i="1" dirty="0" smtClean="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acute illnesses in premature babies and should be administered to all mothers with preterm labor between 24-34 weeks of gestation.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preferred preparation of steroids for prenatal used is</a:t>
            </a:r>
            <a:br>
              <a:rPr lang="en-US" sz="2400" dirty="0" smtClean="0">
                <a:solidFill>
                  <a:schemeClr val="tx1"/>
                </a:solidFill>
                <a:latin typeface="Times New Roman" pitchFamily="18" charset="0"/>
                <a:cs typeface="Times New Roman" pitchFamily="18" charset="0"/>
              </a:rPr>
            </a:br>
            <a:r>
              <a:rPr lang="en-US" sz="2400" dirty="0" err="1" smtClean="0">
                <a:solidFill>
                  <a:schemeClr val="tx1"/>
                </a:solidFill>
                <a:latin typeface="Times New Roman" pitchFamily="18" charset="0"/>
                <a:cs typeface="Times New Roman" pitchFamily="18" charset="0"/>
              </a:rPr>
              <a:t>betamethasone</a:t>
            </a:r>
            <a:r>
              <a:rPr lang="en-US" sz="2400" dirty="0" smtClean="0">
                <a:solidFill>
                  <a:schemeClr val="tx1"/>
                </a:solidFill>
                <a:latin typeface="Times New Roman" pitchFamily="18" charset="0"/>
                <a:cs typeface="Times New Roman" pitchFamily="18" charset="0"/>
              </a:rPr>
              <a:t> in two doses of 12 mg each given intramuscularly, 24 hours apart.</a:t>
            </a:r>
            <a:br>
              <a:rPr lang="en-US" sz="24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endParaRPr lang="en-US" sz="2600" dirty="0"/>
          </a:p>
        </p:txBody>
      </p:sp>
    </p:spTree>
  </p:cSld>
  <p:clrMapOvr>
    <a:masterClrMapping/>
  </p:clrMapOvr>
  <p:transition>
    <p:dissolv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2">
                    <a:lumMod val="50000"/>
                  </a:schemeClr>
                </a:solidFill>
                <a:latin typeface="Times New Roman" pitchFamily="18" charset="0"/>
                <a:cs typeface="Times New Roman" pitchFamily="18" charset="0"/>
              </a:rPr>
              <a:t/>
            </a:r>
            <a:br>
              <a:rPr lang="en-US" sz="2600" dirty="0" smtClean="0">
                <a:solidFill>
                  <a:schemeClr val="tx2">
                    <a:lumMod val="50000"/>
                  </a:schemeClr>
                </a:solidFill>
                <a:latin typeface="Times New Roman" pitchFamily="18" charset="0"/>
                <a:cs typeface="Times New Roman" pitchFamily="18" charset="0"/>
              </a:rPr>
            </a:br>
            <a:r>
              <a:rPr lang="en-US" sz="2600" dirty="0" smtClean="0">
                <a:solidFill>
                  <a:schemeClr val="tx2">
                    <a:lumMod val="50000"/>
                  </a:schemeClr>
                </a:solidFill>
                <a:latin typeface="Times New Roman" pitchFamily="18" charset="0"/>
                <a:cs typeface="Times New Roman" pitchFamily="18" charset="0"/>
              </a:rPr>
              <a:t>6.</a:t>
            </a:r>
            <a:r>
              <a:rPr lang="en-US" sz="2600" i="1" dirty="0" smtClean="0">
                <a:solidFill>
                  <a:schemeClr val="tx2">
                    <a:lumMod val="50000"/>
                  </a:schemeClr>
                </a:solidFill>
                <a:latin typeface="Times New Roman" pitchFamily="18" charset="0"/>
                <a:cs typeface="Times New Roman" pitchFamily="18" charset="0"/>
              </a:rPr>
              <a:t>Bevacizumab</a:t>
            </a:r>
            <a:r>
              <a:rPr lang="en-US" sz="2600" i="1" dirty="0" smtClean="0">
                <a:solidFill>
                  <a:schemeClr val="tx1"/>
                </a:solidFill>
                <a:latin typeface="Times New Roman" pitchFamily="18" charset="0"/>
                <a:cs typeface="Times New Roman" pitchFamily="18" charset="0"/>
              </a:rPr>
              <a:t/>
            </a:r>
            <a:br>
              <a:rPr lang="en-US" sz="2600" i="1" dirty="0" smtClean="0">
                <a:solidFill>
                  <a:schemeClr val="tx1"/>
                </a:solidFill>
                <a:latin typeface="Times New Roman" pitchFamily="18" charset="0"/>
                <a:cs typeface="Times New Roman" pitchFamily="18" charset="0"/>
              </a:rPr>
            </a:br>
            <a:r>
              <a:rPr lang="en-US" sz="2600" i="1" dirty="0" smtClean="0">
                <a:solidFill>
                  <a:schemeClr val="tx1"/>
                </a:solidFill>
                <a:latin typeface="Times New Roman" pitchFamily="18" charset="0"/>
                <a:cs typeface="Times New Roman" pitchFamily="18" charset="0"/>
              </a:rPr>
              <a:t/>
            </a:r>
            <a:br>
              <a:rPr lang="en-US" sz="2600" i="1" dirty="0" smtClean="0">
                <a:solidFill>
                  <a:schemeClr val="tx1"/>
                </a:solidFill>
                <a:latin typeface="Times New Roman" pitchFamily="18" charset="0"/>
                <a:cs typeface="Times New Roman" pitchFamily="18" charset="0"/>
              </a:rPr>
            </a:br>
            <a:r>
              <a:rPr lang="en-US" sz="2600" i="1" dirty="0" smtClean="0">
                <a:solidFill>
                  <a:schemeClr val="tx1"/>
                </a:solidFill>
                <a:latin typeface="Times New Roman" pitchFamily="18" charset="0"/>
                <a:cs typeface="Times New Roman" pitchFamily="18" charset="0"/>
              </a:rPr>
              <a:t>.</a:t>
            </a:r>
            <a:r>
              <a:rPr lang="en-US" sz="2400" dirty="0" err="1" smtClean="0">
                <a:solidFill>
                  <a:schemeClr val="tx1"/>
                </a:solidFill>
                <a:latin typeface="Times New Roman" pitchFamily="18" charset="0"/>
                <a:cs typeface="Times New Roman" pitchFamily="18" charset="0"/>
              </a:rPr>
              <a:t>Intravitreal</a:t>
            </a:r>
            <a:r>
              <a:rPr lang="en-US" sz="2400" dirty="0" smtClean="0">
                <a:solidFill>
                  <a:schemeClr val="tx1"/>
                </a:solidFill>
                <a:latin typeface="Times New Roman" pitchFamily="18" charset="0"/>
                <a:cs typeface="Times New Roman" pitchFamily="18" charset="0"/>
              </a:rPr>
              <a:t> injection of </a:t>
            </a:r>
            <a:r>
              <a:rPr lang="en-US" sz="2400" dirty="0" err="1" smtClean="0">
                <a:solidFill>
                  <a:schemeClr val="tx1"/>
                </a:solidFill>
                <a:latin typeface="Times New Roman" pitchFamily="18" charset="0"/>
                <a:cs typeface="Times New Roman" pitchFamily="18" charset="0"/>
              </a:rPr>
              <a:t>bevacizumab</a:t>
            </a:r>
            <a:r>
              <a:rPr lang="en-US" sz="2400" dirty="0" smtClean="0">
                <a:solidFill>
                  <a:schemeClr val="tx1"/>
                </a:solidFill>
                <a:latin typeface="Times New Roman" pitchFamily="18" charset="0"/>
                <a:cs typeface="Times New Roman" pitchFamily="18" charset="0"/>
              </a:rPr>
              <a:t>, a neutralizing anti-VEGF </a:t>
            </a:r>
            <a:r>
              <a:rPr lang="en-US" sz="2400" dirty="0" err="1" smtClean="0">
                <a:solidFill>
                  <a:schemeClr val="tx1"/>
                </a:solidFill>
                <a:latin typeface="Times New Roman" pitchFamily="18" charset="0"/>
                <a:cs typeface="Times New Roman" pitchFamily="18" charset="0"/>
              </a:rPr>
              <a:t>moleculehas</a:t>
            </a:r>
            <a:r>
              <a:rPr lang="en-US" sz="2400" dirty="0" smtClean="0">
                <a:solidFill>
                  <a:schemeClr val="tx1"/>
                </a:solidFill>
                <a:latin typeface="Times New Roman" pitchFamily="18" charset="0"/>
                <a:cs typeface="Times New Roman" pitchFamily="18" charset="0"/>
              </a:rPr>
              <a:t> been demonstrated to diminish the </a:t>
            </a:r>
            <a:r>
              <a:rPr lang="en-US" sz="2400" dirty="0" err="1" smtClean="0">
                <a:solidFill>
                  <a:schemeClr val="tx1"/>
                </a:solidFill>
                <a:latin typeface="Times New Roman" pitchFamily="18" charset="0"/>
                <a:cs typeface="Times New Roman" pitchFamily="18" charset="0"/>
              </a:rPr>
              <a:t>neovascular</a:t>
            </a:r>
            <a:r>
              <a:rPr lang="en-US" sz="2400" dirty="0" smtClean="0">
                <a:solidFill>
                  <a:schemeClr val="tx1"/>
                </a:solidFill>
                <a:latin typeface="Times New Roman" pitchFamily="18" charset="0"/>
                <a:cs typeface="Times New Roman" pitchFamily="18" charset="0"/>
              </a:rPr>
              <a:t> response significantly in animal models.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.However, due to uncertainties with respect to the dosing, frequency, timing, and adjunct therapies to be used and potential to cause serious</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systemic adverse effects, use of </a:t>
            </a:r>
            <a:r>
              <a:rPr lang="en-US" sz="2400" dirty="0" err="1" smtClean="0">
                <a:solidFill>
                  <a:schemeClr val="tx1"/>
                </a:solidFill>
                <a:latin typeface="Times New Roman" pitchFamily="18" charset="0"/>
                <a:cs typeface="Times New Roman" pitchFamily="18" charset="0"/>
              </a:rPr>
              <a:t>bevacizumab</a:t>
            </a:r>
            <a:r>
              <a:rPr lang="en-US" sz="2400" dirty="0" smtClean="0">
                <a:solidFill>
                  <a:schemeClr val="tx1"/>
                </a:solidFill>
                <a:latin typeface="Times New Roman" pitchFamily="18" charset="0"/>
                <a:cs typeface="Times New Roman" pitchFamily="18" charset="0"/>
              </a:rPr>
              <a:t> is not recommended outside the scope of clinical trial.</a:t>
            </a:r>
            <a:endParaRPr 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800" b="1" i="1" dirty="0" smtClean="0">
                <a:solidFill>
                  <a:srgbClr val="FFC000"/>
                </a:solidFill>
                <a:latin typeface="Times New Roman" pitchFamily="18" charset="0"/>
                <a:cs typeface="Times New Roman" pitchFamily="18" charset="0"/>
              </a:rPr>
              <a:t/>
            </a:r>
            <a:br>
              <a:rPr lang="en-US" sz="2800" b="1" i="1" dirty="0" smtClean="0">
                <a:solidFill>
                  <a:srgbClr val="FFC000"/>
                </a:solidFill>
                <a:latin typeface="Times New Roman" pitchFamily="18" charset="0"/>
                <a:cs typeface="Times New Roman" pitchFamily="18" charset="0"/>
              </a:rPr>
            </a:br>
            <a:r>
              <a:rPr lang="en-US" sz="2800" b="1" i="1" dirty="0" smtClean="0">
                <a:solidFill>
                  <a:srgbClr val="FFC000"/>
                </a:solidFill>
                <a:latin typeface="Times New Roman" pitchFamily="18" charset="0"/>
                <a:cs typeface="Times New Roman" pitchFamily="18" charset="0"/>
              </a:rPr>
              <a:t>Pathogenesis:</a:t>
            </a:r>
            <a:br>
              <a:rPr lang="en-US" sz="2800" b="1" i="1" dirty="0" smtClean="0">
                <a:solidFill>
                  <a:srgbClr val="FFC000"/>
                </a:solidFill>
                <a:latin typeface="Times New Roman" pitchFamily="18" charset="0"/>
                <a:cs typeface="Times New Roman" pitchFamily="18" charset="0"/>
              </a:rPr>
            </a:br>
            <a:r>
              <a:rPr lang="en-US" sz="2600" i="1" dirty="0" smtClean="0">
                <a:solidFill>
                  <a:schemeClr val="tx2">
                    <a:lumMod val="50000"/>
                  </a:schemeClr>
                </a:solidFill>
                <a:latin typeface="Times New Roman" pitchFamily="18" charset="0"/>
                <a:cs typeface="Times New Roman" pitchFamily="18" charset="0"/>
              </a:rPr>
              <a:t>Normal </a:t>
            </a:r>
            <a:r>
              <a:rPr lang="en-US" sz="2600" i="1" dirty="0" err="1" smtClean="0">
                <a:solidFill>
                  <a:schemeClr val="tx2">
                    <a:lumMod val="50000"/>
                  </a:schemeClr>
                </a:solidFill>
                <a:latin typeface="Times New Roman" pitchFamily="18" charset="0"/>
                <a:cs typeface="Times New Roman" pitchFamily="18" charset="0"/>
              </a:rPr>
              <a:t>vascularization</a:t>
            </a:r>
            <a:r>
              <a:rPr lang="en-US" sz="2600" i="1" dirty="0" smtClean="0">
                <a:solidFill>
                  <a:schemeClr val="tx2">
                    <a:lumMod val="50000"/>
                  </a:schemeClr>
                </a:solidFill>
                <a:latin typeface="Times New Roman" pitchFamily="18" charset="0"/>
                <a:cs typeface="Times New Roman" pitchFamily="18" charset="0"/>
              </a:rPr>
              <a:t> : </a:t>
            </a:r>
            <a:r>
              <a:rPr lang="en-US" sz="2600" i="1" dirty="0" smtClean="0">
                <a:solidFill>
                  <a:schemeClr val="tx1"/>
                </a:solidFill>
                <a:latin typeface="Times New Roman" pitchFamily="18" charset="0"/>
                <a:cs typeface="Times New Roman" pitchFamily="18" charset="0"/>
              </a:rPr>
              <a:t/>
            </a:r>
            <a:br>
              <a:rPr lang="en-US" sz="2600" i="1"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 sequence of </a:t>
            </a:r>
            <a:r>
              <a:rPr lang="en-US" sz="2400" dirty="0" err="1" smtClean="0">
                <a:solidFill>
                  <a:schemeClr val="tx1"/>
                </a:solidFill>
                <a:latin typeface="Times New Roman" pitchFamily="18" charset="0"/>
                <a:cs typeface="Times New Roman" pitchFamily="18" charset="0"/>
              </a:rPr>
              <a:t>vascularization</a:t>
            </a:r>
            <a:r>
              <a:rPr lang="en-US" sz="2400" dirty="0" smtClean="0">
                <a:solidFill>
                  <a:schemeClr val="tx1"/>
                </a:solidFill>
                <a:latin typeface="Times New Roman" pitchFamily="18" charset="0"/>
                <a:cs typeface="Times New Roman" pitchFamily="18" charset="0"/>
              </a:rPr>
              <a:t> of the eye is important in understanding the pathogenesis of ROP.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No blood vessels are present in the retina before approximately 16 weeks’ gestation. </a:t>
            </a:r>
            <a:br>
              <a:rPr lang="en-US" sz="2400" dirty="0" smtClean="0">
                <a:solidFill>
                  <a:schemeClr val="tx1"/>
                </a:solidFill>
                <a:latin typeface="Times New Roman" pitchFamily="18" charset="0"/>
                <a:cs typeface="Times New Roman" pitchFamily="18" charset="0"/>
              </a:rPr>
            </a:br>
            <a:r>
              <a:rPr lang="en-US" sz="2400" dirty="0">
                <a:solidFill>
                  <a:schemeClr val="tx1"/>
                </a:solidFill>
                <a:latin typeface="Times New Roman" pitchFamily="18" charset="0"/>
                <a:cs typeface="Times New Roman" pitchFamily="18" charset="0"/>
              </a:rPr>
              <a:t/>
            </a:r>
            <a:br>
              <a:rPr lang="en-US" sz="2400" dirty="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endParaRPr lang="en-US" sz="2600" dirty="0">
              <a:solidFill>
                <a:schemeClr val="tx1"/>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b="1" i="1" dirty="0" smtClean="0">
                <a:solidFill>
                  <a:srgbClr val="FFC000"/>
                </a:solidFill>
                <a:latin typeface="Times New Roman" pitchFamily="18" charset="0"/>
                <a:cs typeface="Times New Roman" pitchFamily="18" charset="0"/>
              </a:rPr>
              <a:t/>
            </a:r>
            <a:br>
              <a:rPr lang="en-US" sz="2600" b="1" i="1" dirty="0" smtClean="0">
                <a:solidFill>
                  <a:srgbClr val="FFC000"/>
                </a:solidFill>
                <a:latin typeface="Times New Roman" pitchFamily="18" charset="0"/>
                <a:cs typeface="Times New Roman" pitchFamily="18" charset="0"/>
              </a:rPr>
            </a:br>
            <a:r>
              <a:rPr lang="en-US" sz="3000" b="1" i="1" dirty="0" smtClean="0">
                <a:solidFill>
                  <a:srgbClr val="FFC000"/>
                </a:solidFill>
                <a:latin typeface="Times New Roman" pitchFamily="18" charset="0"/>
                <a:cs typeface="Times New Roman" pitchFamily="18" charset="0"/>
              </a:rPr>
              <a:t>Management:</a:t>
            </a:r>
            <a:r>
              <a:rPr lang="en-US" b="1" dirty="0" smtClean="0"/>
              <a:t/>
            </a:r>
            <a:br>
              <a:rPr lang="en-US" b="1" dirty="0" smtClean="0"/>
            </a:br>
            <a:r>
              <a:rPr lang="en-US" sz="2600" b="1" dirty="0" smtClean="0">
                <a:solidFill>
                  <a:schemeClr val="tx2">
                    <a:lumMod val="50000"/>
                  </a:schemeClr>
                </a:solidFill>
                <a:latin typeface="Times New Roman" pitchFamily="18" charset="0"/>
                <a:cs typeface="Times New Roman" pitchFamily="18" charset="0"/>
              </a:rPr>
              <a:t>A. Circumferential </a:t>
            </a:r>
            <a:r>
              <a:rPr lang="en-US" sz="2600" b="1" dirty="0" err="1" smtClean="0">
                <a:solidFill>
                  <a:schemeClr val="tx2">
                    <a:lumMod val="50000"/>
                  </a:schemeClr>
                </a:solidFill>
                <a:latin typeface="Times New Roman" pitchFamily="18" charset="0"/>
                <a:cs typeface="Times New Roman" pitchFamily="18" charset="0"/>
              </a:rPr>
              <a:t>cryopexy</a:t>
            </a:r>
            <a:r>
              <a:rPr lang="en-US" sz="2600" b="1" dirty="0" smtClean="0">
                <a:solidFill>
                  <a:schemeClr val="tx2">
                    <a:lumMod val="50000"/>
                  </a:schemeClr>
                </a:solidFill>
                <a:latin typeface="Times New Roman" pitchFamily="18" charset="0"/>
                <a:cs typeface="Times New Roman" pitchFamily="18" charset="0"/>
              </a:rPr>
              <a:t> </a:t>
            </a:r>
            <a:br>
              <a:rPr lang="en-US" sz="2600" b="1" dirty="0" smtClean="0">
                <a:solidFill>
                  <a:schemeClr val="tx2">
                    <a:lumMod val="50000"/>
                  </a:schemeClr>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has been proven to be an effective treatment for progressive (stage</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III+) disease in an attempt to prevent further progression by destroying cells that may be releasing </a:t>
            </a:r>
            <a:r>
              <a:rPr lang="en-US" sz="2400" dirty="0" err="1" smtClean="0">
                <a:solidFill>
                  <a:schemeClr val="tx1"/>
                </a:solidFill>
                <a:latin typeface="Times New Roman" pitchFamily="18" charset="0"/>
                <a:cs typeface="Times New Roman" pitchFamily="18" charset="0"/>
              </a:rPr>
              <a:t>angiogenic</a:t>
            </a:r>
            <a:r>
              <a:rPr lang="en-US" sz="2400" dirty="0" smtClean="0">
                <a:solidFill>
                  <a:schemeClr val="tx1"/>
                </a:solidFill>
                <a:latin typeface="Times New Roman" pitchFamily="18" charset="0"/>
                <a:cs typeface="Times New Roman" pitchFamily="18" charset="0"/>
              </a:rPr>
              <a:t> factors.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.Results of the large, collaborative NIH-sponsored trial indicate that </a:t>
            </a:r>
            <a:r>
              <a:rPr lang="en-US" sz="2400" dirty="0" err="1" smtClean="0">
                <a:solidFill>
                  <a:schemeClr val="tx1"/>
                </a:solidFill>
                <a:latin typeface="Times New Roman" pitchFamily="18" charset="0"/>
                <a:cs typeface="Times New Roman" pitchFamily="18" charset="0"/>
              </a:rPr>
              <a:t>cryopexy</a:t>
            </a:r>
            <a:r>
              <a:rPr lang="en-US" sz="2400" dirty="0" smtClean="0">
                <a:solidFill>
                  <a:schemeClr val="tx1"/>
                </a:solidFill>
                <a:latin typeface="Times New Roman" pitchFamily="18" charset="0"/>
                <a:cs typeface="Times New Roman" pitchFamily="18" charset="0"/>
              </a:rPr>
              <a:t> carried out at stage III+ can reduce the incidence of severe visual impairment by ~50% if performed within 72 h of detecting threshold disease. </a:t>
            </a:r>
            <a:br>
              <a:rPr lang="en-US" sz="24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endParaRPr lang="en-US" sz="2600" dirty="0">
              <a:solidFill>
                <a:schemeClr val="tx1"/>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If both eyes are involved, </a:t>
            </a:r>
            <a:r>
              <a:rPr lang="en-US" sz="2400" dirty="0" err="1" smtClean="0">
                <a:solidFill>
                  <a:schemeClr val="tx1"/>
                </a:solidFill>
                <a:latin typeface="Times New Roman" pitchFamily="18" charset="0"/>
                <a:cs typeface="Times New Roman" pitchFamily="18" charset="0"/>
              </a:rPr>
              <a:t>cryopexy</a:t>
            </a:r>
            <a:r>
              <a:rPr lang="en-US" sz="2400" dirty="0" smtClean="0">
                <a:solidFill>
                  <a:schemeClr val="tx1"/>
                </a:solidFill>
                <a:latin typeface="Times New Roman" pitchFamily="18" charset="0"/>
                <a:cs typeface="Times New Roman" pitchFamily="18" charset="0"/>
              </a:rPr>
              <a:t> is usually performed in one eye only because there are some risks with the procedure, such as </a:t>
            </a:r>
            <a:r>
              <a:rPr lang="en-US" sz="2400" dirty="0" err="1" smtClean="0">
                <a:solidFill>
                  <a:schemeClr val="tx1"/>
                </a:solidFill>
                <a:latin typeface="Times New Roman" pitchFamily="18" charset="0"/>
                <a:cs typeface="Times New Roman" pitchFamily="18" charset="0"/>
              </a:rPr>
              <a:t>vitreal</a:t>
            </a:r>
            <a:r>
              <a:rPr lang="en-US" sz="2400" dirty="0" smtClean="0">
                <a:solidFill>
                  <a:schemeClr val="tx1"/>
                </a:solidFill>
                <a:latin typeface="Times New Roman" pitchFamily="18" charset="0"/>
                <a:cs typeface="Times New Roman" pitchFamily="18" charset="0"/>
              </a:rPr>
              <a:t> hemorrhage. If there are enough risk factors for retinal detachment, however, </a:t>
            </a:r>
            <a:r>
              <a:rPr lang="en-US" sz="2400" dirty="0" err="1" smtClean="0">
                <a:solidFill>
                  <a:schemeClr val="tx1"/>
                </a:solidFill>
                <a:latin typeface="Times New Roman" pitchFamily="18" charset="0"/>
                <a:cs typeface="Times New Roman" pitchFamily="18" charset="0"/>
              </a:rPr>
              <a:t>cryopexy</a:t>
            </a:r>
            <a:r>
              <a:rPr lang="en-US" sz="2400" dirty="0" smtClean="0">
                <a:solidFill>
                  <a:schemeClr val="tx1"/>
                </a:solidFill>
                <a:latin typeface="Times New Roman" pitchFamily="18" charset="0"/>
                <a:cs typeface="Times New Roman" pitchFamily="18" charset="0"/>
              </a:rPr>
              <a:t> may be performed in both eyes.</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.Although myopia is a common feature of ROP, 10-year follow-up shows significant improvement in visual acuity of treated versus control eyes.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.It is imperative that an ophthalmologist skilled in </a:t>
            </a:r>
            <a:r>
              <a:rPr lang="en-US" sz="2400" dirty="0" err="1" smtClean="0">
                <a:solidFill>
                  <a:schemeClr val="tx1"/>
                </a:solidFill>
                <a:latin typeface="Times New Roman" pitchFamily="18" charset="0"/>
                <a:cs typeface="Times New Roman" pitchFamily="18" charset="0"/>
              </a:rPr>
              <a:t>cryopexy</a:t>
            </a:r>
            <a:r>
              <a:rPr lang="en-US" sz="2400" dirty="0" smtClean="0">
                <a:solidFill>
                  <a:schemeClr val="tx1"/>
                </a:solidFill>
                <a:latin typeface="Times New Roman" pitchFamily="18" charset="0"/>
                <a:cs typeface="Times New Roman" pitchFamily="18" charset="0"/>
              </a:rPr>
              <a:t> perform the procedure.</a:t>
            </a:r>
            <a:br>
              <a:rPr lang="en-US" sz="2400" dirty="0" smtClean="0">
                <a:solidFill>
                  <a:schemeClr val="tx1"/>
                </a:solidFill>
                <a:latin typeface="Times New Roman" pitchFamily="18" charset="0"/>
                <a:cs typeface="Times New Roman" pitchFamily="18" charset="0"/>
              </a:rPr>
            </a:br>
            <a:endParaRPr lang="en-US" sz="2600" dirty="0"/>
          </a:p>
        </p:txBody>
      </p:sp>
    </p:spTree>
  </p:cSld>
  <p:clrMapOvr>
    <a:masterClrMapping/>
  </p:clrMapOvr>
  <p:transition>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b="1" dirty="0" smtClean="0">
                <a:solidFill>
                  <a:schemeClr val="tx2">
                    <a:lumMod val="50000"/>
                  </a:schemeClr>
                </a:solidFill>
                <a:latin typeface="Times New Roman" pitchFamily="18" charset="0"/>
                <a:cs typeface="Times New Roman" pitchFamily="18" charset="0"/>
              </a:rPr>
              <a:t>B. Laser photocoagulation</a:t>
            </a: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Data suggest that this technique is equally effective yet safer than</a:t>
            </a:r>
            <a:br>
              <a:rPr lang="en-US" sz="2400" dirty="0" smtClean="0">
                <a:solidFill>
                  <a:schemeClr val="tx1"/>
                </a:solidFill>
                <a:latin typeface="Times New Roman" pitchFamily="18" charset="0"/>
                <a:cs typeface="Times New Roman" pitchFamily="18" charset="0"/>
              </a:rPr>
            </a:br>
            <a:r>
              <a:rPr lang="en-US" sz="2400" dirty="0" err="1" smtClean="0">
                <a:solidFill>
                  <a:schemeClr val="tx1"/>
                </a:solidFill>
                <a:latin typeface="Times New Roman" pitchFamily="18" charset="0"/>
                <a:cs typeface="Times New Roman" pitchFamily="18" charset="0"/>
              </a:rPr>
              <a:t>cryopexy</a:t>
            </a:r>
            <a:r>
              <a:rPr lang="en-US" sz="2400" dirty="0" smtClean="0">
                <a:solidFill>
                  <a:schemeClr val="tx1"/>
                </a:solidFill>
                <a:latin typeface="Times New Roman" pitchFamily="18" charset="0"/>
                <a:cs typeface="Times New Roman" pitchFamily="18" charset="0"/>
              </a:rPr>
              <a:t>.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.In 1994, the Laser ROP Study Group was formed to carry out a meta analysis of four laser- ROP trials. Treatment was based on the same criteria used in the CRYO-ROP trial. Recognizing the limitations of a meta-analysis, the study group concluded that laser therapy is at least as effective as cryotherapy for ROP, despite a small risk of cataract formation. Ten-year follow-up of a small group of patients suggests better outcomes with laser photocoagulation.</a:t>
            </a:r>
            <a:br>
              <a:rPr lang="en-US" sz="24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endParaRPr lang="en-US" sz="2600" dirty="0"/>
          </a:p>
        </p:txBody>
      </p:sp>
    </p:spTree>
  </p:cSld>
  <p:clrMapOvr>
    <a:masterClrMapping/>
  </p:clrMapOvr>
  <p:transition>
    <p:dissolv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b="1" dirty="0" smtClean="0">
                <a:solidFill>
                  <a:schemeClr val="tx2">
                    <a:lumMod val="50000"/>
                  </a:schemeClr>
                </a:solidFill>
                <a:latin typeface="Times New Roman" pitchFamily="18" charset="0"/>
                <a:cs typeface="Times New Roman" pitchFamily="18" charset="0"/>
              </a:rPr>
              <a:t>C. Oxygen for treatment of ROP </a:t>
            </a: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In an attempt to reduce </a:t>
            </a:r>
            <a:r>
              <a:rPr lang="en-US" sz="2400" dirty="0" err="1" smtClean="0">
                <a:solidFill>
                  <a:schemeClr val="tx1"/>
                </a:solidFill>
                <a:latin typeface="Times New Roman" pitchFamily="18" charset="0"/>
                <a:cs typeface="Times New Roman" pitchFamily="18" charset="0"/>
              </a:rPr>
              <a:t>angiogenic</a:t>
            </a:r>
            <a:r>
              <a:rPr lang="en-US" sz="2400" dirty="0" smtClean="0">
                <a:solidFill>
                  <a:schemeClr val="tx1"/>
                </a:solidFill>
                <a:latin typeface="Times New Roman" pitchFamily="18" charset="0"/>
                <a:cs typeface="Times New Roman" pitchFamily="18" charset="0"/>
              </a:rPr>
              <a:t> factors from the hypoxic retina and the progression of ROP from </a:t>
            </a:r>
            <a:r>
              <a:rPr lang="en-US" sz="2400" dirty="0" err="1" smtClean="0">
                <a:solidFill>
                  <a:schemeClr val="tx1"/>
                </a:solidFill>
                <a:latin typeface="Times New Roman" pitchFamily="18" charset="0"/>
                <a:cs typeface="Times New Roman" pitchFamily="18" charset="0"/>
              </a:rPr>
              <a:t>prethreshold</a:t>
            </a:r>
            <a:r>
              <a:rPr lang="en-US" sz="2400" dirty="0" smtClean="0">
                <a:solidFill>
                  <a:schemeClr val="tx1"/>
                </a:solidFill>
                <a:latin typeface="Times New Roman" pitchFamily="18" charset="0"/>
                <a:cs typeface="Times New Roman" pitchFamily="18" charset="0"/>
              </a:rPr>
              <a:t> to threshold (III+) levels, oxygen therapy was attempted in a large collaborative trial, the STOP-ROP Study.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.Oxygen saturations were targeted at 96- 99% in the treatment group and 89-94% in the conventional group once </a:t>
            </a:r>
            <a:r>
              <a:rPr lang="en-US" sz="2400" dirty="0" err="1" smtClean="0">
                <a:solidFill>
                  <a:schemeClr val="tx1"/>
                </a:solidFill>
                <a:latin typeface="Times New Roman" pitchFamily="18" charset="0"/>
                <a:cs typeface="Times New Roman" pitchFamily="18" charset="0"/>
              </a:rPr>
              <a:t>prethreshold</a:t>
            </a:r>
            <a:r>
              <a:rPr lang="en-US" sz="2400" dirty="0" smtClean="0">
                <a:solidFill>
                  <a:schemeClr val="tx1"/>
                </a:solidFill>
                <a:latin typeface="Times New Roman" pitchFamily="18" charset="0"/>
                <a:cs typeface="Times New Roman" pitchFamily="18" charset="0"/>
              </a:rPr>
              <a:t> ROP was</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diagnosed. </a:t>
            </a:r>
            <a:br>
              <a:rPr lang="en-US" sz="2400" dirty="0" smtClean="0">
                <a:solidFill>
                  <a:schemeClr val="tx1"/>
                </a:solidFill>
                <a:latin typeface="Times New Roman" pitchFamily="18" charset="0"/>
                <a:cs typeface="Times New Roman" pitchFamily="18" charset="0"/>
              </a:rPr>
            </a:br>
            <a:r>
              <a:rPr lang="en-US" sz="2400" dirty="0">
                <a:solidFill>
                  <a:schemeClr val="tx1"/>
                </a:solidFill>
                <a:latin typeface="Times New Roman" pitchFamily="18" charset="0"/>
                <a:cs typeface="Times New Roman" pitchFamily="18" charset="0"/>
              </a:rPr>
              <a:t/>
            </a:r>
            <a:br>
              <a:rPr lang="en-US" sz="2400" dirty="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No significant difference was seen in the rate of progression to threshold disease between the two groups.</a:t>
            </a:r>
            <a:endParaRPr lang="en-US" sz="2400" dirty="0"/>
          </a:p>
        </p:txBody>
      </p:sp>
    </p:spTree>
  </p:cSld>
  <p:clrMapOvr>
    <a:masterClrMapping/>
  </p:clrMapOvr>
  <p:transition>
    <p:dissolv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b="1" dirty="0" smtClean="0">
                <a:solidFill>
                  <a:schemeClr val="tx2">
                    <a:lumMod val="50000"/>
                  </a:schemeClr>
                </a:solidFill>
                <a:latin typeface="Times New Roman" pitchFamily="18" charset="0"/>
                <a:cs typeface="Times New Roman" pitchFamily="18" charset="0"/>
              </a:rPr>
              <a:t>D. Vitamin E</a:t>
            </a:r>
            <a:r>
              <a:rPr lang="en-US" sz="2600" b="1" dirty="0" smtClean="0">
                <a:solidFill>
                  <a:schemeClr val="tx1"/>
                </a:solidFill>
                <a:latin typeface="Times New Roman" pitchFamily="18" charset="0"/>
                <a:cs typeface="Times New Roman" pitchFamily="18" charset="0"/>
              </a:rPr>
              <a:t> </a:t>
            </a:r>
            <a:br>
              <a:rPr lang="en-US" sz="2600" b="1" dirty="0" smtClean="0">
                <a:solidFill>
                  <a:schemeClr val="tx1"/>
                </a:solidFill>
                <a:latin typeface="Times New Roman" pitchFamily="18" charset="0"/>
                <a:cs typeface="Times New Roman" pitchFamily="18" charset="0"/>
              </a:rPr>
            </a:b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The administration of pharmacologic doses of vitamin E for ROP is </a:t>
            </a:r>
            <a:r>
              <a:rPr lang="en-US" sz="2400" i="1" dirty="0" smtClean="0">
                <a:solidFill>
                  <a:schemeClr val="tx1"/>
                </a:solidFill>
                <a:latin typeface="Times New Roman" pitchFamily="18" charset="0"/>
                <a:cs typeface="Times New Roman" pitchFamily="18" charset="0"/>
              </a:rPr>
              <a:t>controversial; </a:t>
            </a:r>
            <a:r>
              <a:rPr lang="en-US" sz="2400" dirty="0" smtClean="0">
                <a:solidFill>
                  <a:schemeClr val="tx1"/>
                </a:solidFill>
                <a:latin typeface="Times New Roman" pitchFamily="18" charset="0"/>
                <a:cs typeface="Times New Roman" pitchFamily="18" charset="0"/>
              </a:rPr>
              <a:t>currently, there is no proof of clear benefit. </a:t>
            </a:r>
            <a:br>
              <a:rPr lang="en-US" sz="2400" dirty="0" smtClean="0">
                <a:solidFill>
                  <a:schemeClr val="tx1"/>
                </a:solidFill>
                <a:latin typeface="Times New Roman" pitchFamily="18" charset="0"/>
                <a:cs typeface="Times New Roman" pitchFamily="18" charset="0"/>
              </a:rPr>
            </a:br>
            <a:r>
              <a:rPr lang="en-US" sz="2400" dirty="0">
                <a:solidFill>
                  <a:schemeClr val="tx1"/>
                </a:solidFill>
                <a:latin typeface="Times New Roman" pitchFamily="18" charset="0"/>
                <a:cs typeface="Times New Roman" pitchFamily="18" charset="0"/>
              </a:rPr>
              <a:t/>
            </a:r>
            <a:br>
              <a:rPr lang="en-US" sz="2400" dirty="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Reported side effects include sepsis, necrotizing </a:t>
            </a:r>
            <a:r>
              <a:rPr lang="en-US" sz="2400" dirty="0" err="1" smtClean="0">
                <a:solidFill>
                  <a:schemeClr val="tx1"/>
                </a:solidFill>
                <a:latin typeface="Times New Roman" pitchFamily="18" charset="0"/>
                <a:cs typeface="Times New Roman" pitchFamily="18" charset="0"/>
              </a:rPr>
              <a:t>enterocolitis</a:t>
            </a:r>
            <a:r>
              <a:rPr lang="en-US" sz="2400" dirty="0" smtClean="0">
                <a:solidFill>
                  <a:schemeClr val="tx1"/>
                </a:solidFill>
                <a:latin typeface="Times New Roman" pitchFamily="18" charset="0"/>
                <a:cs typeface="Times New Roman" pitchFamily="18" charset="0"/>
              </a:rPr>
              <a:t>, and intraventricular hemorrhage.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.Even so, maintenance of normal serum vitamin E levels is a prudent management objective.</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endParaRPr lang="en-US" sz="2600" dirty="0"/>
          </a:p>
        </p:txBody>
      </p:sp>
    </p:spTree>
  </p:cSld>
  <p:clrMapOvr>
    <a:masterClrMapping/>
  </p:clrMapOvr>
  <p:transition>
    <p:dissolv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b="1" dirty="0" smtClean="0">
                <a:solidFill>
                  <a:schemeClr val="tx2">
                    <a:lumMod val="50000"/>
                  </a:schemeClr>
                </a:solidFill>
                <a:latin typeface="Times New Roman" pitchFamily="18" charset="0"/>
                <a:cs typeface="Times New Roman" pitchFamily="18" charset="0"/>
              </a:rPr>
              <a:t/>
            </a:r>
            <a:br>
              <a:rPr lang="en-US" sz="2600" b="1" dirty="0" smtClean="0">
                <a:solidFill>
                  <a:schemeClr val="tx2">
                    <a:lumMod val="50000"/>
                  </a:schemeClr>
                </a:solidFill>
                <a:latin typeface="Times New Roman" pitchFamily="18" charset="0"/>
                <a:cs typeface="Times New Roman" pitchFamily="18" charset="0"/>
              </a:rPr>
            </a:br>
            <a:r>
              <a:rPr lang="en-US" sz="2600" b="1" dirty="0" smtClean="0">
                <a:solidFill>
                  <a:schemeClr val="tx2">
                    <a:lumMod val="50000"/>
                  </a:schemeClr>
                </a:solidFill>
                <a:latin typeface="Times New Roman" pitchFamily="18" charset="0"/>
                <a:cs typeface="Times New Roman" pitchFamily="18" charset="0"/>
              </a:rPr>
              <a:t>E. Decreased lighting intensity</a:t>
            </a:r>
            <a:br>
              <a:rPr lang="en-US" sz="2600" b="1" dirty="0" smtClean="0">
                <a:solidFill>
                  <a:schemeClr val="tx2">
                    <a:lumMod val="50000"/>
                  </a:schemeClr>
                </a:solidFill>
                <a:latin typeface="Times New Roman" pitchFamily="18" charset="0"/>
                <a:cs typeface="Times New Roman" pitchFamily="18" charset="0"/>
              </a:rPr>
            </a:br>
            <a:r>
              <a:rPr lang="en-US" sz="2600" b="1" dirty="0" smtClean="0">
                <a:solidFill>
                  <a:schemeClr val="tx2">
                    <a:lumMod val="50000"/>
                  </a:schemeClr>
                </a:solidFill>
                <a:latin typeface="Times New Roman" pitchFamily="18" charset="0"/>
                <a:cs typeface="Times New Roman" pitchFamily="18" charset="0"/>
              </a:rPr>
              <a:t/>
            </a:r>
            <a:br>
              <a:rPr lang="en-US" sz="2600" b="1" dirty="0" smtClean="0">
                <a:solidFill>
                  <a:schemeClr val="tx2">
                    <a:lumMod val="50000"/>
                  </a:schemeClr>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A prospective, randomized, multicenter trial of 409 premature infants weighing &lt;1251 g and 31 weeks' gestation concluded that a reduction in ambient light exposure does not alter the incidence of ROP (Reynolds et al, 1998).</a:t>
            </a:r>
            <a:endParaRPr lang="en-US" sz="2400" dirty="0"/>
          </a:p>
        </p:txBody>
      </p:sp>
    </p:spTree>
  </p:cSld>
  <p:clrMapOvr>
    <a:masterClrMapping/>
  </p:clrMapOvr>
  <p:transition>
    <p:dissolv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b="1" dirty="0" err="1" smtClean="0">
                <a:solidFill>
                  <a:schemeClr val="tx2">
                    <a:lumMod val="50000"/>
                  </a:schemeClr>
                </a:solidFill>
                <a:latin typeface="Times New Roman" pitchFamily="18" charset="0"/>
                <a:cs typeface="Times New Roman" pitchFamily="18" charset="0"/>
              </a:rPr>
              <a:t>F.inositol</a:t>
            </a:r>
            <a:r>
              <a:rPr lang="en-US" sz="2600" b="1" dirty="0" smtClean="0">
                <a:solidFill>
                  <a:schemeClr val="tx2">
                    <a:lumMod val="50000"/>
                  </a:schemeClr>
                </a:solidFill>
                <a:latin typeface="Times New Roman" pitchFamily="18" charset="0"/>
                <a:cs typeface="Times New Roman" pitchFamily="18" charset="0"/>
              </a:rPr>
              <a:t> and D-</a:t>
            </a:r>
            <a:r>
              <a:rPr lang="en-US" sz="2600" b="1" dirty="0" err="1" smtClean="0">
                <a:solidFill>
                  <a:schemeClr val="tx2">
                    <a:lumMod val="50000"/>
                  </a:schemeClr>
                </a:solidFill>
                <a:latin typeface="Times New Roman" pitchFamily="18" charset="0"/>
                <a:cs typeface="Times New Roman" pitchFamily="18" charset="0"/>
              </a:rPr>
              <a:t>penicillamine</a:t>
            </a: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Data are limited. Further work is needed.</a:t>
            </a:r>
            <a:br>
              <a:rPr lang="en-US" sz="2400"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en-US" sz="2600" b="1" dirty="0" smtClean="0">
                <a:solidFill>
                  <a:schemeClr val="tx2">
                    <a:lumMod val="50000"/>
                  </a:schemeClr>
                </a:solidFill>
                <a:latin typeface="Times New Roman" pitchFamily="18" charset="0"/>
                <a:cs typeface="Times New Roman" pitchFamily="18" charset="0"/>
              </a:rPr>
              <a:t>G. Retinal reattachment</a:t>
            </a: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Stage IV disease has been treated by attempts at retinal reattachment</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without significant success to date.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.Reattachment of late retinal detachments in childhood has met with more success.</a:t>
            </a:r>
            <a:br>
              <a:rPr lang="en-US" sz="2400" dirty="0" smtClean="0">
                <a:solidFill>
                  <a:schemeClr val="tx1"/>
                </a:solidFill>
                <a:latin typeface="Times New Roman" pitchFamily="18" charset="0"/>
                <a:cs typeface="Times New Roman" pitchFamily="18" charset="0"/>
              </a:rPr>
            </a:br>
            <a:endParaRPr lang="en-US" sz="2400" dirty="0"/>
          </a:p>
        </p:txBody>
      </p:sp>
    </p:spTree>
  </p:cSld>
  <p:clrMapOvr>
    <a:masterClrMapping/>
  </p:clrMapOvr>
  <p:transition>
    <p:dissolv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6858000"/>
          </a:xfrm>
        </p:spPr>
        <p:txBody>
          <a:bodyPr/>
          <a:lstStyle/>
          <a:p>
            <a:r>
              <a:rPr lang="en-US" sz="2600" b="1" dirty="0" smtClean="0">
                <a:solidFill>
                  <a:schemeClr val="tx2">
                    <a:lumMod val="50000"/>
                  </a:schemeClr>
                </a:solidFill>
                <a:latin typeface="Times New Roman" pitchFamily="18" charset="0"/>
                <a:cs typeface="Times New Roman" pitchFamily="18" charset="0"/>
              </a:rPr>
              <a:t/>
            </a:r>
            <a:br>
              <a:rPr lang="en-US" sz="2600" b="1" dirty="0" smtClean="0">
                <a:solidFill>
                  <a:schemeClr val="tx2">
                    <a:lumMod val="50000"/>
                  </a:schemeClr>
                </a:solidFill>
                <a:latin typeface="Times New Roman" pitchFamily="18" charset="0"/>
                <a:cs typeface="Times New Roman" pitchFamily="18" charset="0"/>
              </a:rPr>
            </a:br>
            <a:r>
              <a:rPr lang="en-US" sz="2600" b="1" dirty="0" smtClean="0">
                <a:solidFill>
                  <a:schemeClr val="tx2">
                    <a:lumMod val="50000"/>
                  </a:schemeClr>
                </a:solidFill>
                <a:latin typeface="Times New Roman" pitchFamily="18" charset="0"/>
                <a:cs typeface="Times New Roman" pitchFamily="18" charset="0"/>
              </a:rPr>
              <a:t>H. </a:t>
            </a:r>
            <a:r>
              <a:rPr lang="en-US" sz="2600" b="1" dirty="0" err="1" smtClean="0">
                <a:solidFill>
                  <a:schemeClr val="tx2">
                    <a:lumMod val="50000"/>
                  </a:schemeClr>
                </a:solidFill>
                <a:latin typeface="Times New Roman" pitchFamily="18" charset="0"/>
                <a:cs typeface="Times New Roman" pitchFamily="18" charset="0"/>
              </a:rPr>
              <a:t>Vitrectomy</a:t>
            </a:r>
            <a:r>
              <a:rPr lang="en-US" sz="2600" b="1" dirty="0" smtClean="0">
                <a:solidFill>
                  <a:schemeClr val="tx2">
                    <a:lumMod val="50000"/>
                  </a:schemeClr>
                </a:solidFill>
                <a:latin typeface="Times New Roman" pitchFamily="18" charset="0"/>
                <a:cs typeface="Times New Roman" pitchFamily="18" charset="0"/>
              </a:rPr>
              <a:t> </a:t>
            </a:r>
            <a:br>
              <a:rPr lang="en-US" sz="2600" b="1" dirty="0" smtClean="0">
                <a:solidFill>
                  <a:schemeClr val="tx2">
                    <a:lumMod val="50000"/>
                  </a:schemeClr>
                </a:solidFill>
                <a:latin typeface="Times New Roman" pitchFamily="18" charset="0"/>
                <a:cs typeface="Times New Roman" pitchFamily="18" charset="0"/>
              </a:rPr>
            </a:br>
            <a:r>
              <a:rPr lang="en-US" sz="2600" b="1" dirty="0" smtClean="0">
                <a:solidFill>
                  <a:schemeClr val="tx2">
                    <a:lumMod val="50000"/>
                  </a:schemeClr>
                </a:solidFill>
                <a:latin typeface="Times New Roman" pitchFamily="18" charset="0"/>
                <a:cs typeface="Times New Roman" pitchFamily="18" charset="0"/>
              </a:rPr>
              <a:t/>
            </a:r>
            <a:br>
              <a:rPr lang="en-US" sz="2600" b="1" dirty="0" smtClean="0">
                <a:solidFill>
                  <a:schemeClr val="tx2">
                    <a:lumMod val="50000"/>
                  </a:schemeClr>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has not substantially improved the outcome in </a:t>
            </a:r>
            <a:r>
              <a:rPr lang="en-US" sz="2400" dirty="0" err="1" smtClean="0">
                <a:solidFill>
                  <a:schemeClr val="tx1"/>
                </a:solidFill>
                <a:latin typeface="Times New Roman" pitchFamily="18" charset="0"/>
                <a:cs typeface="Times New Roman" pitchFamily="18" charset="0"/>
              </a:rPr>
              <a:t>cicatricial</a:t>
            </a:r>
            <a:r>
              <a:rPr lang="en-US" sz="2400" dirty="0" smtClean="0">
                <a:solidFill>
                  <a:schemeClr val="tx1"/>
                </a:solidFill>
                <a:latin typeface="Times New Roman" pitchFamily="18" charset="0"/>
                <a:cs typeface="Times New Roman" pitchFamily="18" charset="0"/>
              </a:rPr>
              <a:t> disease.</a:t>
            </a:r>
            <a:r>
              <a:rPr lang="en-US" sz="2400" b="1" dirty="0" smtClean="0">
                <a:solidFill>
                  <a:schemeClr val="tx1"/>
                </a:solidFill>
                <a:latin typeface="Times New Roman" pitchFamily="18" charset="0"/>
                <a:cs typeface="Times New Roman" pitchFamily="18" charset="0"/>
              </a:rPr>
              <a:t/>
            </a:r>
            <a:br>
              <a:rPr lang="en-US" sz="2400" b="1" dirty="0" smtClean="0">
                <a:solidFill>
                  <a:schemeClr val="tx1"/>
                </a:solidFill>
                <a:latin typeface="Times New Roman" pitchFamily="18" charset="0"/>
                <a:cs typeface="Times New Roman" pitchFamily="18" charset="0"/>
              </a:rPr>
            </a:br>
            <a:r>
              <a:rPr lang="en-US" sz="2600" b="1" dirty="0" smtClean="0">
                <a:solidFill>
                  <a:schemeClr val="tx1"/>
                </a:solidFill>
                <a:latin typeface="Times New Roman" pitchFamily="18" charset="0"/>
                <a:cs typeface="Times New Roman" pitchFamily="18" charset="0"/>
              </a:rPr>
              <a:t/>
            </a:r>
            <a:br>
              <a:rPr lang="en-US" sz="2600" b="1" dirty="0" smtClean="0">
                <a:solidFill>
                  <a:schemeClr val="tx1"/>
                </a:solidFill>
                <a:latin typeface="Times New Roman" pitchFamily="18" charset="0"/>
                <a:cs typeface="Times New Roman" pitchFamily="18" charset="0"/>
              </a:rPr>
            </a:br>
            <a:r>
              <a:rPr lang="en-US" sz="2600" b="1" dirty="0" smtClean="0">
                <a:solidFill>
                  <a:schemeClr val="tx2">
                    <a:lumMod val="50000"/>
                  </a:schemeClr>
                </a:solidFill>
                <a:latin typeface="Times New Roman" pitchFamily="18" charset="0"/>
                <a:cs typeface="Times New Roman" pitchFamily="18" charset="0"/>
              </a:rPr>
              <a:t>I. Follow-up eye examinations </a:t>
            </a:r>
            <a:br>
              <a:rPr lang="en-US" sz="2600" b="1" dirty="0" smtClean="0">
                <a:solidFill>
                  <a:schemeClr val="tx2">
                    <a:lumMod val="50000"/>
                  </a:schemeClr>
                </a:solidFill>
                <a:latin typeface="Times New Roman" pitchFamily="18" charset="0"/>
                <a:cs typeface="Times New Roman" pitchFamily="18" charset="0"/>
              </a:rPr>
            </a:br>
            <a:r>
              <a:rPr lang="en-US" sz="2600" b="1" dirty="0" smtClean="0">
                <a:solidFill>
                  <a:schemeClr val="tx2">
                    <a:lumMod val="50000"/>
                  </a:schemeClr>
                </a:solidFill>
                <a:latin typeface="Times New Roman" pitchFamily="18" charset="0"/>
                <a:cs typeface="Times New Roman" pitchFamily="18" charset="0"/>
              </a:rPr>
              <a:t/>
            </a:r>
            <a:br>
              <a:rPr lang="en-US" sz="2600" b="1" dirty="0" smtClean="0">
                <a:solidFill>
                  <a:schemeClr val="tx2">
                    <a:lumMod val="50000"/>
                  </a:schemeClr>
                </a:solidFill>
                <a:latin typeface="Times New Roman" pitchFamily="18" charset="0"/>
                <a:cs typeface="Times New Roman" pitchFamily="18" charset="0"/>
              </a:rPr>
            </a:br>
            <a:r>
              <a:rPr lang="en-US" sz="2600" dirty="0" smtClean="0">
                <a:solidFill>
                  <a:schemeClr val="tx1"/>
                </a:solidFill>
                <a:latin typeface="Times New Roman" pitchFamily="18" charset="0"/>
                <a:cs typeface="Times New Roman" pitchFamily="18" charset="0"/>
              </a:rPr>
              <a:t>.</a:t>
            </a:r>
            <a:r>
              <a:rPr lang="en-US" sz="2400" dirty="0" smtClean="0">
                <a:solidFill>
                  <a:schemeClr val="tx1"/>
                </a:solidFill>
                <a:latin typeface="Times New Roman" pitchFamily="18" charset="0"/>
                <a:cs typeface="Times New Roman" pitchFamily="18" charset="0"/>
              </a:rPr>
              <a:t>are advocated every 1-2 years for infants with fully regressed ROP</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and every 6-12 months for those with </a:t>
            </a:r>
            <a:r>
              <a:rPr lang="en-US" sz="2400" dirty="0" err="1" smtClean="0">
                <a:solidFill>
                  <a:schemeClr val="tx1"/>
                </a:solidFill>
                <a:latin typeface="Times New Roman" pitchFamily="18" charset="0"/>
                <a:cs typeface="Times New Roman" pitchFamily="18" charset="0"/>
              </a:rPr>
              <a:t>cicatricial</a:t>
            </a:r>
            <a:r>
              <a:rPr lang="en-US" sz="2400" dirty="0" smtClean="0">
                <a:solidFill>
                  <a:schemeClr val="tx1"/>
                </a:solidFill>
                <a:latin typeface="Times New Roman" pitchFamily="18" charset="0"/>
                <a:cs typeface="Times New Roman" pitchFamily="18" charset="0"/>
              </a:rPr>
              <a:t> ROP.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Premature infants are at risk for myopia even in the absence of ROP and should have an eye exam by 6 months of age.</a:t>
            </a:r>
            <a:endParaRPr lang="en-US" sz="2400" dirty="0">
              <a:solidFill>
                <a:schemeClr val="tx1"/>
              </a:solidFill>
            </a:endParaRPr>
          </a:p>
        </p:txBody>
      </p:sp>
    </p:spTree>
  </p:cSld>
  <p:clrMapOvr>
    <a:masterClrMapping/>
  </p:clrMapOvr>
  <p:transition>
    <p:dissolv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5" descr="019%20[05]"/>
          <p:cNvPicPr>
            <a:picLocks noChangeAspect="1" noChangeArrowheads="1"/>
          </p:cNvPicPr>
          <p:nvPr/>
        </p:nvPicPr>
        <p:blipFill>
          <a:blip r:embed="rId2"/>
          <a:srcRect/>
          <a:stretch>
            <a:fillRect/>
          </a:stretch>
        </p:blipFill>
        <p:spPr bwMode="auto">
          <a:xfrm>
            <a:off x="0" y="0"/>
            <a:ext cx="9144000" cy="6867525"/>
          </a:xfrm>
          <a:prstGeom prst="rect">
            <a:avLst/>
          </a:prstGeom>
          <a:noFill/>
          <a:ln w="9525">
            <a:noFill/>
            <a:miter lim="800000"/>
            <a:headEnd/>
            <a:tailEnd/>
          </a:ln>
        </p:spPr>
      </p:pic>
      <p:sp>
        <p:nvSpPr>
          <p:cNvPr id="4" name="WordArt 6"/>
          <p:cNvSpPr>
            <a:spLocks noChangeArrowheads="1" noChangeShapeType="1" noTextEdit="1"/>
          </p:cNvSpPr>
          <p:nvPr/>
        </p:nvSpPr>
        <p:spPr bwMode="auto">
          <a:xfrm rot="21016449">
            <a:off x="1422400" y="5064125"/>
            <a:ext cx="6135688" cy="1284288"/>
          </a:xfrm>
          <a:prstGeom prst="rect">
            <a:avLst/>
          </a:prstGeom>
        </p:spPr>
        <p:txBody>
          <a:bodyPr wrap="none" fromWordArt="1">
            <a:prstTxWarp prst="textCanDown">
              <a:avLst>
                <a:gd name="adj" fmla="val 33333"/>
              </a:avLst>
            </a:prstTxWarp>
          </a:bodyPr>
          <a:lstStyle/>
          <a:p>
            <a:pPr algn="ctr"/>
            <a:r>
              <a:rPr lang="en-US" sz="3600" kern="10" dirty="0">
                <a:ln w="9525">
                  <a:solidFill>
                    <a:srgbClr val="000066"/>
                  </a:solidFill>
                  <a:round/>
                  <a:headEnd/>
                  <a:tailEnd/>
                </a:ln>
                <a:solidFill>
                  <a:srgbClr val="A50021"/>
                </a:solidFill>
                <a:latin typeface="Times New Roman"/>
                <a:cs typeface="Times New Roman"/>
              </a:rPr>
              <a:t>Thanks For Attention</a:t>
            </a:r>
          </a:p>
        </p:txBody>
      </p:sp>
    </p:spTree>
  </p:cSld>
  <p:clrMapOvr>
    <a:masterClrMapping/>
  </p:clrMapOvr>
  <p:transition>
    <p:wheel spokes="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9" y="228600"/>
            <a:ext cx="8453437" cy="2819400"/>
          </a:xfrm>
        </p:spPr>
        <p:txBody>
          <a:bodyPr/>
          <a:lstStyle/>
          <a:p>
            <a:r>
              <a:rPr lang="en-US" sz="2400" dirty="0">
                <a:solidFill>
                  <a:schemeClr val="tx1"/>
                </a:solidFill>
                <a:latin typeface="Times New Roman" pitchFamily="18" charset="0"/>
                <a:cs typeface="Times New Roman" pitchFamily="18" charset="0"/>
              </a:rPr>
              <a:t>From approximately the sixth week, the anterior segment of the eye receives its vascular supply from the hyaloid artery. </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a:solidFill>
                  <a:schemeClr val="tx1"/>
                </a:solidFill>
                <a:latin typeface="Times New Roman" pitchFamily="18" charset="0"/>
                <a:cs typeface="Times New Roman" pitchFamily="18" charset="0"/>
              </a:rPr>
              <a:t/>
            </a:r>
            <a:br>
              <a:rPr lang="en-US" sz="2400" dirty="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This </a:t>
            </a:r>
            <a:r>
              <a:rPr lang="en-US" sz="2400" dirty="0">
                <a:solidFill>
                  <a:schemeClr val="tx1"/>
                </a:solidFill>
                <a:latin typeface="Times New Roman" pitchFamily="18" charset="0"/>
                <a:cs typeface="Times New Roman" pitchFamily="18" charset="0"/>
              </a:rPr>
              <a:t>artery originates from the optic nerve, passes through the vitreous, and supplies vessels to both surfaces of the lens and iris. </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a:solidFill>
                  <a:schemeClr val="tx1"/>
                </a:solidFill>
                <a:latin typeface="Times New Roman" pitchFamily="18" charset="0"/>
                <a:cs typeface="Times New Roman" pitchFamily="18" charset="0"/>
              </a:rPr>
              <a:t/>
            </a:r>
            <a:br>
              <a:rPr lang="en-US" sz="2400" dirty="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These </a:t>
            </a:r>
            <a:r>
              <a:rPr lang="en-US" sz="2400" dirty="0">
                <a:solidFill>
                  <a:schemeClr val="tx1"/>
                </a:solidFill>
                <a:latin typeface="Times New Roman" pitchFamily="18" charset="0"/>
                <a:cs typeface="Times New Roman" pitchFamily="18" charset="0"/>
              </a:rPr>
              <a:t>vessels usually are resorbed by 34 weeks of gestation.</a:t>
            </a:r>
            <a:br>
              <a:rPr lang="en-US" sz="2400" dirty="0">
                <a:solidFill>
                  <a:schemeClr val="tx1"/>
                </a:solidFill>
                <a:latin typeface="Times New Roman" pitchFamily="18" charset="0"/>
                <a:cs typeface="Times New Roman" pitchFamily="18" charset="0"/>
              </a:rPr>
            </a:br>
            <a:endParaRPr lang="fa-IR" sz="2400" dirty="0"/>
          </a:p>
        </p:txBody>
      </p:sp>
      <p:pic>
        <p:nvPicPr>
          <p:cNvPr id="3" name="Picture 2"/>
          <p:cNvPicPr>
            <a:picLocks noChangeAspect="1"/>
          </p:cNvPicPr>
          <p:nvPr/>
        </p:nvPicPr>
        <p:blipFill>
          <a:blip r:embed="rId2"/>
          <a:stretch>
            <a:fillRect/>
          </a:stretch>
        </p:blipFill>
        <p:spPr>
          <a:xfrm>
            <a:off x="5785130" y="3276600"/>
            <a:ext cx="3201707" cy="3244779"/>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3352799"/>
            <a:ext cx="4191000" cy="2902655"/>
          </a:xfrm>
          <a:prstGeom prst="rect">
            <a:avLst/>
          </a:prstGeom>
        </p:spPr>
      </p:pic>
    </p:spTree>
    <p:extLst>
      <p:ext uri="{BB962C8B-B14F-4D97-AF65-F5344CB8AC3E}">
        <p14:creationId xmlns:p14="http://schemas.microsoft.com/office/powerpoint/2010/main" val="21730447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Template>
  <TotalTime>2044</TotalTime>
  <Words>488</Words>
  <Application>Microsoft Office PowerPoint</Application>
  <PresentationFormat>On-screen Show (4:3)</PresentationFormat>
  <Paragraphs>83</Paragraphs>
  <Slides>88</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88</vt:i4>
      </vt:variant>
    </vt:vector>
  </HeadingPairs>
  <TitlesOfParts>
    <vt:vector size="104" baseType="lpstr">
      <vt:lpstr>Alberta</vt:lpstr>
      <vt:lpstr>Arcane</vt:lpstr>
      <vt:lpstr>Arial</vt:lpstr>
      <vt:lpstr>BordeauxHeavy</vt:lpstr>
      <vt:lpstr>Calibri</vt:lpstr>
      <vt:lpstr>Consolas</vt:lpstr>
      <vt:lpstr>Corbel</vt:lpstr>
      <vt:lpstr>RubyScriptExtrabold</vt:lpstr>
      <vt:lpstr>Sylfaen</vt:lpstr>
      <vt:lpstr>Tahoma</vt:lpstr>
      <vt:lpstr>Technical</vt:lpstr>
      <vt:lpstr>Times New Roman</vt:lpstr>
      <vt:lpstr>Wingdings</vt:lpstr>
      <vt:lpstr>Wingdings 2</vt:lpstr>
      <vt:lpstr>Wingdings 3</vt:lpstr>
      <vt:lpstr>Metro</vt:lpstr>
      <vt:lpstr>PowerPoint Presentation</vt:lpstr>
      <vt:lpstr>         RETINOPATHY OF PREMATURITY (ROP)                        by:              Dr. Behzad Barekatain         Associate professor of Pediatrics                  Neonatologist           Faculty member of ISUMS   </vt:lpstr>
      <vt:lpstr>   رتینوپاتی نارسی بیماری عروق شبکیه در نوزادان نارس است و می تواند به طیف وسیعی از اختلالات بینایی از نقائص جزئی قابل اصلاح در حدت بینائی، تا جدا شدن شبکیه و کوری منجر گردد   این بیماری در اغلب موارد قابل پیشگیری و در صورت تشخیص به موقع قابل درمان است و در صورت عدم تشخیص به موقع بیماری پیشرونده بوده و به سرعت منجر به نابینایی می گردد.    اقدامات درمانی در مراحل اولیه بیماری اثر بخش تر است. در مراحل انتهایی بیماری درمان بسیار مشکل و در بعضی موارد غیر ممکن می باشد و در درمان های موجود برای مراحل پیشرفته بیماری به هیچ عنوان بینایی قابل قبولی را به کودک برنمی گرداند.   </vt:lpstr>
      <vt:lpstr>  با افزایش چشمگیر میزان بقای نوزادان نارس که در چهل سال اخیر از حدود 5% به بیش از 55 % برای نوزادان با وزن کمتر از 1000 گرم افزایش یافته است، تعداد نوزادان مبتلا به رتینوپاتی  نارسی افزایش خواهد یافت مگر آنکه در زمینه پیشگیری از بیماری اقدامات جدی صورت گیرد.   شیوع و شدت رتینوپاتی نارسی با کاهش سن حاملگی و وزن هنگام تولد نوزاد افزایش می یابد. حدود 30 تا 60 درصد نوزادان با وزن تولد کمتر از 1500 گرم دچار درجاتی از رتینوپاتی نارسی می شوند و حدود 10 % به درجات شدید پیشرفت می کنند. نوزادان با وزن کمتر از 750 گرم تا 90 %  ممکن است درجاتی از بیماری را نشان دهند.     </vt:lpstr>
      <vt:lpstr>با توجه به گسترش بخش های مراقبت ویژه نوزادان، لزوم تدوین برنامه مدون غربالگری رتینوپاتی نارسی واضح و مسلم است. در حال حاضر بیش از 100 بخش مراقبت ویژه فعال در سطو کشور وجود دارد.     مطالعه منطقه ای در استان های مختلف کشور بین سال های 1380 تا 1390 در خصوص شیوع رتینوپاتی نار سی صورت گرفته ا ست که بر پایه آن شیوع کشوری 27.48 درصد  است. </vt:lpstr>
      <vt:lpstr>  First described in the early 1940s, Retro Lental Fibroplasia (RLF), as it was first named, almost disappeared between 1954 and 1970, when oxygen use for preterms was severely restricted   but it returned in a second epidemic in the 1970s to plague neonatal intensive care units (NICUs) as one of the major causes of disability in surviving infants with extremely low gestation.    Effective interventions have reduced its toll of vision loss in developed countries, but worldwide, ROP now appears as a third epidemic in developing countries as they begin to provide neonatal intensive care.</vt:lpstr>
      <vt:lpstr>  About 400-600 children per year may be blinded by ROP, representing 20% of blindness in preschool children.    </vt:lpstr>
      <vt:lpstr> Pathogenesis: Normal vascularization :   The sequence of vascularization of the eye is important in understanding the pathogenesis of ROP.   No blood vessels are present in the retina before approximately 16 weeks’ gestation.      </vt:lpstr>
      <vt:lpstr>From approximately the sixth week, the anterior segment of the eye receives its vascular supply from the hyaloid artery.   This artery originates from the optic nerve, passes through the vitreous, and supplies vessels to both surfaces of the lens and iris.   These vessels usually are resorbed by 34 weeks of gestation. </vt:lpstr>
      <vt:lpstr> Retinal vascularization begins at 15 to 18 weeks’ gestation.   Retinal blood vessels extend out from the optic disc (where the optic nerve enters the eye) and grow peripherally.   Vascularization in the nasal retina is complete at approximately 36 weeks.   Vascular development usually is complete in the temporal retina by 40 weeks, although maturation may be delayed until 48 to 52 weeks’ postmenstrual age in premature infants</vt:lpstr>
      <vt:lpstr> Vascularization in ROP :    ROP begins to develop between 32 and 34 weeks after conception, regardless of gestational age at delivery and has two distinct phases.  </vt:lpstr>
      <vt:lpstr>1.During the acute first phase, the normal vasculogenesis of the retina is disturbed by the relative hyperoxia of the extrauterine environment. This causes vasoobliteration and non-vascularization of some areas of the anterior retina.  2.The subsequent hypoxia causes a second chronic phase by producing of VEGF (vascular endothelial growth factor) , characterized by the proliferation of vascular  (neo vascularization) and glial cells , arteriovenous shunt formation, occasionally leading to involution or permanent cicatricial changes and visual impairment.    </vt:lpstr>
      <vt:lpstr>  Insulin-like growth factor-1 (IGF-1) supports normal retinal vascular growth.  The possible role of IGF-1 in ROP has been evaluated in several series of preterm infants who had serial blood samples and retinal examinations.    In each of these series, decreased serum concentrations of IGF-1 were associated with the development of ROP.  </vt:lpstr>
      <vt:lpstr> Risk factor:  Low gestational age and low birth weight have always been the strongest predictors of ROP.   After controlling for these parameters in regression analyses, the strongest additional risk factors for severe stages of ROP are prolonged administration of oxygen, duration of mechanical ventilation, and other indicators of a complicated hospital course, such as hypotension (e.g., hypovolemic shock, pneumothorax, severe intraventricular hemorrhage, septic shock), number of transfusions, multiple birth, nonblack race for the more severe stages of ROP, and small for gestational age status at birth. </vt:lpstr>
      <vt:lpstr>  Other Risk factors of ROP in various studies include vitamin A deficiency, inositol deficiency, indomethacin therapy for prevention of patent ductus arteriosus, vitamin E deficiency, exposure to light, intravenous lipid administration, apneic episodes, elevated or depressed Paco2,septicemia ,bronchopulmonary dysplasia, systemic fungal infection, and early administration of erythropoietin for the treatment of anemia of prematurity   None of these factors has been identified as a direct cause of ROP.</vt:lpstr>
      <vt:lpstr> Classification: A serious impediment to identification of disease is posed by an inability to communicate.   Such a critical foundation was lacking in ROP for many years. However, the International Classification of Retinopathy of Prematurity (IC-ROP) changed all that .  This system of consistently describing the salient clinical characteristics of acute ROP was rapidly adopted worldwide.    </vt:lpstr>
      <vt:lpstr> Additional terminology has also become generally accepted, usually arising from the large, NIH funded multicenter trials,   STOP-ROP (supplemental therapeutic oxygen for prethreshold ROP)   CRYO-ROP (cryotherapy for ROP)  LIGHT-ROP (light reduction in ROP)  ET-ROP (early treatment for ROP).</vt:lpstr>
      <vt:lpstr> The system of applying the   severity (stages)                                                                      and  zones    is to classify ROP according to the highest stage present in any part of the retina and the most posterior zone touched by disease in any part of the retina.    </vt:lpstr>
      <vt:lpstr>The location of disease is critical to the potential severity.   The retina was divided into concentric zones</vt:lpstr>
      <vt:lpstr>Schematic representation of the retinas divided into three zones, with the relevant anatomic landmarks. (printed from American Medical Association)</vt:lpstr>
      <vt:lpstr>PowerPoint Presentation</vt:lpstr>
      <vt:lpstr> The severity of acute disease is classified in stages  As in previous classifications, the degree of vasculopathy at the vascular-avascular transition is divided into stages 1 through 5.   Stages 1 through 3 are increasing degrees of abnormal blood vessel growth (neovascularization) at this transition, with vessels actually leaving the retina and growing in the vitreous in stage 3.   Stage 4 is partial retinal detachment, and stage 5 is complete retinal detachment, both of which carry a grim prognosis for normal vision.</vt:lpstr>
      <vt:lpstr>PowerPoint Presentation</vt:lpstr>
      <vt:lpstr>Stage 1: Demarcation Line The demarcation line is a flat white line within the plane of the retina that clearly delineates the vascularized posterior retina from the avascular anterior portion.  Abnormal branching or arcading of vessels is recognizable immediately posterior to the demarcation line.</vt:lpstr>
      <vt:lpstr>Stage 2: Ridge The ridge is an expanded demarcation line that has three dimensions because it has grown in height and width, rising above the plane of the retina. The color may be white to pink. Small tufts of new vessels may lie on the surface of the retina posterior to the ridge.</vt:lpstr>
      <vt:lpstr>Stage 3: Ridge with Extraretinal Fibrovascular Proliferation  In addition to the structure of stage 2, extraretinal fibrovascular tissue is present. This tissue may  (1) be continuous with the posterior aspect of the ridge, causing a ragged appearance;  (2) be immediately posterior to the ridge but not connected to it; or   (3) extend into the vitreous perpendicular to the retinal plane</vt:lpstr>
      <vt:lpstr>PowerPoint Presentation</vt:lpstr>
      <vt:lpstr>    Stage 3 ROP. Mild       Stage 3 ROP. Moderate</vt:lpstr>
      <vt:lpstr>  Stage 3 ROP. Moderate to severe     Stage 3 ROP. Severe </vt:lpstr>
      <vt:lpstr> Stages 4:  Partial retinal detachment that is caused by the effusion of fluid, traction, or by both.  </vt:lpstr>
      <vt:lpstr> Stage 4 ROP. Partial RD. Exudative     Stage 4 ROP. Partial RD. Exudative and tractional</vt:lpstr>
      <vt:lpstr> Stage 5:   Total retinal detachment                   .Open funnel R.D                         .closed  funnel  R.D                  </vt:lpstr>
      <vt:lpstr>Stage 5 ROP. Open funnel RD     Stage 5 ROP. Closed funnel RD</vt:lpstr>
      <vt:lpstr>Additional classification definitions are as follows:  Plus disease: posterior venous dilation and arteriolar tortuosity of at least a photographically defined minimum.                           Plus disease                                                   normal   </vt:lpstr>
      <vt:lpstr> Preplus disease: vascular abnormalities of the posterior pole that are insufficient for the diagnosis of plus disease but that demonstrate more arteriolar tortuosity and more venous dilation than normal.   AP-ROP: aggressive posterior ROP which is an uncommon, rapidly progressive, severe form of ROP. This replaces “rush disease.” It is characterized by posterior location, rapidly evolving preplus and plus disease, and neovascularization that may be subtle or even intraretinal in nature.  Prethreshold ROP: any stage ROP in zone I, stage 2 zone II plus, or any stage 3.</vt:lpstr>
      <vt:lpstr>Threshold ROP: at least five contiguous or eight cumulative clock hours of stage 3 zone I or II with plus. Threshold ROP has less meaning now in the wake of the Early Treatment for Retinopathy of Prematurity Trial (ET-ROP) establishing new criteria for intervention.   </vt:lpstr>
      <vt:lpstr>Extent of Disease :number of clock hours occupied by ROP changes  Regression: This denotes disease involution or disappearance. It is gradual, can be very prolonged, and difficult to recognize early in its course.  Popcorn: Isolated tufts of neovascular tissue. When occurring early in the course of disease they can be a harbinger of more confluent stage 3 disease. When later they can actually represent a regression.</vt:lpstr>
      <vt:lpstr> macular scoring system : The following macular scoring system was developed as part of the Cryotherapy for Retinopathy of Prematurity Trial (CRYO-ROP).</vt:lpstr>
      <vt:lpstr> Macular heterotopia      Macular heterotopia </vt:lpstr>
      <vt:lpstr>      Macular fold          Macular fold</vt:lpstr>
      <vt:lpstr> Clinical  Manifestations  and  Prognosis:  In &gt;90% of at-risk infants, the course is one of spontaneous arrest and regression, with little or no residual effects or visual disability.   Less than 10% of infants progress to severe disease, with significant extraretinal vasoproliferation, cicatrization, detachment of the retina, and impairment of vision.  </vt:lpstr>
      <vt:lpstr> The clinical picture is often that of a retrolental membrane, producing leukocoria (a white reflex in the pupil).   Some patients develop cataracts, glaucoma, and signs of inflammation.   The end stage is often a painful blind eye or a degenerated phthisical eye.   The spectrum of ROP also includes myopia, which is often progressive and of significant degree in infancy. The incidence of anisometropia, strabismus, amblyopia, and nystagmus may also be increased.</vt:lpstr>
      <vt:lpstr> Rates of progression are variable, and the worst prognosis is associated with onset in zone I (most immature) followed by rapid progression in time through stages 1, 2, and 3 to plus disease and retinal detachment. When this progression proceeds over a few weeks, the Japanese named it rush disease.  Onset in zone II, or a slower evolution of the disorder, leads more often to complete resolution or to just a partial cicatrix (retinal scar). This slower resolution can take as long as a year to stabilize, but most often results in full recovery.   ROP with an onset in zone III has a good prognosis for full recovery. </vt:lpstr>
      <vt:lpstr> Disease with Little or No Risk • Immature vascularization, zone II or III • Stage 1, zone II or III, no plus • Stage 2, zone II or III, no plus Disease with Moderate Risk • Immature vascularization zone I • Stage 3, zone II or III, no plus • Stage 1 or 2, zone I, no plus Disease with High Risk • Stage 3, zone II, plus • Stage 3, zone I, no plus • Stage 3, zone I, plus</vt:lpstr>
      <vt:lpstr> ATTENTION  TO:  .What is the ‘screening window’  .Which babies should be screened?  .When and how often to screen? .Where to examine the baby?  .How to dilate the pupils?  .What does the examination entail?  .How to record findings during screening?  .What precautions are taken during examination?  .Use of wide-field digital camera (RetCam) for screening   </vt:lpstr>
      <vt:lpstr> Screening:  Screening for acute ROP is a critical and absolutely necessary clinical activity.   To paraphrase, ROP is a progressive disease and in early, not serious disease, treatment is not indicated, but in late, advanced acute/cicatricial disease treatment response is not optimal. So each retinal disease state has a narrow window screening along the progression trajectory and has a critical timing component to it. </vt:lpstr>
      <vt:lpstr>Fanaroff and Martin's neonatal-perinatal medicine : diseases of the fetus and infant,9th edition,2011.  Michele C. Walsh. — 9th ed.</vt:lpstr>
      <vt:lpstr>Avery's Neonatology, 6th Edition MacDonald, Mhairi G.; Seshia, Mary M. K.; Mullett, Martha D.  The decision of which babies to screen is somewhat controversial.   Most nurseries desire an examination of any infant with a birth weight below 1,250 g, whereas others use a weight as high as 1,600 g.   .A University of Pittsburgh study found that above a birth weight of 1,500 g, ROP developed only in infants exposed to at least 6 weeks of continuous oxygen. </vt:lpstr>
      <vt:lpstr>  Because vision-threatening ROP has been shown to arise at 33 to 41 weeks postconception, it would be wise to time the first examination at approximately 32 weeks, if possible.   .Larger preterm newborns may need their first examination sooner after birth than smaller ones. </vt:lpstr>
      <vt:lpstr> The subsequent examinations should be conducted as indicated by the findings of the first examination.   .If no ROP is found but the retina is still being vascularized, the examination should be repeated every 1 to 2 weeks.   .If ROP is found, the examinations should be repeated weekly.    .If “plus disease” (tortuosity and dilation of the blood vessels in the posterior pole of the fundus) is noted, the disease may be progressing faster, justifying a repeat evaluation in 3 to 4 days.   </vt:lpstr>
      <vt:lpstr> The examinations are continued until the:       .retinal vascularization has reached zone III       .the threshold for treatment is achieved      .the disease has definitely regressed.   There are some rare cases in which regression was followed by reactivation.</vt:lpstr>
      <vt:lpstr>Nelson textbook of pediatrics,19th edition,2011.  .Infants with a birth weight of &lt;1,500 g or gestational age of &lt;32 wk   and .selected infants with a birth weight between 1,500 and 2,000 g or gestational age of &gt;32 wk with an unstable clinical course, including those requiring cardiorespiratory support   and  .who are believed by their attending pediatrician or neonatologist to be at high risk, should have retinal screening examinations.</vt:lpstr>
      <vt:lpstr>Manual of neonatal care,by stark &amp; Cloherty,6th edition,2008.  The current recommendation is to screen   .all infants with a birth weight &lt;1,500 g or gestational age &lt;30 weeks.   .Infants who are born after 30 weeks gestational age may be considered for screening if they have been ill:      .those who have had severe respiratory distress syndrome    .hypotension requiring pressor support    .surgery in the first several weeks of life   </vt:lpstr>
      <vt:lpstr> Because the timing of ROP is related to postnatal age .infants who are born at &lt;26 weeks gestation are examined at the postnatal age of 6 weeks .those born at 27 to 28 weeks at the postnatal age of 5 weeks .those born at 29 to 30 weeks are examined at the postnatal age of 4 weeks .those &gt;30 weeks at the postnatal age of 3 weeks.   Patients are examined every 2 weeks until their vessels have grown out to the ora serrata and the retina is considered mature.   If ROP is diagnosed, the frequency of examination depends on the severity and rapidity of progression of the disease </vt:lpstr>
      <vt:lpstr>University of  IOWA,children hospital of iowa,2006. </vt:lpstr>
      <vt:lpstr>Cambridge University Press The Edinburgh Building, Cambridge CB2 8RU, UK   ■ indirect ophthalmoscopy after pupillary dilation at 32 wk postmenstrual age of  ➣ All infants &lt;=1,500 g OR &lt;=28 wks gestation ➣ Infants 1,500–2,000 g at risk because of severity of illness ■ Follow-up examination q 2–3 wk [q wk if progression to threshold disease] until: ➣ Retinal vascularization complete and ➣ Disease regresses (∼95%) or threshold disease develops (∼5%)  note: ELBW infants may require an examination at an earlier age (30 wks) &amp;more frequent intervals (at least twice/ wk) because of the possibility of AP ROP</vt:lpstr>
      <vt:lpstr>Neonatology Clinical Guidelines,King Edward Memorial/Princess Margaret Hospitals,Perth Western Australia</vt:lpstr>
      <vt:lpstr> joint statement of the AAP, AAPOS, and AAO   A 2001 joint statement by the American Academy of Pediatrics, American Association for Pediatric Ophthalmology and Strabismus, and American Academy of Ophthalmology provided recommendations for ROP screening examinations in premature infants.   </vt:lpstr>
      <vt:lpstr> It is noted that these recommendations are evolving and may change as longer-term ROP outcomes are recognized. A. Infants weighing &lt;1500 g or &lt;28 weeks' gestation  and   B.those weighing &gt;1500 g with an unstable clinical course   should have dilated eye examinations starting at 4-6 weeks of age or 31-33 weeks' postconceptional age.   Exams should continue every 2-3 weeks until retinal maturity is reached, or  no disease is present. Infants with ROP or very immature vessels should be examined every 1-2 weeks until vessels are mature or the risk of threshold disease has passed. Those at greatest risk should be examined every week.</vt:lpstr>
      <vt:lpstr>Data from: American Academy of Pediatrics. Screening examination of premature infants for retinopathy of prematurity. Pediatrics 2006; 117:572. </vt:lpstr>
      <vt:lpstr>Recommended follow-up exam intervals based on ET-ROP findings</vt:lpstr>
      <vt:lpstr>PowerPoint Presentation</vt:lpstr>
      <vt:lpstr>PowerPoint Presentation</vt:lpstr>
      <vt:lpstr>بر اساس آخرین شواهد ملی ، نوزادان با سن جنینی کمتر از 34 هفته و یا وزن تولد کمتر از 2000 گرم، می بایست از نظر رتینوپاتی نار سی غربالگری شوند.   </vt:lpstr>
      <vt:lpstr>همچنین همه نوزادانی که صرف نظر از سن حاملگی و وزن تولد، مسیر درمانی پیچیده ای را در بخش مراقبت ویژه نوزادان، مانند تعویض خون طی می کنند، یا وضعیت ناپایدار بالینی داشته باشند و یا توسط پزشک معالج در معرض خطر تشخیص داده شوند، می بایست از نظر رتینوپاتی معاینه شوند  * تشخیص آسیفکسی هنگام تولد، با داشتن 7/1 PH&lt;  در خون بند ناف یا در یک ساعت اول تولد در نمونه خون نوزاد، و یا نمره آپگار 3 یا کمتر، در دقیقه 5 پس از تولد  * شیرخواری که وضعیت بی ثبات شدید یا مستمر و تظاهراتی مانند هیپوکسی طولانی مدت، اسیدوز شدید، هیپوگلیسمی یا هیپوتانسیون جدی نیازمند به دریافت داروهای وازوپرسور داشته باشد.  * نیاز به حمایت قلبی- تنفسی  * سندرم دیسترس تنفسی، نیاز به تهویه مکانیکی</vt:lpstr>
      <vt:lpstr> * نیاز به تجویز داروهایی مانند دوپامین جهت افزایش فشار خون  * خونریزی داخل بطنی  * نیاز به تجویز خون کامل یا گلبولهای قرمز متراک یا تعویض خون  * دریافت اکسیژن به مدت بیشتر از 48 ساعت  * بیماری مزمن ریوی  BPD  * حملات مکرر آپنه  * سایر مشکلاتی که از نظر متخصص کودکان یا فوق تخصص نوزادان، نوزاد بیمار را در معرض خطرROP  قرار می دهد </vt:lpstr>
      <vt:lpstr>اولین زمان انجام معاینه شبکیه بر مبنای جدول زیر می با شد . با توجه به این که برخی مطالعات نشان داده اند که در نوزادان بسیار نارس و کم  وزن یک نوع شدید رتینوپاتی نارسی خلفی پیشروند ه (Aggressive posterior ) مشاهده می شود، ممکن است براساس تشخیص پزشک نیاز به انجام اولین معاینه در سن کمتری باشد</vt:lpstr>
      <vt:lpstr>PowerPoint Presentation</vt:lpstr>
      <vt:lpstr>معاینه چشم (چگونه و توسط چه کسی و در کجا):  o پزشک معالج و پرستار مسئول مراقبت نوزاد باید در صورت نیاز به انجام معاینه چشم ، نام نوزاد را در لیست مربوطه ثبت و هماهنگی لازم را برای معاینه انجام دهند.  o معاینه چشم را می توان با یا بدون بیهوشی انجام داد. اگر چه در اغلب موارد معاینه چشم نیاز به بیهوشی ندارد ولی در صورتی که نیاز به بیهوشی وجود داشته باشد ، حضو ر یک متخصص بیهوشی ماهر در زمینه بیهوشی شیرخواران کم وزن و پرخطر در اتاق عمل ضروری است. این معاینات باید در بیمارستان دارای بخش مراقبت ویژه نوزادان انجام گیرد و همواره یک تخت مراقبت ویژه رزرو شده و در صورت نیاز شیرخوار جهت مراقبت پس از بیهوشی به بخش منتقل گردد.  o معاینه بدون بیهوشی می تواند بر بالین نوزاد یا در درمانگاه مجهز به امکانات مانیتورینگ و احیای نوزاد انجام شود. البته در صورت بستری بودن نوزاد ، معاینه باید حتما در بالین نوزاد صورت گیرد. همچنین لازم است در طی انجام معاینات، نوزاد از نظر آپنه و افت درصد اشباع اکسیژن خون شریانی یا برادیکاردی از طریق مانیتورینو یا پالس اکسی متری تحت نظر باشد و تا 4 ساعت پس از معاینه نیز مراقبت از نوزاد ادامه یابد.  </vt:lpstr>
      <vt:lpstr> o قبل از انجام معاینه باید با والدین شیرخوار درباره لزوم انجام معاینه صحبت و مشکلات معاینه چشم و احتمال وجود درگیری های چشمی توضیح داده شده و رضایت نامه کتبی از والدین گرفته شود.   وسایل مورد نیاز:  افتالموسکوپ غیر مستقیم  بلفارواستات سیمی نوزاد   لنز معاینه افتالموسکوپی غیرمستقیم ( لنز 20+ و 30+)  دپرسور  قطره آنتی بیوتیک   وسایل احیای نوزاد شامل آمبوبو، ماسک و کپسول اکسیژن، وارمر، لوله تراشه شماره 2.5 تا 4، لارنگوسکوپ با تیغه صفر و 1، دستگاه ساکشن و لوله های مربوطه، لوله معده شماره 5 تا 8   پالس اکسیمتر </vt:lpstr>
      <vt:lpstr>RetCam</vt:lpstr>
      <vt:lpstr> روش انجام معاینه چشم  o مردمک چشم نوزاد باید با قطره میدریاتیک رقیق در حدود یک ساعت قبل از انجام معاینه، دیلاته شود تا معاینه امکان پذیر گردد. روش پیشنهادی استفاده از ترکیب قطرات تتراکائین 5/. %، تروپیکامید1 %، فنیل افرین 2/5% (با ترکیب یک سوم از هر کدام) 2 تا 3 بار با فواصل 10 تا 15 دقیقه است.   آتروپین تو صیه نمی شود.  قطرات اضافی باید از روی صورت شیرخوار با دستمال پاک شود تا جذب پوستی به حداقل برسد.   دادن مقادیر زیاد قطر چشمی، خطر تاکیکاردی و هیپرترمی را به دنبال دارد.    oمعاینه رتین یک پروسه دردناک است. قنداق کردن شیرخوار و دادن محلول سرم قندی ساکارز خوراکی 24 به میزان 5/. تا 1 سی سی با کمک سرنگ از راه دهان می تواند درد شیرخوار را کاهش داده و به انجام معاینه بدون بی قراری زیاد شیرخوار کمک کند.</vt:lpstr>
      <vt:lpstr>  o روشنایی محیط معاینه نوزاد باید تا حد 10 لوکس کاهش یابد. در صورتی که در محیط مراقبت این امکان وجود ندارد نوزاد را می توان به اتاق دیگری در داخل یا جنب بخش مراقبت ویژه نوزادان انتقال داد.   o معاینه با افتالموستکوپ غیرمستتقیم با یا بدون قرار دادن بلفارواستتات انجام می گیرد و در صورت لزوم و با فراهم بودن امکانات احیای نوزاد، دپرسیون نواحی محیطی شبکیه می تواند با دپرسور سیمی ظریف انجام شود.   o نتایج معاینه در باید فرم مخصوص ثبت گردیده، تاریخ معاینه بعدی مشخص و به والدین و پز شک و پرستار مسوول پیگیری نوزاد اطلاع داده شود. </vt:lpstr>
      <vt:lpstr> Prevention: 1. Judicious oxygen therapy .Oxygen is a drug and it should be administered in a quantity that is absolutely necessary.   .Each neonatal care unit should have a written policy outlining appropriate use of oxygen therapy.   .If a preterm neonate born at &lt; 32 weeks gestation needs resuscitation at birth, inhaled oxygen concentration (FiO2) should be titrated to prevent hyperoxia and achieve gradual increase in oxygen saturation (70% at 3 minute and 80% at 5 minute and 85-95% at &gt;10 min after birth).  </vt:lpstr>
      <vt:lpstr>.Oxygen level in blood should be continuously monitored using pulse oximeter. It has been observed that if oxygen saturation in a baby on oxygen therapy is kept between 85% and 93%, in about 90% samples partial pressure of oxygen is in desirable range (40 to 80 mm Hg).   2.Judicious use of blood transfusions Transfusion of packed RBCs is another risk factor of ROP.   Adult RBCs are rich in 2,3 DPG and adult Hb binds less firmly to oxygen, thus releasing excess oxygen to the retinal tissue.   </vt:lpstr>
      <vt:lpstr> Packed cell transfusions should be given when hematocrit falls below following ranges:                  .ventilated babies 40%,        .babies with cardio-pulmonary disease but not on ventilators 35%       .sick neonates but not having cardiopulmonary manifestations 30%        .symptomatic anemia 25%                .asymptomatic anemia 20%. </vt:lpstr>
      <vt:lpstr> 3.Vitamin E Supplementation Very low birth weight neonates should receive 15-25 IU of vitamin E daily as supplement.  However, higher doses given by intravenous route have been associated with increased risk of neonatal sepsis.  5.Prenatal steroids Use of prenatal steroids is a well-known approach to prevent respiratory distress and intraventricular hemorrhage, two important risk factors of ROP. Although there are some concerns that prenatal steroids may induce ROP, this is not borne out by other studies.   </vt:lpstr>
      <vt:lpstr>  .We believe prenatal steroids prevent acute illnesses in premature babies and should be administered to all mothers with preterm labor between 24-34 weeks of gestation.   .The preferred preparation of steroids for prenatal used is betamethasone in two doses of 12 mg each given intramuscularly, 24 hours apart.  </vt:lpstr>
      <vt:lpstr> 6.Bevacizumab  .Intravitreal injection of bevacizumab, a neutralizing anti-VEGF moleculehas been demonstrated to diminish the neovascular response significantly in animal models.   .However, due to uncertainties with respect to the dosing, frequency, timing, and adjunct therapies to be used and potential to cause serious systemic adverse effects, use of bevacizumab is not recommended outside the scope of clinical trial.</vt:lpstr>
      <vt:lpstr> Management: A. Circumferential cryopexy  .has been proven to be an effective treatment for progressive (stage III+) disease in an attempt to prevent further progression by destroying cells that may be releasing angiogenic factors.   .Results of the large, collaborative NIH-sponsored trial indicate that cryopexy carried out at stage III+ can reduce the incidence of severe visual impairment by ~50% if performed within 72 h of detecting threshold disease.   </vt:lpstr>
      <vt:lpstr> .If both eyes are involved, cryopexy is usually performed in one eye only because there are some risks with the procedure, such as vitreal hemorrhage. If there are enough risk factors for retinal detachment, however, cryopexy may be performed in both eyes.  .Although myopia is a common feature of ROP, 10-year follow-up shows significant improvement in visual acuity of treated versus control eyes.   .It is imperative that an ophthalmologist skilled in cryopexy perform the procedure. </vt:lpstr>
      <vt:lpstr> B. Laser photocoagulation .Data suggest that this technique is equally effective yet safer than cryopexy.   .In 1994, the Laser ROP Study Group was formed to carry out a meta analysis of four laser- ROP trials. Treatment was based on the same criteria used in the CRYO-ROP trial. Recognizing the limitations of a meta-analysis, the study group concluded that laser therapy is at least as effective as cryotherapy for ROP, despite a small risk of cataract formation. Ten-year follow-up of a small group of patients suggests better outcomes with laser photocoagulation.  </vt:lpstr>
      <vt:lpstr> C. Oxygen for treatment of ROP   .In an attempt to reduce angiogenic factors from the hypoxic retina and the progression of ROP from prethreshold to threshold (III+) levels, oxygen therapy was attempted in a large collaborative trial, the STOP-ROP Study.   .Oxygen saturations were targeted at 96- 99% in the treatment group and 89-94% in the conventional group once prethreshold ROP was diagnosed.   No significant difference was seen in the rate of progression to threshold disease between the two groups.</vt:lpstr>
      <vt:lpstr> D. Vitamin E   .The administration of pharmacologic doses of vitamin E for ROP is controversial; currently, there is no proof of clear benefit.   Reported side effects include sepsis, necrotizing enterocolitis, and intraventricular hemorrhage.   .Even so, maintenance of normal serum vitamin E levels is a prudent management objective.  </vt:lpstr>
      <vt:lpstr> E. Decreased lighting intensity  . A prospective, randomized, multicenter trial of 409 premature infants weighing &lt;1251 g and 31 weeks' gestation concluded that a reduction in ambient light exposure does not alter the incidence of ROP (Reynolds et al, 1998).</vt:lpstr>
      <vt:lpstr> F.inositol and D-penicillamine  .Data are limited. Further work is needed.  G. Retinal reattachment  .Stage IV disease has been treated by attempts at retinal reattachment without significant success to date.   .Reattachment of late retinal detachments in childhood has met with more success. </vt:lpstr>
      <vt:lpstr> H. Vitrectomy   .has not substantially improved the outcome in cicatricial disease.  I. Follow-up eye examinations   .are advocated every 1-2 years for infants with fully regressed ROP and every 6-12 months for those with cicatricial ROP.   Premature infants are at risk for myopia even in the absence of ROP and should have an eye exam by 6 months of age.</vt:lpstr>
      <vt:lpstr>PowerPoint Presentation</vt:lpstr>
    </vt:vector>
  </TitlesOfParts>
  <Company>Thomason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TRISOMY 21- DOWN SYNDROME</dc:title>
  <dc:creator>Thomason</dc:creator>
  <cp:lastModifiedBy>Dr LapTop</cp:lastModifiedBy>
  <cp:revision>321</cp:revision>
  <dcterms:created xsi:type="dcterms:W3CDTF">2004-09-12T17:31:48Z</dcterms:created>
  <dcterms:modified xsi:type="dcterms:W3CDTF">2019-06-17T17:15:50Z</dcterms:modified>
</cp:coreProperties>
</file>