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 id="2147483898" r:id="rId2"/>
    <p:sldMasterId id="2147484010" r:id="rId3"/>
    <p:sldMasterId id="2147484100" r:id="rId4"/>
    <p:sldMasterId id="2147484112" r:id="rId5"/>
    <p:sldMasterId id="2147484136" r:id="rId6"/>
    <p:sldMasterId id="2147484148" r:id="rId7"/>
  </p:sldMasterIdLst>
  <p:notesMasterIdLst>
    <p:notesMasterId r:id="rId70"/>
  </p:notesMasterIdLst>
  <p:handoutMasterIdLst>
    <p:handoutMasterId r:id="rId71"/>
  </p:handoutMasterIdLst>
  <p:sldIdLst>
    <p:sldId id="258" r:id="rId8"/>
    <p:sldId id="720" r:id="rId9"/>
    <p:sldId id="829" r:id="rId10"/>
    <p:sldId id="870" r:id="rId11"/>
    <p:sldId id="871" r:id="rId12"/>
    <p:sldId id="872" r:id="rId13"/>
    <p:sldId id="873" r:id="rId14"/>
    <p:sldId id="874" r:id="rId15"/>
    <p:sldId id="832" r:id="rId16"/>
    <p:sldId id="761" r:id="rId17"/>
    <p:sldId id="793" r:id="rId18"/>
    <p:sldId id="840" r:id="rId19"/>
    <p:sldId id="794" r:id="rId20"/>
    <p:sldId id="747" r:id="rId21"/>
    <p:sldId id="765" r:id="rId22"/>
    <p:sldId id="853" r:id="rId23"/>
    <p:sldId id="850" r:id="rId24"/>
    <p:sldId id="855" r:id="rId25"/>
    <p:sldId id="768" r:id="rId26"/>
    <p:sldId id="795" r:id="rId27"/>
    <p:sldId id="769" r:id="rId28"/>
    <p:sldId id="849" r:id="rId29"/>
    <p:sldId id="770" r:id="rId30"/>
    <p:sldId id="833" r:id="rId31"/>
    <p:sldId id="822" r:id="rId32"/>
    <p:sldId id="823" r:id="rId33"/>
    <p:sldId id="861" r:id="rId34"/>
    <p:sldId id="865" r:id="rId35"/>
    <p:sldId id="867" r:id="rId36"/>
    <p:sldId id="844" r:id="rId37"/>
    <p:sldId id="845" r:id="rId38"/>
    <p:sldId id="846" r:id="rId39"/>
    <p:sldId id="847" r:id="rId40"/>
    <p:sldId id="848" r:id="rId41"/>
    <p:sldId id="875" r:id="rId42"/>
    <p:sldId id="796" r:id="rId43"/>
    <p:sldId id="868" r:id="rId44"/>
    <p:sldId id="869" r:id="rId45"/>
    <p:sldId id="775" r:id="rId46"/>
    <p:sldId id="779" r:id="rId47"/>
    <p:sldId id="780" r:id="rId48"/>
    <p:sldId id="781" r:id="rId49"/>
    <p:sldId id="782" r:id="rId50"/>
    <p:sldId id="783" r:id="rId51"/>
    <p:sldId id="784" r:id="rId52"/>
    <p:sldId id="876" r:id="rId53"/>
    <p:sldId id="877" r:id="rId54"/>
    <p:sldId id="878" r:id="rId55"/>
    <p:sldId id="879" r:id="rId56"/>
    <p:sldId id="880" r:id="rId57"/>
    <p:sldId id="881" r:id="rId58"/>
    <p:sldId id="882" r:id="rId59"/>
    <p:sldId id="883" r:id="rId60"/>
    <p:sldId id="884" r:id="rId61"/>
    <p:sldId id="885" r:id="rId62"/>
    <p:sldId id="886" r:id="rId63"/>
    <p:sldId id="887" r:id="rId64"/>
    <p:sldId id="888" r:id="rId65"/>
    <p:sldId id="889" r:id="rId66"/>
    <p:sldId id="890" r:id="rId67"/>
    <p:sldId id="891" r:id="rId68"/>
    <p:sldId id="892" r:id="rId69"/>
  </p:sldIdLst>
  <p:sldSz cx="9144000" cy="6858000" type="screen4x3"/>
  <p:notesSz cx="6858000" cy="9144000"/>
  <p:custShowLst>
    <p:custShow name="warm" id="0">
      <p:sldLst/>
    </p:custShow>
    <p:custShow name="ahamyate bm" id="1">
      <p:sldLst/>
    </p:custShow>
    <p:custShow name="good pos" id="2">
      <p:sldLst/>
    </p:custShow>
    <p:custShow name="clostrum" id="3">
      <p:sldLst/>
    </p:custShow>
    <p:custShow name="bavare ghalat" id="4">
      <p:sldLst/>
    </p:custShow>
    <p:custShow name="saate ava3" id="5">
      <p:sldLst/>
    </p:custShow>
    <p:custShow name="rom" id="6">
      <p:sldLst/>
    </p:custShow>
    <p:custShow name="taghaza" id="7">
      <p:sldLst/>
    </p:custShow>
    <p:custShow name="Custom Show 12ahesh" id="8">
      <p:sldLst/>
    </p:custShow>
    <p:custShow name="bre" id="9">
      <p:sldLst/>
    </p:custShow>
    <p:custShow name="key point" id="10">
      <p:sldLst/>
    </p:custShow>
    <p:custShow name="مشفزا" id="11">
      <p:sldLst/>
    </p:custShow>
    <p:custShow name="breast sup" id="12">
      <p:sldLst/>
    </p:custShow>
    <p:custShow name="aid" id="13">
      <p:sldLst/>
    </p:custShow>
    <p:custShow name="ibfat" id="14">
      <p:sldLst/>
    </p:custShow>
    <p:custShow name="latch" id="15">
      <p:sldLst/>
    </p:custShow>
    <p:custShow name="posi" id="16">
      <p:sldLst/>
    </p:custShow>
    <p:custShow name="flat on back" id="17">
      <p:sldLst/>
    </p:custShow>
    <p:custShow name="pahlu" id="18">
      <p:sldLst/>
    </p:custShow>
    <p:custShow name="cradle" id="19">
      <p:sldLst/>
    </p:custShow>
    <p:custShow name="croos" id="20">
      <p:sldLst/>
    </p:custShow>
    <p:custShow name="under" id="21">
      <p:sldLst/>
    </p:custShow>
    <p:custShow name="side" id="22">
      <p:sldLst/>
    </p:custShow>
    <p:custShow name="پرهیز  در طی" id="23">
      <p:sldLst/>
    </p:custShow>
    <p:custShow name="صندلی" id="24">
      <p:sldLst/>
    </p:custShow>
    <p:custShow name="نشسته" id="25">
      <p:sldLst/>
    </p:custShow>
    <p:custShow name="پشت" id="26">
      <p:sldLst/>
    </p:custShow>
    <p:custShow name="نشستهوو" id="27">
      <p:sldLst/>
    </p:custShow>
    <p:custShow name="نکات کلیدی" id="28">
      <p:sldLst/>
    </p:custShow>
    <p:custShow name="پستان حمایت" id="29">
      <p:sldLst/>
    </p:custShow>
    <p:custShow name="Custom Show 1حمایییییییت" id="30">
      <p:sldLst/>
    </p:custShow>
    <p:custShow name="حوله" id="31">
      <p:sldLst/>
    </p:custShow>
    <p:custShow name="گرفتن" id="32">
      <p:sldLst/>
    </p:custShow>
    <p:custShow name="قلب موفق" id="33">
      <p:sldLst/>
    </p:custShow>
    <p:custShow name="بینی" id="34">
      <p:sldLst/>
    </p:custShow>
    <p:custShow name="دهان" id="35">
      <p:sldLst/>
    </p:custShow>
    <p:custShow name="lip smacking" id="36">
      <p:sldLst/>
    </p:custShow>
    <p:custShow name="123" id="37">
      <p:sldLst/>
    </p:custShow>
    <p:custShow name="بلع" id="38">
      <p:sldLst/>
    </p:custShow>
    <p:custShow name="good latch on" id="39">
      <p:sldLst/>
    </p:custShow>
    <p:custShow name="good lo" id="40">
      <p:sldLst/>
    </p:custShow>
    <p:custShow name="avoid" id="41">
      <p:sldLst/>
    </p:custShow>
    <p:custShow name="6" id="42">
      <p:sldLst/>
    </p:custShow>
    <p:custShow name="Custom Show 1وضعیت را حت مادرر" id="43">
      <p:sldLst/>
    </p:custShow>
    <p:custShow name="همسطح" id="44">
      <p:sldLst/>
    </p:custShow>
    <p:custShow name="sacral" id="45">
      <p:sldLst/>
    </p:custShow>
    <p:custShow name="positio bilo" id="46">
      <p:sldLst/>
    </p:custShow>
    <p:custShow name="ووضضععیتکارامد" id="47">
      <p:sldLst/>
    </p:custShow>
    <p:custShow name="sacralvv" id="48">
      <p:sldLst/>
    </p:custShow>
    <p:custShow name="مکیدن غلط" id="49">
      <p:sldLst/>
    </p:custShow>
    <p:custShow name="hedayate shirkhar" id="50">
      <p:sldLst/>
    </p:custShow>
    <p:custShow name="ntn" id="51">
      <p:sldLst/>
    </p:custShow>
    <p:custShow name="acymetri" id="52">
      <p:sldLst/>
    </p:custShow>
    <p:custShow name="cc" id="53">
      <p:sldLst/>
    </p:custShow>
    <p:custShow name="دست" id="54">
      <p:sldLst/>
    </p:custShow>
    <p:custShow name="hand father" id="55">
      <p:sldLst/>
    </p:custShow>
    <p:custShow name="ساک" id="56">
      <p:sldLst/>
    </p:custShow>
    <p:custShow name="بالش" id="57">
      <p:sldLst/>
    </p:custShow>
    <p:custShow name=" رها" id="58">
      <p:sldLst/>
    </p:custShow>
    <p:custShow name="بازتاب" id="59">
      <p:sldLst/>
    </p:custShow>
    <p:custShow name="مکیدن ارام عمیق" id="60">
      <p:sldLst/>
    </p:custShow>
    <p:custShow name="طولانی" id="61">
      <p:sldLst/>
    </p:custShow>
    <p:custShow name="ideal latch" id="62">
      <p:sldLst/>
    </p:custShow>
    <p:custShow name="bc" id="63">
      <p:sldLst/>
    </p:custShow>
    <p:custShow name="besr latch" id="64">
      <p:sldLst/>
    </p:custShow>
    <p:custShow name="drink" id="65">
      <p:sldLst/>
    </p:custShow>
    <p:custShow name="bc2" id="66">
      <p:sldLst/>
    </p:custShow>
    <p:custShow name="ماساژپستان" id="67">
      <p:sldLst/>
    </p:custShow>
    <p:custShow name="سرنگ" id="68">
      <p:sldLst/>
    </p:custShow>
    <p:custShow name="قاشق" id="69">
      <p:sldLst/>
    </p:custShow>
    <p:custShow name="پوش" id="70">
      <p:sldLst/>
    </p:custShow>
    <p:custShow name="روتیت" id="71">
      <p:sldLst/>
    </p:custShow>
    <p:custShow name="تعویض پستانها" id="72">
      <p:sldLst/>
    </p:custShow>
    <p:custShow name="switch" id="73">
      <p:sldLst/>
    </p:custShow>
    <p:custShow name="mildly flat" id="74">
      <p:sldLst/>
    </p:custShow>
    <p:custShow name="syrun" id="75">
      <p:sldLst/>
    </p:custShow>
    <p:custShow name="danestan" id="76">
      <p:sldLst/>
    </p:custShow>
    <p:custShow name="روند شیر دهی" id="77">
      <p:sldLst/>
    </p:custShow>
    <p:custShow name="hand head" id="78">
      <p:sldLst/>
    </p:custShow>
    <p:custShow name="new" id="79">
      <p:sldLst/>
    </p:custShow>
    <p:custShow name="newman" id="80">
      <p:sldLst/>
    </p:custShow>
    <p:custShow name="کروس" id="81">
      <p:sldLst>
        <p:sld r:id="rId22"/>
      </p:sldLst>
    </p:custShow>
    <p:custShow name="بزرگ" id="82">
      <p:sldLst/>
    </p:custShow>
    <p:custShow name="پمپ با ماساژ" id="83">
      <p:sldLst/>
    </p:custShow>
    <p:custShow name="الگوریتم" id="84">
      <p:sldLst/>
    </p:custShow>
    <p:custShow name="energy" id="85">
      <p:sldLst/>
    </p:custShow>
    <p:custShow name="مادر" id="86">
      <p:sldLst/>
    </p:custShow>
    <p:custShow name="کتاب" id="87">
      <p:sldLst>
        <p:sld r:id="rId16"/>
      </p:sldLst>
    </p:custShow>
    <p:custShow name="poor stamina" id="88">
      <p:sldLst/>
    </p:custShow>
    <p:custShow name="under urm" id="89">
      <p:sldLst>
        <p:sld r:id="rId23"/>
      </p:sldLst>
    </p:custShow>
    <p:custShow name="head suport" id="90">
      <p:sldLst>
        <p:sld r:id="rId24"/>
      </p:sldLst>
    </p:custShow>
    <p:custShow name="poor suck" id="91">
      <p:sldLst/>
    </p:custShow>
    <p:custShow name="فشردن پستان" id="92">
      <p:sldLst>
        <p:sld r:id="rId37"/>
        <p:sld r:id="rId38"/>
        <p:sld r:id="rId39"/>
        <p:sld r:id="rId40"/>
        <p:sld r:id="rId41"/>
      </p:sldLst>
    </p:custShow>
    <p:custShow name="bcc" id="93">
      <p:sldLst>
        <p:sld r:id="rId37"/>
        <p:sld r:id="rId38"/>
        <p:sld r:id="rId39"/>
        <p:sld r:id="rId40"/>
        <p:sld r:id="rId41"/>
      </p:sldLst>
    </p:custShow>
  </p:custShowLst>
  <p:defaultTextStyle>
    <a:defPPr>
      <a:defRPr lang="fa-I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Untitled Section" id="{0F6DB15C-E121-4269-B147-70A4BFFA73CF}">
          <p14:sldIdLst>
            <p14:sldId id="258"/>
            <p14:sldId id="720"/>
            <p14:sldId id="829"/>
            <p14:sldId id="870"/>
            <p14:sldId id="871"/>
            <p14:sldId id="872"/>
            <p14:sldId id="873"/>
            <p14:sldId id="874"/>
            <p14:sldId id="832"/>
            <p14:sldId id="761"/>
            <p14:sldId id="793"/>
            <p14:sldId id="840"/>
            <p14:sldId id="794"/>
            <p14:sldId id="747"/>
            <p14:sldId id="765"/>
            <p14:sldId id="853"/>
            <p14:sldId id="850"/>
            <p14:sldId id="855"/>
            <p14:sldId id="768"/>
            <p14:sldId id="795"/>
            <p14:sldId id="769"/>
            <p14:sldId id="849"/>
            <p14:sldId id="770"/>
            <p14:sldId id="833"/>
            <p14:sldId id="822"/>
            <p14:sldId id="823"/>
            <p14:sldId id="861"/>
            <p14:sldId id="865"/>
            <p14:sldId id="867"/>
            <p14:sldId id="844"/>
            <p14:sldId id="845"/>
            <p14:sldId id="846"/>
            <p14:sldId id="847"/>
            <p14:sldId id="848"/>
            <p14:sldId id="875"/>
            <p14:sldId id="796"/>
            <p14:sldId id="868"/>
            <p14:sldId id="869"/>
            <p14:sldId id="775"/>
            <p14:sldId id="779"/>
            <p14:sldId id="780"/>
            <p14:sldId id="781"/>
            <p14:sldId id="782"/>
            <p14:sldId id="783"/>
            <p14:sldId id="784"/>
            <p14:sldId id="876"/>
            <p14:sldId id="877"/>
            <p14:sldId id="878"/>
            <p14:sldId id="879"/>
            <p14:sldId id="880"/>
            <p14:sldId id="881"/>
            <p14:sldId id="882"/>
            <p14:sldId id="883"/>
            <p14:sldId id="884"/>
            <p14:sldId id="885"/>
            <p14:sldId id="886"/>
            <p14:sldId id="887"/>
            <p14:sldId id="888"/>
            <p14:sldId id="889"/>
            <p14:sldId id="890"/>
            <p14:sldId id="891"/>
            <p14:sldId id="8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سبک متوسط 2 - آکسان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8687" autoAdjust="0"/>
    <p:restoredTop sz="91382" autoAdjust="0"/>
  </p:normalViewPr>
  <p:slideViewPr>
    <p:cSldViewPr>
      <p:cViewPr varScale="1">
        <p:scale>
          <a:sx n="79" d="100"/>
          <a:sy n="79" d="100"/>
        </p:scale>
        <p:origin x="1098" y="54"/>
      </p:cViewPr>
      <p:guideLst>
        <p:guide orient="horz" pos="2160"/>
        <p:guide pos="2880"/>
      </p:guideLst>
    </p:cSldViewPr>
  </p:slideViewPr>
  <p:outlineViewPr>
    <p:cViewPr>
      <p:scale>
        <a:sx n="33" d="100"/>
        <a:sy n="33" d="100"/>
      </p:scale>
      <p:origin x="12" y="18840"/>
    </p:cViewPr>
  </p:outlineViewPr>
  <p:notesTextViewPr>
    <p:cViewPr>
      <p:scale>
        <a:sx n="3" d="2"/>
        <a:sy n="3" d="2"/>
      </p:scale>
      <p:origin x="0" y="0"/>
    </p:cViewPr>
  </p:notesTextViewPr>
  <p:sorterViewPr>
    <p:cViewPr>
      <p:scale>
        <a:sx n="100" d="100"/>
        <a:sy n="100" d="100"/>
      </p:scale>
      <p:origin x="0" y="-10872"/>
    </p:cViewPr>
  </p:sorterViewPr>
  <p:notesViewPr>
    <p:cSldViewPr>
      <p:cViewPr varScale="1">
        <p:scale>
          <a:sx n="65" d="100"/>
          <a:sy n="65" d="100"/>
        </p:scale>
        <p:origin x="-26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A0C7C1-EC0E-47BF-B02D-76068252E0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507532-BB8D-4FE9-B7DC-8811F8A4A888}" type="pres">
      <dgm:prSet presAssocID="{8BA0C7C1-EC0E-47BF-B02D-76068252E04A}" presName="linear" presStyleCnt="0">
        <dgm:presLayoutVars>
          <dgm:animLvl val="lvl"/>
          <dgm:resizeHandles val="exact"/>
        </dgm:presLayoutVars>
      </dgm:prSet>
      <dgm:spPr/>
    </dgm:pt>
  </dgm:ptLst>
  <dgm:cxnLst>
    <dgm:cxn modelId="{7AD67465-03DA-4A6A-964D-3E137073CF18}" type="presOf" srcId="{8BA0C7C1-EC0E-47BF-B02D-76068252E04A}" destId="{51507532-BB8D-4FE9-B7DC-8811F8A4A88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DED73E-1BBE-481E-8C19-C9ACD55C52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EA590-A595-4060-A48B-79B6295E35AE}">
      <dgm:prSet custT="1"/>
      <dgm:spPr/>
      <dgm:t>
        <a:bodyPr/>
        <a:lstStyle/>
        <a:p>
          <a:pPr algn="ctr" rtl="1"/>
          <a:r>
            <a:rPr lang="fa-IR" sz="3600" b="1" dirty="0">
              <a:effectLst>
                <a:outerShdw blurRad="38100" dist="38100" dir="2700000" algn="tl">
                  <a:srgbClr val="000000">
                    <a:alpha val="43137"/>
                  </a:srgbClr>
                </a:outerShdw>
              </a:effectLst>
              <a:cs typeface="B Nazanin" panose="00000400000000000000" pitchFamily="2" charset="-78"/>
            </a:rPr>
            <a:t>اهمیت فشردن پستان بخصوص برای                         نوزادان اواخر نارسی</a:t>
          </a:r>
          <a:endParaRPr lang="en-US" sz="3600" b="1" dirty="0">
            <a:effectLst>
              <a:outerShdw blurRad="38100" dist="38100" dir="2700000" algn="tl">
                <a:srgbClr val="000000">
                  <a:alpha val="43137"/>
                </a:srgbClr>
              </a:outerShdw>
            </a:effectLst>
            <a:cs typeface="B Nazanin" panose="00000400000000000000" pitchFamily="2" charset="-78"/>
          </a:endParaRPr>
        </a:p>
      </dgm:t>
    </dgm:pt>
    <dgm:pt modelId="{D0C98F46-239F-48CC-B90B-25799182D4A4}" type="parTrans" cxnId="{EECD033E-1F8C-4120-A076-A53E10FA008F}">
      <dgm:prSet/>
      <dgm:spPr/>
      <dgm:t>
        <a:bodyPr/>
        <a:lstStyle/>
        <a:p>
          <a:endParaRPr lang="en-US" sz="1600" b="1">
            <a:effectLst>
              <a:outerShdw blurRad="38100" dist="38100" dir="2700000" algn="tl">
                <a:srgbClr val="000000">
                  <a:alpha val="43137"/>
                </a:srgbClr>
              </a:outerShdw>
            </a:effectLst>
          </a:endParaRPr>
        </a:p>
      </dgm:t>
    </dgm:pt>
    <dgm:pt modelId="{9A1AB297-1D2D-4AE4-9ECB-D400311D52CC}" type="sibTrans" cxnId="{EECD033E-1F8C-4120-A076-A53E10FA008F}">
      <dgm:prSet/>
      <dgm:spPr/>
      <dgm:t>
        <a:bodyPr/>
        <a:lstStyle/>
        <a:p>
          <a:endParaRPr lang="en-US" sz="1600" b="1">
            <a:effectLst>
              <a:outerShdw blurRad="38100" dist="38100" dir="2700000" algn="tl">
                <a:srgbClr val="000000">
                  <a:alpha val="43137"/>
                </a:srgbClr>
              </a:outerShdw>
            </a:effectLst>
          </a:endParaRPr>
        </a:p>
      </dgm:t>
    </dgm:pt>
    <dgm:pt modelId="{7DEFA1C9-B4D0-4254-9DB1-593813D673C2}" type="pres">
      <dgm:prSet presAssocID="{9EDED73E-1BBE-481E-8C19-C9ACD55C5206}" presName="linear" presStyleCnt="0">
        <dgm:presLayoutVars>
          <dgm:animLvl val="lvl"/>
          <dgm:resizeHandles val="exact"/>
        </dgm:presLayoutVars>
      </dgm:prSet>
      <dgm:spPr/>
    </dgm:pt>
    <dgm:pt modelId="{F398F298-AC1A-4720-8B79-640542CBA595}" type="pres">
      <dgm:prSet presAssocID="{06BEA590-A595-4060-A48B-79B6295E35AE}" presName="parentText" presStyleLbl="node1" presStyleIdx="0" presStyleCnt="1" custScaleY="331010" custLinFactNeighborY="-9459">
        <dgm:presLayoutVars>
          <dgm:chMax val="0"/>
          <dgm:bulletEnabled val="1"/>
        </dgm:presLayoutVars>
      </dgm:prSet>
      <dgm:spPr/>
    </dgm:pt>
  </dgm:ptLst>
  <dgm:cxnLst>
    <dgm:cxn modelId="{EECD033E-1F8C-4120-A076-A53E10FA008F}" srcId="{9EDED73E-1BBE-481E-8C19-C9ACD55C5206}" destId="{06BEA590-A595-4060-A48B-79B6295E35AE}" srcOrd="0" destOrd="0" parTransId="{D0C98F46-239F-48CC-B90B-25799182D4A4}" sibTransId="{9A1AB297-1D2D-4AE4-9ECB-D400311D52CC}"/>
    <dgm:cxn modelId="{86D63C48-8685-4280-B37B-B1F861EB1CFA}" type="presOf" srcId="{06BEA590-A595-4060-A48B-79B6295E35AE}" destId="{F398F298-AC1A-4720-8B79-640542CBA595}" srcOrd="0" destOrd="0" presId="urn:microsoft.com/office/officeart/2005/8/layout/vList2"/>
    <dgm:cxn modelId="{4635FB7C-A7D5-4F9F-A2A9-750B1E732EE2}" type="presOf" srcId="{9EDED73E-1BBE-481E-8C19-C9ACD55C5206}" destId="{7DEFA1C9-B4D0-4254-9DB1-593813D673C2}" srcOrd="0" destOrd="0" presId="urn:microsoft.com/office/officeart/2005/8/layout/vList2"/>
    <dgm:cxn modelId="{35B577D4-C1F0-4756-BA32-408E6F33F110}" type="presParOf" srcId="{7DEFA1C9-B4D0-4254-9DB1-593813D673C2}" destId="{F398F298-AC1A-4720-8B79-640542CBA59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solidFill>
                <a:schemeClr val="bg1"/>
              </a:solidFill>
              <a:effectLst>
                <a:outerShdw blurRad="38100" dist="38100" dir="2700000" algn="tl">
                  <a:srgbClr val="000000">
                    <a:alpha val="43137"/>
                  </a:srgbClr>
                </a:outerShdw>
              </a:effectLst>
              <a:cs typeface="B Nazanin" panose="00000400000000000000" pitchFamily="2" charset="-78"/>
            </a:rPr>
            <a:t>فشردن پستان در تمام دفعات شیردهی</a:t>
          </a:r>
          <a:endParaRPr lang="en-US" sz="40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a:p>
      </dgm:t>
    </dgm:pt>
    <dgm:pt modelId="{EFB39705-719E-410A-9E64-88F9C50679EF}" type="sibTrans" cxnId="{5D6FB8ED-23F8-4A19-A06F-DF00AA985D00}">
      <dgm:prSet/>
      <dgm:spPr/>
      <dgm:t>
        <a:bodyPr/>
        <a:lstStyle/>
        <a:p>
          <a:endParaRPr lang="en-US"/>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dgm:presLayoutVars>
          <dgm:chMax val="0"/>
          <dgm:bulletEnabled val="1"/>
        </dgm:presLayoutVars>
      </dgm:prSet>
      <dgm:spPr/>
    </dgm:pt>
  </dgm:ptLst>
  <dgm:cxnLst>
    <dgm:cxn modelId="{1BF64237-C89C-4D67-BA64-BC23D77CDE26}" type="presOf" srcId="{EFD2EDB6-33C8-45A3-B822-9ABE72EB662B}" destId="{41B786DD-A9A6-4E96-A16E-3A6F65D47054}" srcOrd="0" destOrd="0" presId="urn:microsoft.com/office/officeart/2005/8/layout/vList2"/>
    <dgm:cxn modelId="{44D4DD37-7C92-41DC-B55A-885BF65526A9}"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E90AC40F-6EFC-4C6F-84CD-7E58B5C8ABE6}"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DED73E-1BBE-481E-8C19-C9ACD55C52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EA590-A595-4060-A48B-79B6295E35AE}">
      <dgm:prSet custT="1"/>
      <dgm:spPr/>
      <dgm:t>
        <a:bodyPr/>
        <a:lstStyle/>
        <a:p>
          <a:pPr algn="ctr" rtl="1"/>
          <a:r>
            <a:rPr lang="fa-IR" sz="2800" b="1" dirty="0">
              <a:effectLst>
                <a:outerShdw blurRad="38100" dist="38100" dir="2700000" algn="tl">
                  <a:srgbClr val="000000">
                    <a:alpha val="43137"/>
                  </a:srgbClr>
                </a:outerShdw>
              </a:effectLst>
              <a:cs typeface="B Nazanin" panose="00000400000000000000" pitchFamily="2" charset="-78"/>
            </a:rPr>
            <a:t>روش</a:t>
          </a:r>
          <a:r>
            <a:rPr lang="en-US" sz="2800" b="1" dirty="0">
              <a:effectLst>
                <a:outerShdw blurRad="38100" dist="38100" dir="2700000" algn="tl">
                  <a:srgbClr val="000000">
                    <a:alpha val="43137"/>
                  </a:srgbClr>
                </a:outerShdw>
              </a:effectLst>
              <a:cs typeface="B Nazanin" panose="00000400000000000000" pitchFamily="2" charset="-78"/>
            </a:rPr>
            <a:t> </a:t>
          </a:r>
          <a:r>
            <a:rPr lang="fa-IR" sz="2800" b="1" dirty="0">
              <a:effectLst>
                <a:outerShdw blurRad="38100" dist="38100" dir="2700000" algn="tl">
                  <a:srgbClr val="000000">
                    <a:alpha val="43137"/>
                  </a:srgbClr>
                </a:outerShdw>
              </a:effectLst>
              <a:cs typeface="B Nazanin" panose="00000400000000000000" pitchFamily="2" charset="-78"/>
            </a:rPr>
            <a:t>موثر</a:t>
          </a:r>
          <a:r>
            <a:rPr lang="en-US" sz="2800" b="1" dirty="0">
              <a:effectLst>
                <a:outerShdw blurRad="38100" dist="38100" dir="2700000" algn="tl">
                  <a:srgbClr val="000000">
                    <a:alpha val="43137"/>
                  </a:srgbClr>
                </a:outerShdw>
              </a:effectLst>
              <a:cs typeface="B Nazanin" panose="00000400000000000000" pitchFamily="2" charset="-78"/>
            </a:rPr>
            <a:t> </a:t>
          </a:r>
          <a:r>
            <a:rPr lang="fa-IR" sz="2800" b="1" dirty="0">
              <a:effectLst>
                <a:outerShdw blurRad="38100" dist="38100" dir="2700000" algn="tl">
                  <a:srgbClr val="000000">
                    <a:alpha val="43137"/>
                  </a:srgbClr>
                </a:outerShdw>
              </a:effectLst>
              <a:cs typeface="B Nazanin" panose="00000400000000000000" pitchFamily="2" charset="-78"/>
            </a:rPr>
            <a:t>فشردن پستان</a:t>
          </a:r>
          <a:endParaRPr lang="en-US" sz="2800" b="1" dirty="0">
            <a:effectLst>
              <a:outerShdw blurRad="38100" dist="38100" dir="2700000" algn="tl">
                <a:srgbClr val="000000">
                  <a:alpha val="43137"/>
                </a:srgbClr>
              </a:outerShdw>
            </a:effectLst>
            <a:cs typeface="B Nazanin" panose="00000400000000000000" pitchFamily="2" charset="-78"/>
          </a:endParaRPr>
        </a:p>
      </dgm:t>
    </dgm:pt>
    <dgm:pt modelId="{D0C98F46-239F-48CC-B90B-25799182D4A4}" type="parTrans" cxnId="{EECD033E-1F8C-4120-A076-A53E10FA008F}">
      <dgm:prSet/>
      <dgm:spPr/>
      <dgm:t>
        <a:bodyPr/>
        <a:lstStyle/>
        <a:p>
          <a:endParaRPr lang="en-US" sz="1200" b="1">
            <a:effectLst>
              <a:outerShdw blurRad="38100" dist="38100" dir="2700000" algn="tl">
                <a:srgbClr val="000000">
                  <a:alpha val="43137"/>
                </a:srgbClr>
              </a:outerShdw>
            </a:effectLst>
          </a:endParaRPr>
        </a:p>
      </dgm:t>
    </dgm:pt>
    <dgm:pt modelId="{9A1AB297-1D2D-4AE4-9ECB-D400311D52CC}" type="sibTrans" cxnId="{EECD033E-1F8C-4120-A076-A53E10FA008F}">
      <dgm:prSet/>
      <dgm:spPr/>
      <dgm:t>
        <a:bodyPr/>
        <a:lstStyle/>
        <a:p>
          <a:endParaRPr lang="en-US" sz="1200" b="1">
            <a:effectLst>
              <a:outerShdw blurRad="38100" dist="38100" dir="2700000" algn="tl">
                <a:srgbClr val="000000">
                  <a:alpha val="43137"/>
                </a:srgbClr>
              </a:outerShdw>
            </a:effectLst>
          </a:endParaRPr>
        </a:p>
      </dgm:t>
    </dgm:pt>
    <dgm:pt modelId="{7DEFA1C9-B4D0-4254-9DB1-593813D673C2}" type="pres">
      <dgm:prSet presAssocID="{9EDED73E-1BBE-481E-8C19-C9ACD55C5206}" presName="linear" presStyleCnt="0">
        <dgm:presLayoutVars>
          <dgm:animLvl val="lvl"/>
          <dgm:resizeHandles val="exact"/>
        </dgm:presLayoutVars>
      </dgm:prSet>
      <dgm:spPr/>
    </dgm:pt>
    <dgm:pt modelId="{F398F298-AC1A-4720-8B79-640542CBA595}" type="pres">
      <dgm:prSet presAssocID="{06BEA590-A595-4060-A48B-79B6295E35AE}" presName="parentText" presStyleLbl="node1" presStyleIdx="0" presStyleCnt="1" custScaleY="225765">
        <dgm:presLayoutVars>
          <dgm:chMax val="0"/>
          <dgm:bulletEnabled val="1"/>
        </dgm:presLayoutVars>
      </dgm:prSet>
      <dgm:spPr/>
    </dgm:pt>
  </dgm:ptLst>
  <dgm:cxnLst>
    <dgm:cxn modelId="{EECD033E-1F8C-4120-A076-A53E10FA008F}" srcId="{9EDED73E-1BBE-481E-8C19-C9ACD55C5206}" destId="{06BEA590-A595-4060-A48B-79B6295E35AE}" srcOrd="0" destOrd="0" parTransId="{D0C98F46-239F-48CC-B90B-25799182D4A4}" sibTransId="{9A1AB297-1D2D-4AE4-9ECB-D400311D52CC}"/>
    <dgm:cxn modelId="{FFBD785F-185D-4D9D-94DD-B3FF47C66DA9}" type="presOf" srcId="{06BEA590-A595-4060-A48B-79B6295E35AE}" destId="{F398F298-AC1A-4720-8B79-640542CBA595}" srcOrd="0" destOrd="0" presId="urn:microsoft.com/office/officeart/2005/8/layout/vList2"/>
    <dgm:cxn modelId="{59EB4B89-31AE-4BBB-9781-472DEF4F0885}" type="presOf" srcId="{9EDED73E-1BBE-481E-8C19-C9ACD55C5206}" destId="{7DEFA1C9-B4D0-4254-9DB1-593813D673C2}" srcOrd="0" destOrd="0" presId="urn:microsoft.com/office/officeart/2005/8/layout/vList2"/>
    <dgm:cxn modelId="{5C469B6C-96C2-4DEE-9A19-CE0BF8414749}" type="presParOf" srcId="{7DEFA1C9-B4D0-4254-9DB1-593813D673C2}" destId="{F398F298-AC1A-4720-8B79-640542CBA59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13ECA2B-7D94-44F3-883E-C7487762EA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31D822-E7F0-4105-BDEB-B60F2508F071}">
      <dgm:prSet custT="1"/>
      <dgm:spPr/>
      <dgm:t>
        <a:bodyPr/>
        <a:lstStyle/>
        <a:p>
          <a:pPr rtl="1"/>
          <a:r>
            <a:rPr lang="fa-IR" sz="4000" b="1" dirty="0">
              <a:effectLst>
                <a:outerShdw blurRad="38100" dist="38100" dir="2700000" algn="tl">
                  <a:srgbClr val="000000">
                    <a:alpha val="43137"/>
                  </a:srgbClr>
                </a:outerShdw>
              </a:effectLst>
              <a:cs typeface="B Nazanin" panose="00000400000000000000" pitchFamily="2" charset="-78"/>
            </a:rPr>
            <a:t>فشردن پستان در نوزاد نارس نزدیک به </a:t>
          </a:r>
          <a:r>
            <a:rPr lang="fa-IR" sz="4000" b="1" dirty="0" err="1">
              <a:effectLst>
                <a:outerShdw blurRad="38100" dist="38100" dir="2700000" algn="tl">
                  <a:srgbClr val="000000">
                    <a:alpha val="43137"/>
                  </a:srgbClr>
                </a:outerShdw>
              </a:effectLst>
              <a:cs typeface="B Nazanin" panose="00000400000000000000" pitchFamily="2" charset="-78"/>
            </a:rPr>
            <a:t>ترم</a:t>
          </a:r>
          <a:r>
            <a:rPr lang="fa-IR" sz="4000" b="1" dirty="0">
              <a:effectLst>
                <a:outerShdw blurRad="38100" dist="38100" dir="2700000" algn="tl">
                  <a:srgbClr val="000000">
                    <a:alpha val="43137"/>
                  </a:srgbClr>
                </a:outerShdw>
              </a:effectLst>
              <a:cs typeface="B Nazanin" panose="00000400000000000000" pitchFamily="2" charset="-78"/>
            </a:rPr>
            <a:t> توسط پدر</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49587B55-EB5D-4103-BB81-8CF0D6A89383}" type="parTrans" cxnId="{40847FAA-CECA-4756-B00F-21894CA7CB0E}">
      <dgm:prSet/>
      <dgm:spPr/>
      <dgm:t>
        <a:bodyPr/>
        <a:lstStyle/>
        <a:p>
          <a:endParaRPr lang="en-US">
            <a:effectLst>
              <a:outerShdw blurRad="38100" dist="38100" dir="2700000" algn="tl">
                <a:srgbClr val="000000">
                  <a:alpha val="43137"/>
                </a:srgbClr>
              </a:outerShdw>
            </a:effectLst>
            <a:cs typeface="B Nazanin" panose="00000400000000000000" pitchFamily="2" charset="-78"/>
          </a:endParaRPr>
        </a:p>
      </dgm:t>
    </dgm:pt>
    <dgm:pt modelId="{8D86D5EB-0192-4983-BA9A-89FF32E04F97}" type="sibTrans" cxnId="{40847FAA-CECA-4756-B00F-21894CA7CB0E}">
      <dgm:prSet/>
      <dgm:spPr/>
      <dgm:t>
        <a:bodyPr/>
        <a:lstStyle/>
        <a:p>
          <a:endParaRPr lang="en-US">
            <a:effectLst>
              <a:outerShdw blurRad="38100" dist="38100" dir="2700000" algn="tl">
                <a:srgbClr val="000000">
                  <a:alpha val="43137"/>
                </a:srgbClr>
              </a:outerShdw>
            </a:effectLst>
            <a:cs typeface="B Nazanin" panose="00000400000000000000" pitchFamily="2" charset="-78"/>
          </a:endParaRPr>
        </a:p>
      </dgm:t>
    </dgm:pt>
    <dgm:pt modelId="{6F989700-8105-4D2C-8269-22B51AFBBEB9}" type="pres">
      <dgm:prSet presAssocID="{D13ECA2B-7D94-44F3-883E-C7487762EAD9}" presName="linear" presStyleCnt="0">
        <dgm:presLayoutVars>
          <dgm:animLvl val="lvl"/>
          <dgm:resizeHandles val="exact"/>
        </dgm:presLayoutVars>
      </dgm:prSet>
      <dgm:spPr/>
    </dgm:pt>
    <dgm:pt modelId="{51F04390-B13C-41A7-8CFB-03672A3B5E26}" type="pres">
      <dgm:prSet presAssocID="{E231D822-E7F0-4105-BDEB-B60F2508F071}" presName="parentText" presStyleLbl="node1" presStyleIdx="0" presStyleCnt="1" custScaleX="64749" custLinFactNeighborX="7978" custLinFactNeighborY="9055">
        <dgm:presLayoutVars>
          <dgm:chMax val="0"/>
          <dgm:bulletEnabled val="1"/>
        </dgm:presLayoutVars>
      </dgm:prSet>
      <dgm:spPr/>
    </dgm:pt>
  </dgm:ptLst>
  <dgm:cxnLst>
    <dgm:cxn modelId="{EEE9CB7A-6E9A-4DE9-AFE0-6B2B77BA2EA7}" type="presOf" srcId="{D13ECA2B-7D94-44F3-883E-C7487762EAD9}" destId="{6F989700-8105-4D2C-8269-22B51AFBBEB9}" srcOrd="0" destOrd="0" presId="urn:microsoft.com/office/officeart/2005/8/layout/vList2"/>
    <dgm:cxn modelId="{7C7E8083-01BA-47C7-AC86-70B8D1820D5E}" type="presOf" srcId="{E231D822-E7F0-4105-BDEB-B60F2508F071}" destId="{51F04390-B13C-41A7-8CFB-03672A3B5E26}" srcOrd="0" destOrd="0" presId="urn:microsoft.com/office/officeart/2005/8/layout/vList2"/>
    <dgm:cxn modelId="{40847FAA-CECA-4756-B00F-21894CA7CB0E}" srcId="{D13ECA2B-7D94-44F3-883E-C7487762EAD9}" destId="{E231D822-E7F0-4105-BDEB-B60F2508F071}" srcOrd="0" destOrd="0" parTransId="{49587B55-EB5D-4103-BB81-8CF0D6A89383}" sibTransId="{8D86D5EB-0192-4983-BA9A-89FF32E04F97}"/>
    <dgm:cxn modelId="{67C87362-89E3-4EE6-9900-599868E46561}" type="presParOf" srcId="{6F989700-8105-4D2C-8269-22B51AFBBEB9}" destId="{51F04390-B13C-41A7-8CFB-03672A3B5E2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cs typeface="B Nazanin"/>
            </a:rPr>
            <a:t>پیش بینی مشکلات و کمک های مورد نیاز</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05D7D82F-7FFD-4C7F-88A5-EB8FBA3BE5BA}" type="presOf" srcId="{1C627D2C-301D-4F51-8698-F82410384408}" destId="{FB80C8AF-006B-47CA-99F0-F7A6E22DC1C9}" srcOrd="0" destOrd="0" presId="urn:microsoft.com/office/officeart/2005/8/layout/vList2"/>
    <dgm:cxn modelId="{0156D177-F36F-42B6-868F-E4BCF825DDC2}"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9B406E1B-9FDE-4801-AFD0-70E080FD2851}"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DED73E-1BBE-481E-8C19-C9ACD55C52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EA590-A595-4060-A48B-79B6295E35AE}">
      <dgm:prSet custT="1"/>
      <dgm:spPr/>
      <dgm:t>
        <a:bodyPr/>
        <a:lstStyle/>
        <a:p>
          <a:pPr algn="ctr" rtl="1"/>
          <a:r>
            <a:rPr lang="fa-IR" sz="4000" b="1" dirty="0">
              <a:effectLst>
                <a:outerShdw blurRad="38100" dist="38100" dir="2700000" algn="tl">
                  <a:srgbClr val="000000">
                    <a:alpha val="43137"/>
                  </a:srgbClr>
                </a:outerShdw>
              </a:effectLst>
              <a:cs typeface="B Nazanin" panose="00000400000000000000" pitchFamily="2" charset="-78"/>
            </a:rPr>
            <a:t>معمای محافظ نوک پستان: استفاده شوند یا نه</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D0C98F46-239F-48CC-B90B-25799182D4A4}" type="parTrans" cxnId="{EECD033E-1F8C-4120-A076-A53E10FA008F}">
      <dgm:prSet/>
      <dgm:spPr/>
      <dgm:t>
        <a:bodyPr/>
        <a:lstStyle/>
        <a:p>
          <a:endParaRPr lang="en-US" sz="1800" b="1">
            <a:effectLst>
              <a:outerShdw blurRad="38100" dist="38100" dir="2700000" algn="tl">
                <a:srgbClr val="000000">
                  <a:alpha val="43137"/>
                </a:srgbClr>
              </a:outerShdw>
            </a:effectLst>
          </a:endParaRPr>
        </a:p>
      </dgm:t>
    </dgm:pt>
    <dgm:pt modelId="{9A1AB297-1D2D-4AE4-9ECB-D400311D52CC}" type="sibTrans" cxnId="{EECD033E-1F8C-4120-A076-A53E10FA008F}">
      <dgm:prSet/>
      <dgm:spPr/>
      <dgm:t>
        <a:bodyPr/>
        <a:lstStyle/>
        <a:p>
          <a:endParaRPr lang="en-US" sz="1800" b="1">
            <a:effectLst>
              <a:outerShdw blurRad="38100" dist="38100" dir="2700000" algn="tl">
                <a:srgbClr val="000000">
                  <a:alpha val="43137"/>
                </a:srgbClr>
              </a:outerShdw>
            </a:effectLst>
          </a:endParaRPr>
        </a:p>
      </dgm:t>
    </dgm:pt>
    <dgm:pt modelId="{7DEFA1C9-B4D0-4254-9DB1-593813D673C2}" type="pres">
      <dgm:prSet presAssocID="{9EDED73E-1BBE-481E-8C19-C9ACD55C5206}" presName="linear" presStyleCnt="0">
        <dgm:presLayoutVars>
          <dgm:animLvl val="lvl"/>
          <dgm:resizeHandles val="exact"/>
        </dgm:presLayoutVars>
      </dgm:prSet>
      <dgm:spPr/>
    </dgm:pt>
    <dgm:pt modelId="{F398F298-AC1A-4720-8B79-640542CBA595}" type="pres">
      <dgm:prSet presAssocID="{06BEA590-A595-4060-A48B-79B6295E35AE}" presName="parentText" presStyleLbl="node1" presStyleIdx="0" presStyleCnt="1">
        <dgm:presLayoutVars>
          <dgm:chMax val="0"/>
          <dgm:bulletEnabled val="1"/>
        </dgm:presLayoutVars>
      </dgm:prSet>
      <dgm:spPr/>
    </dgm:pt>
  </dgm:ptLst>
  <dgm:cxnLst>
    <dgm:cxn modelId="{379F4321-1D5C-4AB7-AB5F-867DD23B8C86}" type="presOf" srcId="{06BEA590-A595-4060-A48B-79B6295E35AE}" destId="{F398F298-AC1A-4720-8B79-640542CBA595}" srcOrd="0" destOrd="0" presId="urn:microsoft.com/office/officeart/2005/8/layout/vList2"/>
    <dgm:cxn modelId="{EECD033E-1F8C-4120-A076-A53E10FA008F}" srcId="{9EDED73E-1BBE-481E-8C19-C9ACD55C5206}" destId="{06BEA590-A595-4060-A48B-79B6295E35AE}" srcOrd="0" destOrd="0" parTransId="{D0C98F46-239F-48CC-B90B-25799182D4A4}" sibTransId="{9A1AB297-1D2D-4AE4-9ECB-D400311D52CC}"/>
    <dgm:cxn modelId="{8A8201DE-DACC-49A2-A214-F07A513D033D}" type="presOf" srcId="{9EDED73E-1BBE-481E-8C19-C9ACD55C5206}" destId="{7DEFA1C9-B4D0-4254-9DB1-593813D673C2}" srcOrd="0" destOrd="0" presId="urn:microsoft.com/office/officeart/2005/8/layout/vList2"/>
    <dgm:cxn modelId="{B4B0B6D8-588A-4121-A03C-5EC3EC3526A1}" type="presParOf" srcId="{7DEFA1C9-B4D0-4254-9DB1-593813D673C2}" destId="{F398F298-AC1A-4720-8B79-640542CBA5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E53D20-5D7F-4595-A219-25E532234D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EF6C30-D885-4940-A843-E407FE5FABC3}">
      <dgm:prSet/>
      <dgm:spPr/>
      <dgm:t>
        <a:bodyPr/>
        <a:lstStyle/>
        <a:p>
          <a:pPr rtl="1"/>
          <a:r>
            <a:rPr lang="en-US" dirty="0">
              <a:effectLst>
                <a:outerShdw blurRad="38100" dist="38100" dir="2700000" algn="tl">
                  <a:srgbClr val="000000">
                    <a:alpha val="43137"/>
                  </a:srgbClr>
                </a:outerShdw>
              </a:effectLst>
            </a:rPr>
            <a:t>ULTRATHIN NIPPLE SHIELDS</a:t>
          </a:r>
        </a:p>
      </dgm:t>
    </dgm:pt>
    <dgm:pt modelId="{8C9B42ED-BC77-4C1E-B466-4399495B2E90}" type="parTrans" cxnId="{760F6795-4140-4E8F-A6AC-BB2B1EADAD6B}">
      <dgm:prSet/>
      <dgm:spPr/>
      <dgm:t>
        <a:bodyPr/>
        <a:lstStyle/>
        <a:p>
          <a:endParaRPr lang="en-US"/>
        </a:p>
      </dgm:t>
    </dgm:pt>
    <dgm:pt modelId="{00B8D386-BE80-4A43-9060-AB6829916A30}" type="sibTrans" cxnId="{760F6795-4140-4E8F-A6AC-BB2B1EADAD6B}">
      <dgm:prSet/>
      <dgm:spPr/>
      <dgm:t>
        <a:bodyPr/>
        <a:lstStyle/>
        <a:p>
          <a:endParaRPr lang="en-US"/>
        </a:p>
      </dgm:t>
    </dgm:pt>
    <dgm:pt modelId="{05B19FA3-436B-42EF-BEAE-1F474CFCD728}" type="pres">
      <dgm:prSet presAssocID="{88E53D20-5D7F-4595-A219-25E532234DAF}" presName="linear" presStyleCnt="0">
        <dgm:presLayoutVars>
          <dgm:animLvl val="lvl"/>
          <dgm:resizeHandles val="exact"/>
        </dgm:presLayoutVars>
      </dgm:prSet>
      <dgm:spPr/>
    </dgm:pt>
    <dgm:pt modelId="{51AA153F-6594-4BAC-9444-F3E51EE3FB4A}" type="pres">
      <dgm:prSet presAssocID="{7DEF6C30-D885-4940-A843-E407FE5FABC3}" presName="parentText" presStyleLbl="node1" presStyleIdx="0" presStyleCnt="1">
        <dgm:presLayoutVars>
          <dgm:chMax val="0"/>
          <dgm:bulletEnabled val="1"/>
        </dgm:presLayoutVars>
      </dgm:prSet>
      <dgm:spPr/>
    </dgm:pt>
  </dgm:ptLst>
  <dgm:cxnLst>
    <dgm:cxn modelId="{5F4B9A3E-77FE-4405-B800-6B448BF3F294}" type="presOf" srcId="{7DEF6C30-D885-4940-A843-E407FE5FABC3}" destId="{51AA153F-6594-4BAC-9444-F3E51EE3FB4A}" srcOrd="0" destOrd="0" presId="urn:microsoft.com/office/officeart/2005/8/layout/vList2"/>
    <dgm:cxn modelId="{7A23A862-8FE1-4E5E-B4FF-62FCF28B6134}" type="presOf" srcId="{88E53D20-5D7F-4595-A219-25E532234DAF}" destId="{05B19FA3-436B-42EF-BEAE-1F474CFCD728}" srcOrd="0" destOrd="0" presId="urn:microsoft.com/office/officeart/2005/8/layout/vList2"/>
    <dgm:cxn modelId="{760F6795-4140-4E8F-A6AC-BB2B1EADAD6B}" srcId="{88E53D20-5D7F-4595-A219-25E532234DAF}" destId="{7DEF6C30-D885-4940-A843-E407FE5FABC3}" srcOrd="0" destOrd="0" parTransId="{8C9B42ED-BC77-4C1E-B466-4399495B2E90}" sibTransId="{00B8D386-BE80-4A43-9060-AB6829916A30}"/>
    <dgm:cxn modelId="{AD25F919-0DD4-426C-B987-A446FD071A72}" type="presParOf" srcId="{05B19FA3-436B-42EF-BEAE-1F474CFCD728}" destId="{51AA153F-6594-4BAC-9444-F3E51EE3FB4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2784223-8084-4D87-89B6-81B8E8D675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9068E0-F671-4317-9076-BE9BBD9BEC9D}">
      <dgm:prSet/>
      <dgm:spPr/>
      <dgm:t>
        <a:bodyPr/>
        <a:lstStyle/>
        <a:p>
          <a:pPr algn="ctr" rtl="1"/>
          <a:r>
            <a:rPr lang="de-DE" b="1" u="sng" dirty="0">
              <a:effectLst>
                <a:outerShdw blurRad="38100" dist="38100" dir="2700000" algn="tl">
                  <a:srgbClr val="000000">
                    <a:alpha val="43137"/>
                  </a:srgbClr>
                </a:outerShdw>
              </a:effectLst>
            </a:rPr>
            <a:t>Optimal attachment technique </a:t>
          </a:r>
          <a:r>
            <a:rPr lang="de-DE" b="1" dirty="0">
              <a:effectLst>
                <a:outerShdw blurRad="38100" dist="38100" dir="2700000" algn="tl">
                  <a:srgbClr val="000000">
                    <a:alpha val="43137"/>
                  </a:srgbClr>
                </a:outerShdw>
              </a:effectLst>
            </a:rPr>
            <a:t>during the use of a nipple shield</a:t>
          </a:r>
          <a:endParaRPr lang="en-US" dirty="0">
            <a:effectLst>
              <a:outerShdw blurRad="38100" dist="38100" dir="2700000" algn="tl">
                <a:srgbClr val="000000">
                  <a:alpha val="43137"/>
                </a:srgbClr>
              </a:outerShdw>
            </a:effectLst>
          </a:endParaRPr>
        </a:p>
      </dgm:t>
    </dgm:pt>
    <dgm:pt modelId="{F523C544-9953-4C76-B023-A51076A09926}" type="parTrans" cxnId="{00A32E0B-95EC-4EAC-B081-F681081FC7C1}">
      <dgm:prSet/>
      <dgm:spPr/>
      <dgm:t>
        <a:bodyPr/>
        <a:lstStyle/>
        <a:p>
          <a:pPr algn="ctr"/>
          <a:endParaRPr lang="en-US"/>
        </a:p>
      </dgm:t>
    </dgm:pt>
    <dgm:pt modelId="{2CA99E7E-3DE2-4D9A-A1D4-53AF34563F95}" type="sibTrans" cxnId="{00A32E0B-95EC-4EAC-B081-F681081FC7C1}">
      <dgm:prSet/>
      <dgm:spPr/>
      <dgm:t>
        <a:bodyPr/>
        <a:lstStyle/>
        <a:p>
          <a:pPr algn="ctr"/>
          <a:endParaRPr lang="en-US"/>
        </a:p>
      </dgm:t>
    </dgm:pt>
    <dgm:pt modelId="{FD0F7ED5-0541-4C23-A613-1B1C752D156B}" type="pres">
      <dgm:prSet presAssocID="{D2784223-8084-4D87-89B6-81B8E8D675B2}" presName="linear" presStyleCnt="0">
        <dgm:presLayoutVars>
          <dgm:animLvl val="lvl"/>
          <dgm:resizeHandles val="exact"/>
        </dgm:presLayoutVars>
      </dgm:prSet>
      <dgm:spPr/>
    </dgm:pt>
    <dgm:pt modelId="{C14F37DB-EF57-47F0-8D72-C3C3595052F2}" type="pres">
      <dgm:prSet presAssocID="{499068E0-F671-4317-9076-BE9BBD9BEC9D}" presName="parentText" presStyleLbl="node1" presStyleIdx="0" presStyleCnt="1">
        <dgm:presLayoutVars>
          <dgm:chMax val="0"/>
          <dgm:bulletEnabled val="1"/>
        </dgm:presLayoutVars>
      </dgm:prSet>
      <dgm:spPr/>
    </dgm:pt>
  </dgm:ptLst>
  <dgm:cxnLst>
    <dgm:cxn modelId="{00A32E0B-95EC-4EAC-B081-F681081FC7C1}" srcId="{D2784223-8084-4D87-89B6-81B8E8D675B2}" destId="{499068E0-F671-4317-9076-BE9BBD9BEC9D}" srcOrd="0" destOrd="0" parTransId="{F523C544-9953-4C76-B023-A51076A09926}" sibTransId="{2CA99E7E-3DE2-4D9A-A1D4-53AF34563F95}"/>
    <dgm:cxn modelId="{E639F20F-269B-403B-A61B-330D8F08BCA6}" type="presOf" srcId="{499068E0-F671-4317-9076-BE9BBD9BEC9D}" destId="{C14F37DB-EF57-47F0-8D72-C3C3595052F2}" srcOrd="0" destOrd="0" presId="urn:microsoft.com/office/officeart/2005/8/layout/vList2"/>
    <dgm:cxn modelId="{9877E1A4-A108-4753-8308-69A902E07B42}" type="presOf" srcId="{D2784223-8084-4D87-89B6-81B8E8D675B2}" destId="{FD0F7ED5-0541-4C23-A613-1B1C752D156B}" srcOrd="0" destOrd="0" presId="urn:microsoft.com/office/officeart/2005/8/layout/vList2"/>
    <dgm:cxn modelId="{62BB872A-CBF2-4E6E-B6B6-111331120A36}" type="presParOf" srcId="{FD0F7ED5-0541-4C23-A613-1B1C752D156B}" destId="{C14F37DB-EF57-47F0-8D72-C3C3595052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22C83D6-47BD-44D2-A9F7-252BEF86413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9113D81-12E5-4426-8EFC-E778BCE635C3}">
      <dgm:prSet/>
      <dgm:spPr/>
      <dgm:t>
        <a:bodyPr/>
        <a:lstStyle/>
        <a:p>
          <a:pPr rtl="1"/>
          <a:r>
            <a:rPr lang="de-DE" b="1" dirty="0">
              <a:effectLst>
                <a:outerShdw blurRad="38100" dist="38100" dir="2700000" algn="tl">
                  <a:srgbClr val="000000">
                    <a:alpha val="43137"/>
                  </a:srgbClr>
                </a:outerShdw>
              </a:effectLst>
            </a:rPr>
            <a:t>An </a:t>
          </a:r>
          <a:r>
            <a:rPr lang="de-DE" b="1" u="sng" dirty="0">
              <a:effectLst>
                <a:outerShdw blurRad="38100" dist="38100" dir="2700000" algn="tl">
                  <a:srgbClr val="000000">
                    <a:alpha val="43137"/>
                  </a:srgbClr>
                </a:outerShdw>
              </a:effectLst>
            </a:rPr>
            <a:t>incorrect attachment technique </a:t>
          </a:r>
          <a:r>
            <a:rPr lang="de-DE" b="1" dirty="0">
              <a:effectLst>
                <a:outerShdw blurRad="38100" dist="38100" dir="2700000" algn="tl">
                  <a:srgbClr val="000000">
                    <a:alpha val="43137"/>
                  </a:srgbClr>
                </a:outerShdw>
              </a:effectLst>
            </a:rPr>
            <a:t>with the use of a nipple shield can result in injuries to the nipples</a:t>
          </a:r>
          <a:endParaRPr lang="en-US" dirty="0">
            <a:effectLst>
              <a:outerShdw blurRad="38100" dist="38100" dir="2700000" algn="tl">
                <a:srgbClr val="000000">
                  <a:alpha val="43137"/>
                </a:srgbClr>
              </a:outerShdw>
            </a:effectLst>
          </a:endParaRPr>
        </a:p>
      </dgm:t>
    </dgm:pt>
    <dgm:pt modelId="{497E56B4-3528-4354-98F8-1750F28BF1A7}" type="parTrans" cxnId="{0991EB4D-903D-40E5-BD94-93A0DA73C44B}">
      <dgm:prSet/>
      <dgm:spPr/>
      <dgm:t>
        <a:bodyPr/>
        <a:lstStyle/>
        <a:p>
          <a:endParaRPr lang="en-US"/>
        </a:p>
      </dgm:t>
    </dgm:pt>
    <dgm:pt modelId="{5D631767-21C1-498E-A56C-22D132BDD500}" type="sibTrans" cxnId="{0991EB4D-903D-40E5-BD94-93A0DA73C44B}">
      <dgm:prSet/>
      <dgm:spPr/>
      <dgm:t>
        <a:bodyPr/>
        <a:lstStyle/>
        <a:p>
          <a:endParaRPr lang="en-US"/>
        </a:p>
      </dgm:t>
    </dgm:pt>
    <dgm:pt modelId="{03B64861-CB7D-417A-A099-314B5471B166}" type="pres">
      <dgm:prSet presAssocID="{E22C83D6-47BD-44D2-A9F7-252BEF864135}" presName="linear" presStyleCnt="0">
        <dgm:presLayoutVars>
          <dgm:animLvl val="lvl"/>
          <dgm:resizeHandles val="exact"/>
        </dgm:presLayoutVars>
      </dgm:prSet>
      <dgm:spPr/>
    </dgm:pt>
    <dgm:pt modelId="{B66DAAAA-A412-4448-B8E3-AF825941242A}" type="pres">
      <dgm:prSet presAssocID="{C9113D81-12E5-4426-8EFC-E778BCE635C3}" presName="parentText" presStyleLbl="node1" presStyleIdx="0" presStyleCnt="1">
        <dgm:presLayoutVars>
          <dgm:chMax val="0"/>
          <dgm:bulletEnabled val="1"/>
        </dgm:presLayoutVars>
      </dgm:prSet>
      <dgm:spPr/>
    </dgm:pt>
  </dgm:ptLst>
  <dgm:cxnLst>
    <dgm:cxn modelId="{0991EB4D-903D-40E5-BD94-93A0DA73C44B}" srcId="{E22C83D6-47BD-44D2-A9F7-252BEF864135}" destId="{C9113D81-12E5-4426-8EFC-E778BCE635C3}" srcOrd="0" destOrd="0" parTransId="{497E56B4-3528-4354-98F8-1750F28BF1A7}" sibTransId="{5D631767-21C1-498E-A56C-22D132BDD500}"/>
    <dgm:cxn modelId="{31FE8B77-BB34-4543-B3E8-D0C56CCF80E7}" type="presOf" srcId="{E22C83D6-47BD-44D2-A9F7-252BEF864135}" destId="{03B64861-CB7D-417A-A099-314B5471B166}" srcOrd="0" destOrd="0" presId="urn:microsoft.com/office/officeart/2005/8/layout/vList2"/>
    <dgm:cxn modelId="{0C8E83F1-FF61-43ED-81A7-3AD66AF87561}" type="presOf" srcId="{C9113D81-12E5-4426-8EFC-E778BCE635C3}" destId="{B66DAAAA-A412-4448-B8E3-AF825941242A}" srcOrd="0" destOrd="0" presId="urn:microsoft.com/office/officeart/2005/8/layout/vList2"/>
    <dgm:cxn modelId="{BB60B532-1EA7-4819-AACB-83838EE3AF9A}" type="presParOf" srcId="{03B64861-CB7D-417A-A099-314B5471B166}" destId="{B66DAAAA-A412-4448-B8E3-AF825941242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D073649-7DA8-4F9E-9AB5-3034CCEA02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30D061-FBF7-4B76-ADE0-3B9070B4FAFE}">
      <dgm:prSet/>
      <dgm:spPr/>
      <dgm:t>
        <a:bodyPr/>
        <a:lstStyle/>
        <a:p>
          <a:pPr algn="ctr" rtl="1"/>
          <a:r>
            <a:rPr lang="de-DE" b="1" dirty="0">
              <a:effectLst>
                <a:outerShdw blurRad="38100" dist="38100" dir="2700000" algn="tl">
                  <a:srgbClr val="000000">
                    <a:alpha val="43137"/>
                  </a:srgbClr>
                </a:outerShdw>
              </a:effectLst>
            </a:rPr>
            <a:t>A good sign after breastfeeding:</a:t>
          </a:r>
          <a:r>
            <a:rPr lang="en-US" b="1" dirty="0">
              <a:effectLst>
                <a:outerShdw blurRad="38100" dist="38100" dir="2700000" algn="tl">
                  <a:srgbClr val="000000">
                    <a:alpha val="43137"/>
                  </a:srgbClr>
                </a:outerShdw>
              </a:effectLst>
            </a:rPr>
            <a:t>if your baby was getting your breastmilk through the nipple shield</a:t>
          </a:r>
          <a:r>
            <a:rPr lang="de-DE" b="1" dirty="0">
              <a:effectLst>
                <a:outerShdw blurRad="38100" dist="38100" dir="2700000" algn="tl">
                  <a:srgbClr val="000000">
                    <a:alpha val="43137"/>
                  </a:srgbClr>
                </a:outerShdw>
              </a:effectLst>
            </a:rPr>
            <a:t> milk in the nipple shield and a satisfied infant</a:t>
          </a:r>
          <a:endParaRPr lang="en-US" dirty="0">
            <a:effectLst>
              <a:outerShdw blurRad="38100" dist="38100" dir="2700000" algn="tl">
                <a:srgbClr val="000000">
                  <a:alpha val="43137"/>
                </a:srgbClr>
              </a:outerShdw>
            </a:effectLst>
          </a:endParaRPr>
        </a:p>
      </dgm:t>
    </dgm:pt>
    <dgm:pt modelId="{045BA45B-1BF2-42FD-81A9-6289FC50CC5F}" type="parTrans" cxnId="{33DB9644-CF8F-4DFC-ACC6-4E64A491927E}">
      <dgm:prSet/>
      <dgm:spPr/>
      <dgm:t>
        <a:bodyPr/>
        <a:lstStyle/>
        <a:p>
          <a:endParaRPr lang="en-US"/>
        </a:p>
      </dgm:t>
    </dgm:pt>
    <dgm:pt modelId="{D8BD89C6-BD13-4664-B3F3-B58523926319}" type="sibTrans" cxnId="{33DB9644-CF8F-4DFC-ACC6-4E64A491927E}">
      <dgm:prSet/>
      <dgm:spPr/>
      <dgm:t>
        <a:bodyPr/>
        <a:lstStyle/>
        <a:p>
          <a:endParaRPr lang="en-US"/>
        </a:p>
      </dgm:t>
    </dgm:pt>
    <dgm:pt modelId="{F8EBB35B-E8BE-4CC7-A4BB-AE58E6E78E42}" type="pres">
      <dgm:prSet presAssocID="{ED073649-7DA8-4F9E-9AB5-3034CCEA02F0}" presName="linear" presStyleCnt="0">
        <dgm:presLayoutVars>
          <dgm:animLvl val="lvl"/>
          <dgm:resizeHandles val="exact"/>
        </dgm:presLayoutVars>
      </dgm:prSet>
      <dgm:spPr/>
    </dgm:pt>
    <dgm:pt modelId="{87B0A0D8-A3CE-4DCF-954B-760EC7134C14}" type="pres">
      <dgm:prSet presAssocID="{E030D061-FBF7-4B76-ADE0-3B9070B4FAFE}" presName="parentText" presStyleLbl="node1" presStyleIdx="0" presStyleCnt="1" custLinFactNeighborX="-521" custLinFactNeighborY="-10987">
        <dgm:presLayoutVars>
          <dgm:chMax val="0"/>
          <dgm:bulletEnabled val="1"/>
        </dgm:presLayoutVars>
      </dgm:prSet>
      <dgm:spPr/>
    </dgm:pt>
  </dgm:ptLst>
  <dgm:cxnLst>
    <dgm:cxn modelId="{241A3B0C-18F5-4EC8-8B66-D259F22592D9}" type="presOf" srcId="{E030D061-FBF7-4B76-ADE0-3B9070B4FAFE}" destId="{87B0A0D8-A3CE-4DCF-954B-760EC7134C14}" srcOrd="0" destOrd="0" presId="urn:microsoft.com/office/officeart/2005/8/layout/vList2"/>
    <dgm:cxn modelId="{33DB9644-CF8F-4DFC-ACC6-4E64A491927E}" srcId="{ED073649-7DA8-4F9E-9AB5-3034CCEA02F0}" destId="{E030D061-FBF7-4B76-ADE0-3B9070B4FAFE}" srcOrd="0" destOrd="0" parTransId="{045BA45B-1BF2-42FD-81A9-6289FC50CC5F}" sibTransId="{D8BD89C6-BD13-4664-B3F3-B58523926319}"/>
    <dgm:cxn modelId="{7A5807F4-13A6-4AD4-8C22-9A04D852AE4F}" type="presOf" srcId="{ED073649-7DA8-4F9E-9AB5-3034CCEA02F0}" destId="{F8EBB35B-E8BE-4CC7-A4BB-AE58E6E78E42}" srcOrd="0" destOrd="0" presId="urn:microsoft.com/office/officeart/2005/8/layout/vList2"/>
    <dgm:cxn modelId="{099482EF-53F3-4682-A58B-E9237B893E75}" type="presParOf" srcId="{F8EBB35B-E8BE-4CC7-A4BB-AE58E6E78E42}" destId="{87B0A0D8-A3CE-4DCF-954B-760EC7134C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AE23A-E6A9-4545-A5BA-109ED66E1A0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4DCAF20-BF2F-42CC-859F-7127D14F8509}">
      <dgm:prSet custT="1"/>
      <dgm:spPr/>
      <dgm:t>
        <a:bodyPr/>
        <a:lstStyle/>
        <a:p>
          <a:pPr rtl="1"/>
          <a:r>
            <a:rPr lang="fa-IR" sz="2000" b="1" dirty="0" err="1">
              <a:effectLst/>
              <a:cs typeface="B Nazanin" panose="00000400000000000000" pitchFamily="2" charset="-78"/>
            </a:rPr>
            <a:t>پوزیشن</a:t>
          </a:r>
          <a:r>
            <a:rPr lang="fa-IR" sz="2000" b="1" dirty="0">
              <a:effectLst/>
              <a:cs typeface="B Nazanin" panose="00000400000000000000" pitchFamily="2" charset="-78"/>
            </a:rPr>
            <a:t> مادر و نوزاد</a:t>
          </a:r>
          <a:endParaRPr lang="en-US" sz="2000" b="1" dirty="0">
            <a:effectLst/>
            <a:cs typeface="B Nazanin" panose="00000400000000000000" pitchFamily="2" charset="-78"/>
          </a:endParaRPr>
        </a:p>
      </dgm:t>
    </dgm:pt>
    <dgm:pt modelId="{15C91001-8B1C-4342-9B32-6229446213B9}" type="parTrans" cxnId="{22A24AA0-4030-43F7-A4FB-13940A662D4D}">
      <dgm:prSet/>
      <dgm:spPr/>
      <dgm:t>
        <a:bodyPr/>
        <a:lstStyle/>
        <a:p>
          <a:endParaRPr lang="en-US" sz="2800" b="1">
            <a:effectLst/>
            <a:cs typeface="B Nazanin" panose="00000400000000000000" pitchFamily="2" charset="-78"/>
          </a:endParaRPr>
        </a:p>
      </dgm:t>
    </dgm:pt>
    <dgm:pt modelId="{35E2A99B-1141-466F-B677-9B13EBED5F37}" type="sibTrans" cxnId="{22A24AA0-4030-43F7-A4FB-13940A662D4D}">
      <dgm:prSet custT="1"/>
      <dgm:spPr/>
      <dgm:t>
        <a:bodyPr/>
        <a:lstStyle/>
        <a:p>
          <a:endParaRPr lang="en-US" sz="1800" b="1">
            <a:effectLst/>
            <a:cs typeface="B Nazanin" panose="00000400000000000000" pitchFamily="2" charset="-78"/>
          </a:endParaRPr>
        </a:p>
      </dgm:t>
    </dgm:pt>
    <dgm:pt modelId="{8FA4FCC1-B038-4333-BEB3-C4DB81D227D2}">
      <dgm:prSet custT="1"/>
      <dgm:spPr/>
      <dgm:t>
        <a:bodyPr/>
        <a:lstStyle/>
        <a:p>
          <a:pPr rtl="1"/>
          <a:r>
            <a:rPr lang="fa-IR" sz="2000" b="1" dirty="0">
              <a:effectLst/>
              <a:cs typeface="B Nazanin" panose="00000400000000000000" pitchFamily="2" charset="-78"/>
            </a:rPr>
            <a:t>چگونگی لچ</a:t>
          </a:r>
          <a:endParaRPr lang="en-US" sz="2000" b="1" dirty="0">
            <a:effectLst/>
            <a:cs typeface="B Nazanin" panose="00000400000000000000" pitchFamily="2" charset="-78"/>
          </a:endParaRPr>
        </a:p>
      </dgm:t>
    </dgm:pt>
    <dgm:pt modelId="{1AFA180F-82BC-4AA1-ADDB-DC22433D1204}" type="parTrans" cxnId="{590FCC3B-CAC8-46BC-B6B6-904758B15B53}">
      <dgm:prSet/>
      <dgm:spPr/>
      <dgm:t>
        <a:bodyPr/>
        <a:lstStyle/>
        <a:p>
          <a:endParaRPr lang="en-US" sz="2800" b="1">
            <a:effectLst/>
            <a:cs typeface="B Nazanin" panose="00000400000000000000" pitchFamily="2" charset="-78"/>
          </a:endParaRPr>
        </a:p>
      </dgm:t>
    </dgm:pt>
    <dgm:pt modelId="{509CCED0-5528-41BD-9F4E-690909258D8B}" type="sibTrans" cxnId="{590FCC3B-CAC8-46BC-B6B6-904758B15B53}">
      <dgm:prSet custT="1"/>
      <dgm:spPr/>
      <dgm:t>
        <a:bodyPr/>
        <a:lstStyle/>
        <a:p>
          <a:endParaRPr lang="en-US" sz="1800" b="1">
            <a:effectLst/>
            <a:cs typeface="B Nazanin" panose="00000400000000000000" pitchFamily="2" charset="-78"/>
          </a:endParaRPr>
        </a:p>
      </dgm:t>
    </dgm:pt>
    <dgm:pt modelId="{18C69EAD-978E-4CDF-81F8-C0AF954FACEF}">
      <dgm:prSet custT="1"/>
      <dgm:spPr/>
      <dgm:t>
        <a:bodyPr/>
        <a:lstStyle/>
        <a:p>
          <a:pPr rtl="1"/>
          <a:r>
            <a:rPr lang="fa-IR" sz="2000" b="1" dirty="0">
              <a:effectLst/>
              <a:cs typeface="B Nazanin" panose="00000400000000000000" pitchFamily="2" charset="-78"/>
            </a:rPr>
            <a:t>توان مکیدن و ادامه آن</a:t>
          </a:r>
          <a:endParaRPr lang="en-US" sz="2000" b="1" dirty="0">
            <a:effectLst/>
            <a:cs typeface="B Nazanin" panose="00000400000000000000" pitchFamily="2" charset="-78"/>
          </a:endParaRPr>
        </a:p>
      </dgm:t>
    </dgm:pt>
    <dgm:pt modelId="{EDE0899E-5B73-4324-95BF-21619B4072D0}" type="parTrans" cxnId="{8DD4ED7B-B03E-4650-91D6-AC5E78EDD0D5}">
      <dgm:prSet/>
      <dgm:spPr/>
      <dgm:t>
        <a:bodyPr/>
        <a:lstStyle/>
        <a:p>
          <a:endParaRPr lang="en-US" sz="2800" b="1">
            <a:effectLst/>
            <a:cs typeface="B Nazanin" panose="00000400000000000000" pitchFamily="2" charset="-78"/>
          </a:endParaRPr>
        </a:p>
      </dgm:t>
    </dgm:pt>
    <dgm:pt modelId="{BB2DC642-B0B8-4F6E-9AC9-717106F5CA48}" type="sibTrans" cxnId="{8DD4ED7B-B03E-4650-91D6-AC5E78EDD0D5}">
      <dgm:prSet custT="1"/>
      <dgm:spPr/>
      <dgm:t>
        <a:bodyPr/>
        <a:lstStyle/>
        <a:p>
          <a:endParaRPr lang="en-US" sz="1800" b="1">
            <a:effectLst/>
            <a:cs typeface="B Nazanin" panose="00000400000000000000" pitchFamily="2" charset="-78"/>
          </a:endParaRPr>
        </a:p>
      </dgm:t>
    </dgm:pt>
    <dgm:pt modelId="{02377872-9108-4550-A819-EBC5D449A91B}">
      <dgm:prSet custT="1"/>
      <dgm:spPr/>
      <dgm:t>
        <a:bodyPr/>
        <a:lstStyle/>
        <a:p>
          <a:pPr rtl="1"/>
          <a:r>
            <a:rPr lang="fa-IR" sz="2000" b="1" dirty="0">
              <a:effectLst/>
              <a:cs typeface="B Nazanin" panose="00000400000000000000" pitchFamily="2" charset="-78"/>
            </a:rPr>
            <a:t>مکیدن موثر وانتقال شیر </a:t>
          </a:r>
          <a:endParaRPr lang="en-US" sz="2000" b="1" dirty="0">
            <a:effectLst/>
            <a:cs typeface="B Nazanin" panose="00000400000000000000" pitchFamily="2" charset="-78"/>
          </a:endParaRPr>
        </a:p>
      </dgm:t>
    </dgm:pt>
    <dgm:pt modelId="{2534F63F-B531-446F-939A-3865A7876BFE}" type="parTrans" cxnId="{A061A2EC-BC95-4377-AAC3-7449B3F1AC36}">
      <dgm:prSet/>
      <dgm:spPr/>
      <dgm:t>
        <a:bodyPr/>
        <a:lstStyle/>
        <a:p>
          <a:endParaRPr lang="en-US" sz="2800" b="1">
            <a:effectLst/>
            <a:cs typeface="B Nazanin" panose="00000400000000000000" pitchFamily="2" charset="-78"/>
          </a:endParaRPr>
        </a:p>
      </dgm:t>
    </dgm:pt>
    <dgm:pt modelId="{E76EDF4A-48E1-4202-B3EB-915146375807}" type="sibTrans" cxnId="{A061A2EC-BC95-4377-AAC3-7449B3F1AC36}">
      <dgm:prSet custT="1"/>
      <dgm:spPr/>
      <dgm:t>
        <a:bodyPr/>
        <a:lstStyle/>
        <a:p>
          <a:endParaRPr lang="en-US" sz="1800" b="1">
            <a:effectLst/>
            <a:cs typeface="B Nazanin" panose="00000400000000000000" pitchFamily="2" charset="-78"/>
          </a:endParaRPr>
        </a:p>
      </dgm:t>
    </dgm:pt>
    <dgm:pt modelId="{76336542-4457-4573-8F21-7F08A46214C9}">
      <dgm:prSet custT="1"/>
      <dgm:spPr/>
      <dgm:t>
        <a:bodyPr/>
        <a:lstStyle/>
        <a:p>
          <a:pPr rtl="1"/>
          <a:r>
            <a:rPr lang="fa-IR" sz="2000" b="1">
              <a:effectLst/>
              <a:cs typeface="B Nazanin" panose="00000400000000000000" pitchFamily="2" charset="-78"/>
            </a:rPr>
            <a:t>نیاز به فشردن پستان </a:t>
          </a:r>
          <a:endParaRPr lang="en-US" sz="2000" b="1">
            <a:effectLst/>
            <a:cs typeface="B Nazanin" panose="00000400000000000000" pitchFamily="2" charset="-78"/>
          </a:endParaRPr>
        </a:p>
      </dgm:t>
    </dgm:pt>
    <dgm:pt modelId="{4DC35802-6432-4581-9BDA-655A4DD134C3}" type="parTrans" cxnId="{FBD06DFB-0780-4091-9DBF-0248C6D78953}">
      <dgm:prSet/>
      <dgm:spPr/>
      <dgm:t>
        <a:bodyPr/>
        <a:lstStyle/>
        <a:p>
          <a:endParaRPr lang="en-US" sz="2800" b="1">
            <a:effectLst/>
            <a:cs typeface="B Nazanin" panose="00000400000000000000" pitchFamily="2" charset="-78"/>
          </a:endParaRPr>
        </a:p>
      </dgm:t>
    </dgm:pt>
    <dgm:pt modelId="{C61CA0DB-7CF9-459C-9277-DA388B66A97D}" type="sibTrans" cxnId="{FBD06DFB-0780-4091-9DBF-0248C6D78953}">
      <dgm:prSet custT="1"/>
      <dgm:spPr/>
      <dgm:t>
        <a:bodyPr/>
        <a:lstStyle/>
        <a:p>
          <a:endParaRPr lang="en-US" sz="1800" b="1">
            <a:effectLst/>
            <a:cs typeface="B Nazanin" panose="00000400000000000000" pitchFamily="2" charset="-78"/>
          </a:endParaRPr>
        </a:p>
      </dgm:t>
    </dgm:pt>
    <dgm:pt modelId="{3313AB5E-E058-4BA3-B2A3-2DA3FA5BEBDE}">
      <dgm:prSet custT="1"/>
      <dgm:spPr/>
      <dgm:t>
        <a:bodyPr/>
        <a:lstStyle/>
        <a:p>
          <a:pPr rtl="1"/>
          <a:r>
            <a:rPr lang="fa-IR" sz="2000" b="1" dirty="0">
              <a:effectLst/>
              <a:cs typeface="B Nazanin" panose="00000400000000000000" pitchFamily="2" charset="-78"/>
            </a:rPr>
            <a:t>نیاز به نیپل شیلد</a:t>
          </a:r>
          <a:endParaRPr lang="en-US" sz="2000" b="1" dirty="0">
            <a:effectLst/>
            <a:cs typeface="B Nazanin" panose="00000400000000000000" pitchFamily="2" charset="-78"/>
          </a:endParaRPr>
        </a:p>
      </dgm:t>
    </dgm:pt>
    <dgm:pt modelId="{D12E0B32-CFC2-41B6-9BC4-8A39EFAA8ECE}" type="parTrans" cxnId="{E659954D-9641-4D9B-9752-34F8AB31E0F7}">
      <dgm:prSet/>
      <dgm:spPr/>
      <dgm:t>
        <a:bodyPr/>
        <a:lstStyle/>
        <a:p>
          <a:endParaRPr lang="en-US" sz="2800" b="1">
            <a:effectLst/>
            <a:cs typeface="B Nazanin" panose="00000400000000000000" pitchFamily="2" charset="-78"/>
          </a:endParaRPr>
        </a:p>
      </dgm:t>
    </dgm:pt>
    <dgm:pt modelId="{C0EDDB2D-2C10-44DE-80F4-EE333248C810}" type="sibTrans" cxnId="{E659954D-9641-4D9B-9752-34F8AB31E0F7}">
      <dgm:prSet custT="1"/>
      <dgm:spPr/>
      <dgm:t>
        <a:bodyPr/>
        <a:lstStyle/>
        <a:p>
          <a:endParaRPr lang="en-US" sz="1800" b="1">
            <a:effectLst/>
            <a:cs typeface="B Nazanin" panose="00000400000000000000" pitchFamily="2" charset="-78"/>
          </a:endParaRPr>
        </a:p>
      </dgm:t>
    </dgm:pt>
    <dgm:pt modelId="{0829F00F-B82D-403F-B79D-DF414A31AEDD}">
      <dgm:prSet custT="1"/>
      <dgm:spPr/>
      <dgm:t>
        <a:bodyPr/>
        <a:lstStyle/>
        <a:p>
          <a:pPr rtl="1"/>
          <a:r>
            <a:rPr lang="fa-IR" sz="2000" b="1" dirty="0">
              <a:effectLst/>
              <a:cs typeface="B Nazanin" panose="00000400000000000000" pitchFamily="2" charset="-78"/>
            </a:rPr>
            <a:t>نیاز به مکمل</a:t>
          </a:r>
          <a:endParaRPr lang="en-US" sz="2000" b="1" dirty="0">
            <a:effectLst/>
            <a:cs typeface="B Nazanin" panose="00000400000000000000" pitchFamily="2" charset="-78"/>
          </a:endParaRPr>
        </a:p>
      </dgm:t>
    </dgm:pt>
    <dgm:pt modelId="{BCACC91A-44ED-4996-AC62-13E2D1258DAE}" type="parTrans" cxnId="{41CCD72F-2149-4C26-8256-FEE52F3AF2DA}">
      <dgm:prSet/>
      <dgm:spPr/>
      <dgm:t>
        <a:bodyPr/>
        <a:lstStyle/>
        <a:p>
          <a:endParaRPr lang="en-US" sz="2800" b="1">
            <a:effectLst/>
            <a:cs typeface="B Nazanin" panose="00000400000000000000" pitchFamily="2" charset="-78"/>
          </a:endParaRPr>
        </a:p>
      </dgm:t>
    </dgm:pt>
    <dgm:pt modelId="{914A640C-56B0-4BA7-96D5-E821E616C566}" type="sibTrans" cxnId="{41CCD72F-2149-4C26-8256-FEE52F3AF2DA}">
      <dgm:prSet custT="1"/>
      <dgm:spPr/>
      <dgm:t>
        <a:bodyPr/>
        <a:lstStyle/>
        <a:p>
          <a:endParaRPr lang="en-US" sz="1800" b="1">
            <a:effectLst/>
            <a:cs typeface="B Nazanin" panose="00000400000000000000" pitchFamily="2" charset="-78"/>
          </a:endParaRPr>
        </a:p>
      </dgm:t>
    </dgm:pt>
    <dgm:pt modelId="{965485D3-DDA8-423F-AB8A-92985E05A951}">
      <dgm:prSet custT="1"/>
      <dgm:spPr/>
      <dgm:t>
        <a:bodyPr/>
        <a:lstStyle/>
        <a:p>
          <a:pPr rtl="1"/>
          <a:r>
            <a:rPr lang="fa-IR" sz="2000" b="1" dirty="0">
              <a:effectLst/>
              <a:cs typeface="B Nazanin" panose="00000400000000000000" pitchFamily="2" charset="-78"/>
            </a:rPr>
            <a:t>رساندن مکمل چگونه؟ کاپ...</a:t>
          </a:r>
          <a:endParaRPr lang="en-US" sz="2000" b="1" dirty="0">
            <a:effectLst/>
            <a:cs typeface="B Nazanin" panose="00000400000000000000" pitchFamily="2" charset="-78"/>
          </a:endParaRPr>
        </a:p>
      </dgm:t>
    </dgm:pt>
    <dgm:pt modelId="{11C56CD7-8839-4A6B-8F8D-84CC38EBE7BF}" type="parTrans" cxnId="{EFA82AF3-2EE2-4E9E-9965-91EEECDFB836}">
      <dgm:prSet/>
      <dgm:spPr/>
      <dgm:t>
        <a:bodyPr/>
        <a:lstStyle/>
        <a:p>
          <a:endParaRPr lang="en-US" sz="2800" b="1">
            <a:effectLst/>
            <a:cs typeface="B Nazanin" panose="00000400000000000000" pitchFamily="2" charset="-78"/>
          </a:endParaRPr>
        </a:p>
      </dgm:t>
    </dgm:pt>
    <dgm:pt modelId="{389112D8-4317-40F4-8CFB-A72404B018CA}" type="sibTrans" cxnId="{EFA82AF3-2EE2-4E9E-9965-91EEECDFB836}">
      <dgm:prSet custT="1"/>
      <dgm:spPr/>
      <dgm:t>
        <a:bodyPr/>
        <a:lstStyle/>
        <a:p>
          <a:endParaRPr lang="en-US" sz="1800" b="1">
            <a:effectLst/>
            <a:cs typeface="B Nazanin" panose="00000400000000000000" pitchFamily="2" charset="-78"/>
          </a:endParaRPr>
        </a:p>
      </dgm:t>
    </dgm:pt>
    <dgm:pt modelId="{0F8163DC-AFD8-4BF3-AA24-A69C12C3FB0B}">
      <dgm:prSet custT="1"/>
      <dgm:spPr/>
      <dgm:t>
        <a:bodyPr/>
        <a:lstStyle/>
        <a:p>
          <a:pPr rtl="1"/>
          <a:r>
            <a:rPr lang="fa-IR" sz="2000" b="1" dirty="0">
              <a:effectLst/>
              <a:cs typeface="B Nazanin" panose="00000400000000000000" pitchFamily="2" charset="-78"/>
            </a:rPr>
            <a:t>نیاز به مکمل رسان</a:t>
          </a:r>
          <a:endParaRPr lang="en-US" sz="2000" b="1" dirty="0">
            <a:effectLst/>
            <a:cs typeface="B Nazanin" panose="00000400000000000000" pitchFamily="2" charset="-78"/>
          </a:endParaRPr>
        </a:p>
      </dgm:t>
    </dgm:pt>
    <dgm:pt modelId="{417BAEB4-632C-4E00-BB0F-8ED609F9EF2A}" type="parTrans" cxnId="{2721D3C6-65E9-4517-994F-E771624BDB2F}">
      <dgm:prSet/>
      <dgm:spPr/>
      <dgm:t>
        <a:bodyPr/>
        <a:lstStyle/>
        <a:p>
          <a:endParaRPr lang="en-US"/>
        </a:p>
      </dgm:t>
    </dgm:pt>
    <dgm:pt modelId="{C66AD667-FFAF-4510-8BFE-30897F757DF0}" type="sibTrans" cxnId="{2721D3C6-65E9-4517-994F-E771624BDB2F}">
      <dgm:prSet/>
      <dgm:spPr/>
      <dgm:t>
        <a:bodyPr/>
        <a:lstStyle/>
        <a:p>
          <a:endParaRPr lang="en-US"/>
        </a:p>
      </dgm:t>
    </dgm:pt>
    <dgm:pt modelId="{41062B5F-64AA-420D-980C-3C4EB3AC15AA}" type="pres">
      <dgm:prSet presAssocID="{374AE23A-E6A9-4545-A5BA-109ED66E1A07}" presName="cycle" presStyleCnt="0">
        <dgm:presLayoutVars>
          <dgm:dir/>
          <dgm:resizeHandles val="exact"/>
        </dgm:presLayoutVars>
      </dgm:prSet>
      <dgm:spPr/>
    </dgm:pt>
    <dgm:pt modelId="{887A8393-086F-491F-B696-354A2AD7DAA7}" type="pres">
      <dgm:prSet presAssocID="{F4DCAF20-BF2F-42CC-859F-7127D14F8509}" presName="dummy" presStyleCnt="0"/>
      <dgm:spPr/>
    </dgm:pt>
    <dgm:pt modelId="{60053DEE-63CF-4B7F-9487-9468D3F700DE}" type="pres">
      <dgm:prSet presAssocID="{F4DCAF20-BF2F-42CC-859F-7127D14F8509}" presName="node" presStyleLbl="revTx" presStyleIdx="0" presStyleCnt="9">
        <dgm:presLayoutVars>
          <dgm:bulletEnabled val="1"/>
        </dgm:presLayoutVars>
      </dgm:prSet>
      <dgm:spPr/>
    </dgm:pt>
    <dgm:pt modelId="{A3404343-668B-4F23-B32A-FAE4CF753809}" type="pres">
      <dgm:prSet presAssocID="{35E2A99B-1141-466F-B677-9B13EBED5F37}" presName="sibTrans" presStyleLbl="node1" presStyleIdx="0" presStyleCnt="9" custLinFactNeighborX="906" custLinFactNeighborY="-118"/>
      <dgm:spPr/>
    </dgm:pt>
    <dgm:pt modelId="{0CF4D52C-7A74-4823-8B9F-5BD06A10276D}" type="pres">
      <dgm:prSet presAssocID="{8FA4FCC1-B038-4333-BEB3-C4DB81D227D2}" presName="dummy" presStyleCnt="0"/>
      <dgm:spPr/>
    </dgm:pt>
    <dgm:pt modelId="{DDCDCE34-16FE-4691-8B3F-C50A2CBD4226}" type="pres">
      <dgm:prSet presAssocID="{8FA4FCC1-B038-4333-BEB3-C4DB81D227D2}" presName="node" presStyleLbl="revTx" presStyleIdx="1" presStyleCnt="9">
        <dgm:presLayoutVars>
          <dgm:bulletEnabled val="1"/>
        </dgm:presLayoutVars>
      </dgm:prSet>
      <dgm:spPr/>
    </dgm:pt>
    <dgm:pt modelId="{0B2B6C65-F6D6-450F-8431-EC2C91EDFB21}" type="pres">
      <dgm:prSet presAssocID="{509CCED0-5528-41BD-9F4E-690909258D8B}" presName="sibTrans" presStyleLbl="node1" presStyleIdx="1" presStyleCnt="9" custScaleX="100093"/>
      <dgm:spPr/>
    </dgm:pt>
    <dgm:pt modelId="{68B198AE-32E8-441A-B514-CD97A18B62D7}" type="pres">
      <dgm:prSet presAssocID="{18C69EAD-978E-4CDF-81F8-C0AF954FACEF}" presName="dummy" presStyleCnt="0"/>
      <dgm:spPr/>
    </dgm:pt>
    <dgm:pt modelId="{178D4FD9-6623-4336-9412-EA4BD16D42A0}" type="pres">
      <dgm:prSet presAssocID="{18C69EAD-978E-4CDF-81F8-C0AF954FACEF}" presName="node" presStyleLbl="revTx" presStyleIdx="2" presStyleCnt="9">
        <dgm:presLayoutVars>
          <dgm:bulletEnabled val="1"/>
        </dgm:presLayoutVars>
      </dgm:prSet>
      <dgm:spPr/>
    </dgm:pt>
    <dgm:pt modelId="{9FE57AF1-C6F7-4EB8-A0D2-882ABC7FAEED}" type="pres">
      <dgm:prSet presAssocID="{BB2DC642-B0B8-4F6E-9AC9-717106F5CA48}" presName="sibTrans" presStyleLbl="node1" presStyleIdx="2" presStyleCnt="9"/>
      <dgm:spPr/>
    </dgm:pt>
    <dgm:pt modelId="{7C97C589-7000-432B-8F0F-F0586D9E3D50}" type="pres">
      <dgm:prSet presAssocID="{02377872-9108-4550-A819-EBC5D449A91B}" presName="dummy" presStyleCnt="0"/>
      <dgm:spPr/>
    </dgm:pt>
    <dgm:pt modelId="{51C68B25-8EA9-4E48-BA42-01AF505A3E20}" type="pres">
      <dgm:prSet presAssocID="{02377872-9108-4550-A819-EBC5D449A91B}" presName="node" presStyleLbl="revTx" presStyleIdx="3" presStyleCnt="9">
        <dgm:presLayoutVars>
          <dgm:bulletEnabled val="1"/>
        </dgm:presLayoutVars>
      </dgm:prSet>
      <dgm:spPr/>
    </dgm:pt>
    <dgm:pt modelId="{74C305E0-2EDA-4AF7-8B7C-92FAA8A059BA}" type="pres">
      <dgm:prSet presAssocID="{E76EDF4A-48E1-4202-B3EB-915146375807}" presName="sibTrans" presStyleLbl="node1" presStyleIdx="3" presStyleCnt="9"/>
      <dgm:spPr/>
    </dgm:pt>
    <dgm:pt modelId="{EAB87F68-A992-4154-9810-13AB26DEB4E0}" type="pres">
      <dgm:prSet presAssocID="{76336542-4457-4573-8F21-7F08A46214C9}" presName="dummy" presStyleCnt="0"/>
      <dgm:spPr/>
    </dgm:pt>
    <dgm:pt modelId="{5B6D2482-D6A3-47B5-96C7-A773359AF2D6}" type="pres">
      <dgm:prSet presAssocID="{76336542-4457-4573-8F21-7F08A46214C9}" presName="node" presStyleLbl="revTx" presStyleIdx="4" presStyleCnt="9" custScaleX="110549" custScaleY="114381">
        <dgm:presLayoutVars>
          <dgm:bulletEnabled val="1"/>
        </dgm:presLayoutVars>
      </dgm:prSet>
      <dgm:spPr/>
    </dgm:pt>
    <dgm:pt modelId="{9E71EFE6-5771-4D9B-A115-ED0A34FF4A84}" type="pres">
      <dgm:prSet presAssocID="{C61CA0DB-7CF9-459C-9277-DA388B66A97D}" presName="sibTrans" presStyleLbl="node1" presStyleIdx="4" presStyleCnt="9"/>
      <dgm:spPr/>
    </dgm:pt>
    <dgm:pt modelId="{976DE945-43EA-4994-8690-474D3EDDB75C}" type="pres">
      <dgm:prSet presAssocID="{3313AB5E-E058-4BA3-B2A3-2DA3FA5BEBDE}" presName="dummy" presStyleCnt="0"/>
      <dgm:spPr/>
    </dgm:pt>
    <dgm:pt modelId="{8004CF49-8F42-492A-B08A-1D15DC022138}" type="pres">
      <dgm:prSet presAssocID="{3313AB5E-E058-4BA3-B2A3-2DA3FA5BEBDE}" presName="node" presStyleLbl="revTx" presStyleIdx="5" presStyleCnt="9">
        <dgm:presLayoutVars>
          <dgm:bulletEnabled val="1"/>
        </dgm:presLayoutVars>
      </dgm:prSet>
      <dgm:spPr/>
    </dgm:pt>
    <dgm:pt modelId="{B44C34ED-BAA9-4331-AB3C-19922D1F53EA}" type="pres">
      <dgm:prSet presAssocID="{C0EDDB2D-2C10-44DE-80F4-EE333248C810}" presName="sibTrans" presStyleLbl="node1" presStyleIdx="5" presStyleCnt="9"/>
      <dgm:spPr/>
    </dgm:pt>
    <dgm:pt modelId="{A51BBE47-2CE7-4545-A0AD-54A0A31A1823}" type="pres">
      <dgm:prSet presAssocID="{0F8163DC-AFD8-4BF3-AA24-A69C12C3FB0B}" presName="dummy" presStyleCnt="0"/>
      <dgm:spPr/>
    </dgm:pt>
    <dgm:pt modelId="{463F52EF-AF7A-4C33-AC0C-7B52515C46BF}" type="pres">
      <dgm:prSet presAssocID="{0F8163DC-AFD8-4BF3-AA24-A69C12C3FB0B}" presName="node" presStyleLbl="revTx" presStyleIdx="6" presStyleCnt="9">
        <dgm:presLayoutVars>
          <dgm:bulletEnabled val="1"/>
        </dgm:presLayoutVars>
      </dgm:prSet>
      <dgm:spPr/>
    </dgm:pt>
    <dgm:pt modelId="{173A3B3A-896C-4341-8F08-AE08C49D1E0F}" type="pres">
      <dgm:prSet presAssocID="{C66AD667-FFAF-4510-8BFE-30897F757DF0}" presName="sibTrans" presStyleLbl="node1" presStyleIdx="6" presStyleCnt="9"/>
      <dgm:spPr/>
    </dgm:pt>
    <dgm:pt modelId="{F42F1A31-C369-4492-8A37-D8DAAE8AB19C}" type="pres">
      <dgm:prSet presAssocID="{0829F00F-B82D-403F-B79D-DF414A31AEDD}" presName="dummy" presStyleCnt="0"/>
      <dgm:spPr/>
    </dgm:pt>
    <dgm:pt modelId="{87C4137C-6804-4E2E-AB35-D9B99E209AC1}" type="pres">
      <dgm:prSet presAssocID="{0829F00F-B82D-403F-B79D-DF414A31AEDD}" presName="node" presStyleLbl="revTx" presStyleIdx="7" presStyleCnt="9">
        <dgm:presLayoutVars>
          <dgm:bulletEnabled val="1"/>
        </dgm:presLayoutVars>
      </dgm:prSet>
      <dgm:spPr/>
    </dgm:pt>
    <dgm:pt modelId="{DAD6683C-1D9C-4999-8EBD-CC8D3B17FD80}" type="pres">
      <dgm:prSet presAssocID="{914A640C-56B0-4BA7-96D5-E821E616C566}" presName="sibTrans" presStyleLbl="node1" presStyleIdx="7" presStyleCnt="9"/>
      <dgm:spPr/>
    </dgm:pt>
    <dgm:pt modelId="{EF5D46CE-F692-4987-9DFE-CFB6B0B139DE}" type="pres">
      <dgm:prSet presAssocID="{965485D3-DDA8-423F-AB8A-92985E05A951}" presName="dummy" presStyleCnt="0"/>
      <dgm:spPr/>
    </dgm:pt>
    <dgm:pt modelId="{9F66C191-E984-4D3C-88FE-E834F2953CBB}" type="pres">
      <dgm:prSet presAssocID="{965485D3-DDA8-423F-AB8A-92985E05A951}" presName="node" presStyleLbl="revTx" presStyleIdx="8" presStyleCnt="9">
        <dgm:presLayoutVars>
          <dgm:bulletEnabled val="1"/>
        </dgm:presLayoutVars>
      </dgm:prSet>
      <dgm:spPr/>
    </dgm:pt>
    <dgm:pt modelId="{C8E04AC0-25E4-4C57-A29A-DFCE0825FA4A}" type="pres">
      <dgm:prSet presAssocID="{389112D8-4317-40F4-8CFB-A72404B018CA}" presName="sibTrans" presStyleLbl="node1" presStyleIdx="8" presStyleCnt="9"/>
      <dgm:spPr/>
    </dgm:pt>
  </dgm:ptLst>
  <dgm:cxnLst>
    <dgm:cxn modelId="{7595240E-9C7F-4FCC-8409-8F457E5B920B}" type="presOf" srcId="{C66AD667-FFAF-4510-8BFE-30897F757DF0}" destId="{173A3B3A-896C-4341-8F08-AE08C49D1E0F}" srcOrd="0" destOrd="0" presId="urn:microsoft.com/office/officeart/2005/8/layout/cycle1"/>
    <dgm:cxn modelId="{AA686520-BFFE-46C7-9EC8-5DEC4A1C5F70}" type="presOf" srcId="{389112D8-4317-40F4-8CFB-A72404B018CA}" destId="{C8E04AC0-25E4-4C57-A29A-DFCE0825FA4A}" srcOrd="0" destOrd="0" presId="urn:microsoft.com/office/officeart/2005/8/layout/cycle1"/>
    <dgm:cxn modelId="{AFCDF220-C29B-4F23-8864-19E1563045F6}" type="presOf" srcId="{0F8163DC-AFD8-4BF3-AA24-A69C12C3FB0B}" destId="{463F52EF-AF7A-4C33-AC0C-7B52515C46BF}" srcOrd="0" destOrd="0" presId="urn:microsoft.com/office/officeart/2005/8/layout/cycle1"/>
    <dgm:cxn modelId="{FB57242D-8CB0-428E-9181-EE2FF991D0ED}" type="presOf" srcId="{C61CA0DB-7CF9-459C-9277-DA388B66A97D}" destId="{9E71EFE6-5771-4D9B-A115-ED0A34FF4A84}" srcOrd="0" destOrd="0" presId="urn:microsoft.com/office/officeart/2005/8/layout/cycle1"/>
    <dgm:cxn modelId="{41CCD72F-2149-4C26-8256-FEE52F3AF2DA}" srcId="{374AE23A-E6A9-4545-A5BA-109ED66E1A07}" destId="{0829F00F-B82D-403F-B79D-DF414A31AEDD}" srcOrd="7" destOrd="0" parTransId="{BCACC91A-44ED-4996-AC62-13E2D1258DAE}" sibTransId="{914A640C-56B0-4BA7-96D5-E821E616C566}"/>
    <dgm:cxn modelId="{F6372A35-6E70-4565-811D-CE01DE1101E5}" type="presOf" srcId="{76336542-4457-4573-8F21-7F08A46214C9}" destId="{5B6D2482-D6A3-47B5-96C7-A773359AF2D6}" srcOrd="0" destOrd="0" presId="urn:microsoft.com/office/officeart/2005/8/layout/cycle1"/>
    <dgm:cxn modelId="{090E5A38-3771-4218-920A-ABF241BEAE63}" type="presOf" srcId="{914A640C-56B0-4BA7-96D5-E821E616C566}" destId="{DAD6683C-1D9C-4999-8EBD-CC8D3B17FD80}" srcOrd="0" destOrd="0" presId="urn:microsoft.com/office/officeart/2005/8/layout/cycle1"/>
    <dgm:cxn modelId="{590FCC3B-CAC8-46BC-B6B6-904758B15B53}" srcId="{374AE23A-E6A9-4545-A5BA-109ED66E1A07}" destId="{8FA4FCC1-B038-4333-BEB3-C4DB81D227D2}" srcOrd="1" destOrd="0" parTransId="{1AFA180F-82BC-4AA1-ADDB-DC22433D1204}" sibTransId="{509CCED0-5528-41BD-9F4E-690909258D8B}"/>
    <dgm:cxn modelId="{5DFF7340-E0A6-44E9-993D-86C2934845FF}" type="presOf" srcId="{965485D3-DDA8-423F-AB8A-92985E05A951}" destId="{9F66C191-E984-4D3C-88FE-E834F2953CBB}" srcOrd="0" destOrd="0" presId="urn:microsoft.com/office/officeart/2005/8/layout/cycle1"/>
    <dgm:cxn modelId="{24D48C64-A09C-4453-96D1-16A4FF84CD30}" type="presOf" srcId="{8FA4FCC1-B038-4333-BEB3-C4DB81D227D2}" destId="{DDCDCE34-16FE-4691-8B3F-C50A2CBD4226}" srcOrd="0" destOrd="0" presId="urn:microsoft.com/office/officeart/2005/8/layout/cycle1"/>
    <dgm:cxn modelId="{92FD4A47-EC44-41D3-BF80-4D6CFD2EE5E4}" type="presOf" srcId="{509CCED0-5528-41BD-9F4E-690909258D8B}" destId="{0B2B6C65-F6D6-450F-8431-EC2C91EDFB21}" srcOrd="0" destOrd="0" presId="urn:microsoft.com/office/officeart/2005/8/layout/cycle1"/>
    <dgm:cxn modelId="{3275BC6A-AB48-4506-A92D-03C2F9DD464B}" type="presOf" srcId="{3313AB5E-E058-4BA3-B2A3-2DA3FA5BEBDE}" destId="{8004CF49-8F42-492A-B08A-1D15DC022138}" srcOrd="0" destOrd="0" presId="urn:microsoft.com/office/officeart/2005/8/layout/cycle1"/>
    <dgm:cxn modelId="{30C4954B-948A-43C6-9BDD-8DDAA901D30A}" type="presOf" srcId="{C0EDDB2D-2C10-44DE-80F4-EE333248C810}" destId="{B44C34ED-BAA9-4331-AB3C-19922D1F53EA}" srcOrd="0" destOrd="0" presId="urn:microsoft.com/office/officeart/2005/8/layout/cycle1"/>
    <dgm:cxn modelId="{E659954D-9641-4D9B-9752-34F8AB31E0F7}" srcId="{374AE23A-E6A9-4545-A5BA-109ED66E1A07}" destId="{3313AB5E-E058-4BA3-B2A3-2DA3FA5BEBDE}" srcOrd="5" destOrd="0" parTransId="{D12E0B32-CFC2-41B6-9BC4-8A39EFAA8ECE}" sibTransId="{C0EDDB2D-2C10-44DE-80F4-EE333248C810}"/>
    <dgm:cxn modelId="{8DD4ED7B-B03E-4650-91D6-AC5E78EDD0D5}" srcId="{374AE23A-E6A9-4545-A5BA-109ED66E1A07}" destId="{18C69EAD-978E-4CDF-81F8-C0AF954FACEF}" srcOrd="2" destOrd="0" parTransId="{EDE0899E-5B73-4324-95BF-21619B4072D0}" sibTransId="{BB2DC642-B0B8-4F6E-9AC9-717106F5CA48}"/>
    <dgm:cxn modelId="{22A24AA0-4030-43F7-A4FB-13940A662D4D}" srcId="{374AE23A-E6A9-4545-A5BA-109ED66E1A07}" destId="{F4DCAF20-BF2F-42CC-859F-7127D14F8509}" srcOrd="0" destOrd="0" parTransId="{15C91001-8B1C-4342-9B32-6229446213B9}" sibTransId="{35E2A99B-1141-466F-B677-9B13EBED5F37}"/>
    <dgm:cxn modelId="{BBD766B5-0263-4452-B859-798DDDCE4304}" type="presOf" srcId="{BB2DC642-B0B8-4F6E-9AC9-717106F5CA48}" destId="{9FE57AF1-C6F7-4EB8-A0D2-882ABC7FAEED}" srcOrd="0" destOrd="0" presId="urn:microsoft.com/office/officeart/2005/8/layout/cycle1"/>
    <dgm:cxn modelId="{2721D3C6-65E9-4517-994F-E771624BDB2F}" srcId="{374AE23A-E6A9-4545-A5BA-109ED66E1A07}" destId="{0F8163DC-AFD8-4BF3-AA24-A69C12C3FB0B}" srcOrd="6" destOrd="0" parTransId="{417BAEB4-632C-4E00-BB0F-8ED609F9EF2A}" sibTransId="{C66AD667-FFAF-4510-8BFE-30897F757DF0}"/>
    <dgm:cxn modelId="{B4AC1FC7-A5AC-4709-A92D-B9945298B40B}" type="presOf" srcId="{18C69EAD-978E-4CDF-81F8-C0AF954FACEF}" destId="{178D4FD9-6623-4336-9412-EA4BD16D42A0}" srcOrd="0" destOrd="0" presId="urn:microsoft.com/office/officeart/2005/8/layout/cycle1"/>
    <dgm:cxn modelId="{9A49A4D5-0761-4F0F-B5C5-9F3124746F78}" type="presOf" srcId="{0829F00F-B82D-403F-B79D-DF414A31AEDD}" destId="{87C4137C-6804-4E2E-AB35-D9B99E209AC1}" srcOrd="0" destOrd="0" presId="urn:microsoft.com/office/officeart/2005/8/layout/cycle1"/>
    <dgm:cxn modelId="{CD0E46D7-4ACE-4FF7-BEC5-4042772437DA}" type="presOf" srcId="{E76EDF4A-48E1-4202-B3EB-915146375807}" destId="{74C305E0-2EDA-4AF7-8B7C-92FAA8A059BA}" srcOrd="0" destOrd="0" presId="urn:microsoft.com/office/officeart/2005/8/layout/cycle1"/>
    <dgm:cxn modelId="{A061A2EC-BC95-4377-AAC3-7449B3F1AC36}" srcId="{374AE23A-E6A9-4545-A5BA-109ED66E1A07}" destId="{02377872-9108-4550-A819-EBC5D449A91B}" srcOrd="3" destOrd="0" parTransId="{2534F63F-B531-446F-939A-3865A7876BFE}" sibTransId="{E76EDF4A-48E1-4202-B3EB-915146375807}"/>
    <dgm:cxn modelId="{9A3867ED-6CA3-491A-8702-0FFDB0D18925}" type="presOf" srcId="{02377872-9108-4550-A819-EBC5D449A91B}" destId="{51C68B25-8EA9-4E48-BA42-01AF505A3E20}" srcOrd="0" destOrd="0" presId="urn:microsoft.com/office/officeart/2005/8/layout/cycle1"/>
    <dgm:cxn modelId="{0FAC24EE-A264-4E3E-91B6-27DEAF70F440}" type="presOf" srcId="{F4DCAF20-BF2F-42CC-859F-7127D14F8509}" destId="{60053DEE-63CF-4B7F-9487-9468D3F700DE}" srcOrd="0" destOrd="0" presId="urn:microsoft.com/office/officeart/2005/8/layout/cycle1"/>
    <dgm:cxn modelId="{8944B6F0-03F0-459C-BAA9-7F1CD54E9C49}" type="presOf" srcId="{374AE23A-E6A9-4545-A5BA-109ED66E1A07}" destId="{41062B5F-64AA-420D-980C-3C4EB3AC15AA}" srcOrd="0" destOrd="0" presId="urn:microsoft.com/office/officeart/2005/8/layout/cycle1"/>
    <dgm:cxn modelId="{EFA82AF3-2EE2-4E9E-9965-91EEECDFB836}" srcId="{374AE23A-E6A9-4545-A5BA-109ED66E1A07}" destId="{965485D3-DDA8-423F-AB8A-92985E05A951}" srcOrd="8" destOrd="0" parTransId="{11C56CD7-8839-4A6B-8F8D-84CC38EBE7BF}" sibTransId="{389112D8-4317-40F4-8CFB-A72404B018CA}"/>
    <dgm:cxn modelId="{FD5894F5-8CB1-4E78-B1D3-47376B6AC48F}" type="presOf" srcId="{35E2A99B-1141-466F-B677-9B13EBED5F37}" destId="{A3404343-668B-4F23-B32A-FAE4CF753809}" srcOrd="0" destOrd="0" presId="urn:microsoft.com/office/officeart/2005/8/layout/cycle1"/>
    <dgm:cxn modelId="{FBD06DFB-0780-4091-9DBF-0248C6D78953}" srcId="{374AE23A-E6A9-4545-A5BA-109ED66E1A07}" destId="{76336542-4457-4573-8F21-7F08A46214C9}" srcOrd="4" destOrd="0" parTransId="{4DC35802-6432-4581-9BDA-655A4DD134C3}" sibTransId="{C61CA0DB-7CF9-459C-9277-DA388B66A97D}"/>
    <dgm:cxn modelId="{FAACC22A-B4EC-41A7-9A45-AD39C24E3EAC}" type="presParOf" srcId="{41062B5F-64AA-420D-980C-3C4EB3AC15AA}" destId="{887A8393-086F-491F-B696-354A2AD7DAA7}" srcOrd="0" destOrd="0" presId="urn:microsoft.com/office/officeart/2005/8/layout/cycle1"/>
    <dgm:cxn modelId="{00E54F25-514A-4059-8CF9-5F2C691E5163}" type="presParOf" srcId="{41062B5F-64AA-420D-980C-3C4EB3AC15AA}" destId="{60053DEE-63CF-4B7F-9487-9468D3F700DE}" srcOrd="1" destOrd="0" presId="urn:microsoft.com/office/officeart/2005/8/layout/cycle1"/>
    <dgm:cxn modelId="{F3AE45FC-694A-44AC-BD3F-7ABFA73839BB}" type="presParOf" srcId="{41062B5F-64AA-420D-980C-3C4EB3AC15AA}" destId="{A3404343-668B-4F23-B32A-FAE4CF753809}" srcOrd="2" destOrd="0" presId="urn:microsoft.com/office/officeart/2005/8/layout/cycle1"/>
    <dgm:cxn modelId="{F99394E7-B8D7-4603-81E8-2DC633BE11E9}" type="presParOf" srcId="{41062B5F-64AA-420D-980C-3C4EB3AC15AA}" destId="{0CF4D52C-7A74-4823-8B9F-5BD06A10276D}" srcOrd="3" destOrd="0" presId="urn:microsoft.com/office/officeart/2005/8/layout/cycle1"/>
    <dgm:cxn modelId="{2E5782D1-E6F3-40BB-B53D-77F6CEC43DC4}" type="presParOf" srcId="{41062B5F-64AA-420D-980C-3C4EB3AC15AA}" destId="{DDCDCE34-16FE-4691-8B3F-C50A2CBD4226}" srcOrd="4" destOrd="0" presId="urn:microsoft.com/office/officeart/2005/8/layout/cycle1"/>
    <dgm:cxn modelId="{369A6C6C-222F-4376-93CF-A382923F5FF5}" type="presParOf" srcId="{41062B5F-64AA-420D-980C-3C4EB3AC15AA}" destId="{0B2B6C65-F6D6-450F-8431-EC2C91EDFB21}" srcOrd="5" destOrd="0" presId="urn:microsoft.com/office/officeart/2005/8/layout/cycle1"/>
    <dgm:cxn modelId="{49592ACA-0638-4670-944B-0E60C66D4FD9}" type="presParOf" srcId="{41062B5F-64AA-420D-980C-3C4EB3AC15AA}" destId="{68B198AE-32E8-441A-B514-CD97A18B62D7}" srcOrd="6" destOrd="0" presId="urn:microsoft.com/office/officeart/2005/8/layout/cycle1"/>
    <dgm:cxn modelId="{62DE3299-8012-4C66-89E7-F2C4C16A7207}" type="presParOf" srcId="{41062B5F-64AA-420D-980C-3C4EB3AC15AA}" destId="{178D4FD9-6623-4336-9412-EA4BD16D42A0}" srcOrd="7" destOrd="0" presId="urn:microsoft.com/office/officeart/2005/8/layout/cycle1"/>
    <dgm:cxn modelId="{4F67CF3E-7D0F-4894-A0C0-1BC1E1B738C7}" type="presParOf" srcId="{41062B5F-64AA-420D-980C-3C4EB3AC15AA}" destId="{9FE57AF1-C6F7-4EB8-A0D2-882ABC7FAEED}" srcOrd="8" destOrd="0" presId="urn:microsoft.com/office/officeart/2005/8/layout/cycle1"/>
    <dgm:cxn modelId="{5A255E86-1866-435B-887B-1DD4DA2693F2}" type="presParOf" srcId="{41062B5F-64AA-420D-980C-3C4EB3AC15AA}" destId="{7C97C589-7000-432B-8F0F-F0586D9E3D50}" srcOrd="9" destOrd="0" presId="urn:microsoft.com/office/officeart/2005/8/layout/cycle1"/>
    <dgm:cxn modelId="{98412473-304B-414E-9BEE-66A0601658F2}" type="presParOf" srcId="{41062B5F-64AA-420D-980C-3C4EB3AC15AA}" destId="{51C68B25-8EA9-4E48-BA42-01AF505A3E20}" srcOrd="10" destOrd="0" presId="urn:microsoft.com/office/officeart/2005/8/layout/cycle1"/>
    <dgm:cxn modelId="{803AD097-A675-449E-961A-2071867B4A46}" type="presParOf" srcId="{41062B5F-64AA-420D-980C-3C4EB3AC15AA}" destId="{74C305E0-2EDA-4AF7-8B7C-92FAA8A059BA}" srcOrd="11" destOrd="0" presId="urn:microsoft.com/office/officeart/2005/8/layout/cycle1"/>
    <dgm:cxn modelId="{58D979C4-4519-4EE9-B8DA-AB2765F4DB67}" type="presParOf" srcId="{41062B5F-64AA-420D-980C-3C4EB3AC15AA}" destId="{EAB87F68-A992-4154-9810-13AB26DEB4E0}" srcOrd="12" destOrd="0" presId="urn:microsoft.com/office/officeart/2005/8/layout/cycle1"/>
    <dgm:cxn modelId="{E491FF7E-6801-439D-8403-E306005644C7}" type="presParOf" srcId="{41062B5F-64AA-420D-980C-3C4EB3AC15AA}" destId="{5B6D2482-D6A3-47B5-96C7-A773359AF2D6}" srcOrd="13" destOrd="0" presId="urn:microsoft.com/office/officeart/2005/8/layout/cycle1"/>
    <dgm:cxn modelId="{703938DE-D647-4B79-9990-CC956256B364}" type="presParOf" srcId="{41062B5F-64AA-420D-980C-3C4EB3AC15AA}" destId="{9E71EFE6-5771-4D9B-A115-ED0A34FF4A84}" srcOrd="14" destOrd="0" presId="urn:microsoft.com/office/officeart/2005/8/layout/cycle1"/>
    <dgm:cxn modelId="{95118BB2-AA48-4AB6-B476-AC3E622E8F21}" type="presParOf" srcId="{41062B5F-64AA-420D-980C-3C4EB3AC15AA}" destId="{976DE945-43EA-4994-8690-474D3EDDB75C}" srcOrd="15" destOrd="0" presId="urn:microsoft.com/office/officeart/2005/8/layout/cycle1"/>
    <dgm:cxn modelId="{5602824F-55D1-44D0-B5DB-A36383BE846C}" type="presParOf" srcId="{41062B5F-64AA-420D-980C-3C4EB3AC15AA}" destId="{8004CF49-8F42-492A-B08A-1D15DC022138}" srcOrd="16" destOrd="0" presId="urn:microsoft.com/office/officeart/2005/8/layout/cycle1"/>
    <dgm:cxn modelId="{0DDF17CF-1319-466E-8C6F-FE9A4B322AF1}" type="presParOf" srcId="{41062B5F-64AA-420D-980C-3C4EB3AC15AA}" destId="{B44C34ED-BAA9-4331-AB3C-19922D1F53EA}" srcOrd="17" destOrd="0" presId="urn:microsoft.com/office/officeart/2005/8/layout/cycle1"/>
    <dgm:cxn modelId="{68EDFBD3-7EE4-4FB3-9A67-79ACDB0EE27C}" type="presParOf" srcId="{41062B5F-64AA-420D-980C-3C4EB3AC15AA}" destId="{A51BBE47-2CE7-4545-A0AD-54A0A31A1823}" srcOrd="18" destOrd="0" presId="urn:microsoft.com/office/officeart/2005/8/layout/cycle1"/>
    <dgm:cxn modelId="{7355E784-4521-4856-A435-D20322FBC191}" type="presParOf" srcId="{41062B5F-64AA-420D-980C-3C4EB3AC15AA}" destId="{463F52EF-AF7A-4C33-AC0C-7B52515C46BF}" srcOrd="19" destOrd="0" presId="urn:microsoft.com/office/officeart/2005/8/layout/cycle1"/>
    <dgm:cxn modelId="{D6BC8168-1C5C-40A9-AB4C-724101D02082}" type="presParOf" srcId="{41062B5F-64AA-420D-980C-3C4EB3AC15AA}" destId="{173A3B3A-896C-4341-8F08-AE08C49D1E0F}" srcOrd="20" destOrd="0" presId="urn:microsoft.com/office/officeart/2005/8/layout/cycle1"/>
    <dgm:cxn modelId="{4F00F3D5-9DB5-40A8-8906-A91EE450AA4F}" type="presParOf" srcId="{41062B5F-64AA-420D-980C-3C4EB3AC15AA}" destId="{F42F1A31-C369-4492-8A37-D8DAAE8AB19C}" srcOrd="21" destOrd="0" presId="urn:microsoft.com/office/officeart/2005/8/layout/cycle1"/>
    <dgm:cxn modelId="{870A7CDB-1BBB-4AA9-82E0-D36FA61D2EE3}" type="presParOf" srcId="{41062B5F-64AA-420D-980C-3C4EB3AC15AA}" destId="{87C4137C-6804-4E2E-AB35-D9B99E209AC1}" srcOrd="22" destOrd="0" presId="urn:microsoft.com/office/officeart/2005/8/layout/cycle1"/>
    <dgm:cxn modelId="{F4CF43DA-3DC0-437A-8199-4A5B844157D3}" type="presParOf" srcId="{41062B5F-64AA-420D-980C-3C4EB3AC15AA}" destId="{DAD6683C-1D9C-4999-8EBD-CC8D3B17FD80}" srcOrd="23" destOrd="0" presId="urn:microsoft.com/office/officeart/2005/8/layout/cycle1"/>
    <dgm:cxn modelId="{6F9D043F-9627-4C62-B798-82F550B28B1F}" type="presParOf" srcId="{41062B5F-64AA-420D-980C-3C4EB3AC15AA}" destId="{EF5D46CE-F692-4987-9DFE-CFB6B0B139DE}" srcOrd="24" destOrd="0" presId="urn:microsoft.com/office/officeart/2005/8/layout/cycle1"/>
    <dgm:cxn modelId="{C0B31CD1-7534-4F86-850A-6BFEC618F30B}" type="presParOf" srcId="{41062B5F-64AA-420D-980C-3C4EB3AC15AA}" destId="{9F66C191-E984-4D3C-88FE-E834F2953CBB}" srcOrd="25" destOrd="0" presId="urn:microsoft.com/office/officeart/2005/8/layout/cycle1"/>
    <dgm:cxn modelId="{90B99DE6-0D75-4231-A6B4-BD09FFD44A49}" type="presParOf" srcId="{41062B5F-64AA-420D-980C-3C4EB3AC15AA}" destId="{C8E04AC0-25E4-4C57-A29A-DFCE0825FA4A}" srcOrd="26"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C627D2C-301D-4F51-8698-F8241038440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ea typeface="Calibri"/>
              <a:cs typeface="B Nazanin"/>
            </a:rPr>
            <a:t>تغذیه با مکمل </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E516E453-D133-454E-834D-D04068E4EA44}" type="pres">
      <dgm:prSet presAssocID="{1C627D2C-301D-4F51-8698-F82410384408}" presName="diagram" presStyleCnt="0">
        <dgm:presLayoutVars>
          <dgm:dir/>
          <dgm:resizeHandles val="exact"/>
        </dgm:presLayoutVars>
      </dgm:prSet>
      <dgm:spPr/>
    </dgm:pt>
    <dgm:pt modelId="{533D9E74-3176-4700-BC72-B363206C4364}" type="pres">
      <dgm:prSet presAssocID="{EFD2EDB6-33C8-45A3-B822-9ABE72EB662B}" presName="node" presStyleLbl="node1" presStyleIdx="0" presStyleCnt="1">
        <dgm:presLayoutVars>
          <dgm:bulletEnabled val="1"/>
        </dgm:presLayoutVars>
      </dgm:prSet>
      <dgm:spPr/>
    </dgm:pt>
  </dgm:ptLst>
  <dgm:cxnLst>
    <dgm:cxn modelId="{D57C5B35-5ED9-4F7A-9720-88884917147F}" type="presOf" srcId="{1C627D2C-301D-4F51-8698-F82410384408}" destId="{E516E453-D133-454E-834D-D04068E4EA44}" srcOrd="0" destOrd="0" presId="urn:microsoft.com/office/officeart/2005/8/layout/default"/>
    <dgm:cxn modelId="{7AC793E4-A320-4389-BEEF-27357315D745}" type="presOf" srcId="{EFD2EDB6-33C8-45A3-B822-9ABE72EB662B}" destId="{533D9E74-3176-4700-BC72-B363206C4364}" srcOrd="0" destOrd="0" presId="urn:microsoft.com/office/officeart/2005/8/layout/default"/>
    <dgm:cxn modelId="{5D6FB8ED-23F8-4A19-A06F-DF00AA985D00}" srcId="{1C627D2C-301D-4F51-8698-F82410384408}" destId="{EFD2EDB6-33C8-45A3-B822-9ABE72EB662B}" srcOrd="0" destOrd="0" parTransId="{6A270311-8EB8-433E-AE32-D28E55BE8B3F}" sibTransId="{EFB39705-719E-410A-9E64-88F9C50679EF}"/>
    <dgm:cxn modelId="{8CB165E6-E64F-4448-957B-F02BE820EC55}" type="presParOf" srcId="{E516E453-D133-454E-834D-D04068E4EA44}" destId="{533D9E74-3176-4700-BC72-B363206C436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8C5D89-1933-43EE-919A-599655DEDE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4C7548-3DD6-4091-AEA6-40EC1B3CFBE7}">
      <dgm:prSet custT="1"/>
      <dgm:spPr/>
      <dgm:t>
        <a:bodyPr/>
        <a:lstStyle/>
        <a:p>
          <a:pPr algn="ctr" rtl="1"/>
          <a:r>
            <a:rPr lang="fa-IR" sz="4400" b="1" dirty="0">
              <a:cs typeface="B Nazanin" panose="00000400000000000000" pitchFamily="2" charset="-78"/>
            </a:rPr>
            <a:t>نحوه تغذیه شیرخوار با شیردوشیده شده</a:t>
          </a:r>
          <a:endParaRPr lang="en-US" sz="4400" dirty="0">
            <a:cs typeface="B Nazanin" panose="00000400000000000000" pitchFamily="2" charset="-78"/>
          </a:endParaRPr>
        </a:p>
      </dgm:t>
    </dgm:pt>
    <dgm:pt modelId="{EEF461A8-0548-49D5-A06D-F3C75563CABA}" type="parTrans" cxnId="{ED1460B2-CC88-470C-B075-66CAEC75A614}">
      <dgm:prSet/>
      <dgm:spPr/>
      <dgm:t>
        <a:bodyPr/>
        <a:lstStyle/>
        <a:p>
          <a:endParaRPr lang="en-US"/>
        </a:p>
      </dgm:t>
    </dgm:pt>
    <dgm:pt modelId="{F41EDDEC-1155-4456-BE81-E40694A5779B}" type="sibTrans" cxnId="{ED1460B2-CC88-470C-B075-66CAEC75A614}">
      <dgm:prSet/>
      <dgm:spPr/>
      <dgm:t>
        <a:bodyPr/>
        <a:lstStyle/>
        <a:p>
          <a:endParaRPr lang="en-US"/>
        </a:p>
      </dgm:t>
    </dgm:pt>
    <dgm:pt modelId="{2E021D60-9C95-4A46-A7DF-7304C5BF9538}" type="pres">
      <dgm:prSet presAssocID="{768C5D89-1933-43EE-919A-599655DEDE80}" presName="linear" presStyleCnt="0">
        <dgm:presLayoutVars>
          <dgm:animLvl val="lvl"/>
          <dgm:resizeHandles val="exact"/>
        </dgm:presLayoutVars>
      </dgm:prSet>
      <dgm:spPr/>
    </dgm:pt>
    <dgm:pt modelId="{ECD17483-F95E-4909-8A0A-F92C381948E2}" type="pres">
      <dgm:prSet presAssocID="{B34C7548-3DD6-4091-AEA6-40EC1B3CFBE7}" presName="parentText" presStyleLbl="node1" presStyleIdx="0" presStyleCnt="1">
        <dgm:presLayoutVars>
          <dgm:chMax val="0"/>
          <dgm:bulletEnabled val="1"/>
        </dgm:presLayoutVars>
      </dgm:prSet>
      <dgm:spPr/>
    </dgm:pt>
  </dgm:ptLst>
  <dgm:cxnLst>
    <dgm:cxn modelId="{5D344A59-BD4B-4693-8C87-D39C5DB7443E}" type="presOf" srcId="{B34C7548-3DD6-4091-AEA6-40EC1B3CFBE7}" destId="{ECD17483-F95E-4909-8A0A-F92C381948E2}" srcOrd="0" destOrd="0" presId="urn:microsoft.com/office/officeart/2005/8/layout/vList2"/>
    <dgm:cxn modelId="{ED1460B2-CC88-470C-B075-66CAEC75A614}" srcId="{768C5D89-1933-43EE-919A-599655DEDE80}" destId="{B34C7548-3DD6-4091-AEA6-40EC1B3CFBE7}" srcOrd="0" destOrd="0" parTransId="{EEF461A8-0548-49D5-A06D-F3C75563CABA}" sibTransId="{F41EDDEC-1155-4456-BE81-E40694A5779B}"/>
    <dgm:cxn modelId="{D66C12BF-2EED-4D4E-A177-E49A5E3003AA}" type="presOf" srcId="{768C5D89-1933-43EE-919A-599655DEDE80}" destId="{2E021D60-9C95-4A46-A7DF-7304C5BF9538}" srcOrd="0" destOrd="0" presId="urn:microsoft.com/office/officeart/2005/8/layout/vList2"/>
    <dgm:cxn modelId="{81DECEA8-5BDC-4A2E-841A-1AE7AD859C25}" type="presParOf" srcId="{2E021D60-9C95-4A46-A7DF-7304C5BF9538}" destId="{ECD17483-F95E-4909-8A0A-F92C381948E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5D32535-937A-4376-886E-C7C88BA2A6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3C815B3-1070-486B-B5E6-148825399372}">
      <dgm:prSet custT="1"/>
      <dgm:spPr/>
      <dgm:t>
        <a:bodyPr/>
        <a:lstStyle/>
        <a:p>
          <a:pPr algn="ctr" rtl="1"/>
          <a:r>
            <a:rPr lang="fa-IR" sz="4400" b="1">
              <a:cs typeface="B Nazanin" panose="00000400000000000000" pitchFamily="2" charset="-78"/>
            </a:rPr>
            <a:t>اهم موارد استفاده از فنجان</a:t>
          </a:r>
          <a:endParaRPr lang="en-US" sz="4400" dirty="0">
            <a:cs typeface="B Nazanin" panose="00000400000000000000" pitchFamily="2" charset="-78"/>
          </a:endParaRPr>
        </a:p>
      </dgm:t>
    </dgm:pt>
    <dgm:pt modelId="{53D56BC0-1BE2-420B-AB03-EF42513A81CD}" type="parTrans" cxnId="{2AE4CA14-A394-4E1E-92C1-DE15C36DA9A9}">
      <dgm:prSet/>
      <dgm:spPr/>
      <dgm:t>
        <a:bodyPr/>
        <a:lstStyle/>
        <a:p>
          <a:endParaRPr lang="en-US"/>
        </a:p>
      </dgm:t>
    </dgm:pt>
    <dgm:pt modelId="{5B0E44BD-FE90-4605-9587-B40F03D076A9}" type="sibTrans" cxnId="{2AE4CA14-A394-4E1E-92C1-DE15C36DA9A9}">
      <dgm:prSet/>
      <dgm:spPr/>
      <dgm:t>
        <a:bodyPr/>
        <a:lstStyle/>
        <a:p>
          <a:endParaRPr lang="en-US"/>
        </a:p>
      </dgm:t>
    </dgm:pt>
    <dgm:pt modelId="{35B560B9-2535-41FC-9411-2F8DB410AE42}" type="pres">
      <dgm:prSet presAssocID="{65D32535-937A-4376-886E-C7C88BA2A6E5}" presName="linear" presStyleCnt="0">
        <dgm:presLayoutVars>
          <dgm:animLvl val="lvl"/>
          <dgm:resizeHandles val="exact"/>
        </dgm:presLayoutVars>
      </dgm:prSet>
      <dgm:spPr/>
    </dgm:pt>
    <dgm:pt modelId="{0EE26621-D01A-4FF7-AB9A-190C49C94380}" type="pres">
      <dgm:prSet presAssocID="{83C815B3-1070-486B-B5E6-148825399372}" presName="parentText" presStyleLbl="node1" presStyleIdx="0" presStyleCnt="1">
        <dgm:presLayoutVars>
          <dgm:chMax val="0"/>
          <dgm:bulletEnabled val="1"/>
        </dgm:presLayoutVars>
      </dgm:prSet>
      <dgm:spPr/>
    </dgm:pt>
  </dgm:ptLst>
  <dgm:cxnLst>
    <dgm:cxn modelId="{2AE4CA14-A394-4E1E-92C1-DE15C36DA9A9}" srcId="{65D32535-937A-4376-886E-C7C88BA2A6E5}" destId="{83C815B3-1070-486B-B5E6-148825399372}" srcOrd="0" destOrd="0" parTransId="{53D56BC0-1BE2-420B-AB03-EF42513A81CD}" sibTransId="{5B0E44BD-FE90-4605-9587-B40F03D076A9}"/>
    <dgm:cxn modelId="{F11A461C-96B2-4E13-A3AB-EE2B05F1CCCA}" type="presOf" srcId="{83C815B3-1070-486B-B5E6-148825399372}" destId="{0EE26621-D01A-4FF7-AB9A-190C49C94380}" srcOrd="0" destOrd="0" presId="urn:microsoft.com/office/officeart/2005/8/layout/vList2"/>
    <dgm:cxn modelId="{C99B31C0-1DF5-421C-B21F-11AE6F187AE8}" type="presOf" srcId="{65D32535-937A-4376-886E-C7C88BA2A6E5}" destId="{35B560B9-2535-41FC-9411-2F8DB410AE42}" srcOrd="0" destOrd="0" presId="urn:microsoft.com/office/officeart/2005/8/layout/vList2"/>
    <dgm:cxn modelId="{C83FB5C0-7BEA-4139-9DB4-BFCFAB25BF65}" type="presParOf" srcId="{35B560B9-2535-41FC-9411-2F8DB410AE42}" destId="{0EE26621-D01A-4FF7-AB9A-190C49C943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B387B9E-341F-4037-97A7-459ADB24A0E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7DD888E-F2A3-4197-B74C-489206E5389D}">
      <dgm:prSet custT="1"/>
      <dgm:spPr/>
      <dgm:t>
        <a:bodyPr/>
        <a:lstStyle/>
        <a:p>
          <a:pPr algn="ctr" rtl="1"/>
          <a:r>
            <a:rPr lang="fa-IR" sz="4000" b="1" dirty="0">
              <a:effectLst/>
              <a:cs typeface="B Nazanin" panose="00000400000000000000" pitchFamily="2" charset="-78"/>
            </a:rPr>
            <a:t>روش </a:t>
          </a:r>
          <a:r>
            <a:rPr lang="fa-IR" sz="4000" b="1" dirty="0" err="1">
              <a:effectLst/>
              <a:cs typeface="B Nazanin" panose="00000400000000000000" pitchFamily="2" charset="-78"/>
            </a:rPr>
            <a:t>شيردادن</a:t>
          </a:r>
          <a:r>
            <a:rPr lang="fa-IR" sz="4000" b="1" dirty="0">
              <a:effectLst/>
              <a:cs typeface="B Nazanin" panose="00000400000000000000" pitchFamily="2" charset="-78"/>
            </a:rPr>
            <a:t> </a:t>
          </a:r>
          <a:r>
            <a:rPr lang="fa-IR" sz="4000" b="1" dirty="0" err="1">
              <a:effectLst/>
              <a:cs typeface="B Nazanin" panose="00000400000000000000" pitchFamily="2" charset="-78"/>
            </a:rPr>
            <a:t>بافنجان</a:t>
          </a:r>
          <a:endParaRPr lang="en-US" sz="4000" dirty="0">
            <a:effectLst/>
            <a:cs typeface="B Nazanin" panose="00000400000000000000" pitchFamily="2" charset="-78"/>
          </a:endParaRPr>
        </a:p>
      </dgm:t>
    </dgm:pt>
    <dgm:pt modelId="{3AFBD430-C104-46BD-9627-EEC9AA21D472}" type="parTrans" cxnId="{F239B2AC-018F-45AF-BD38-E44FF3F02655}">
      <dgm:prSet/>
      <dgm:spPr/>
      <dgm:t>
        <a:bodyPr/>
        <a:lstStyle/>
        <a:p>
          <a:endParaRPr lang="en-US"/>
        </a:p>
      </dgm:t>
    </dgm:pt>
    <dgm:pt modelId="{0518591F-8D35-4014-9BAE-B89F086A7720}" type="sibTrans" cxnId="{F239B2AC-018F-45AF-BD38-E44FF3F02655}">
      <dgm:prSet/>
      <dgm:spPr/>
      <dgm:t>
        <a:bodyPr/>
        <a:lstStyle/>
        <a:p>
          <a:endParaRPr lang="en-US"/>
        </a:p>
      </dgm:t>
    </dgm:pt>
    <dgm:pt modelId="{D213FD7E-A7A1-451B-B254-9D897A3BD52E}" type="pres">
      <dgm:prSet presAssocID="{FB387B9E-341F-4037-97A7-459ADB24A0E8}" presName="linear" presStyleCnt="0">
        <dgm:presLayoutVars>
          <dgm:animLvl val="lvl"/>
          <dgm:resizeHandles val="exact"/>
        </dgm:presLayoutVars>
      </dgm:prSet>
      <dgm:spPr/>
    </dgm:pt>
    <dgm:pt modelId="{57605D71-1FBD-4F49-92F8-2A649812E6AC}" type="pres">
      <dgm:prSet presAssocID="{67DD888E-F2A3-4197-B74C-489206E5389D}" presName="parentText" presStyleLbl="node1" presStyleIdx="0" presStyleCnt="1">
        <dgm:presLayoutVars>
          <dgm:chMax val="0"/>
          <dgm:bulletEnabled val="1"/>
        </dgm:presLayoutVars>
      </dgm:prSet>
      <dgm:spPr/>
    </dgm:pt>
  </dgm:ptLst>
  <dgm:cxnLst>
    <dgm:cxn modelId="{F239B2AC-018F-45AF-BD38-E44FF3F02655}" srcId="{FB387B9E-341F-4037-97A7-459ADB24A0E8}" destId="{67DD888E-F2A3-4197-B74C-489206E5389D}" srcOrd="0" destOrd="0" parTransId="{3AFBD430-C104-46BD-9627-EEC9AA21D472}" sibTransId="{0518591F-8D35-4014-9BAE-B89F086A7720}"/>
    <dgm:cxn modelId="{C22123D4-05E1-44CE-869A-F72B27A5324D}" type="presOf" srcId="{FB387B9E-341F-4037-97A7-459ADB24A0E8}" destId="{D213FD7E-A7A1-451B-B254-9D897A3BD52E}" srcOrd="0" destOrd="0" presId="urn:microsoft.com/office/officeart/2005/8/layout/vList2"/>
    <dgm:cxn modelId="{9536DBF0-27B6-4A77-8B58-C5599D921E85}" type="presOf" srcId="{67DD888E-F2A3-4197-B74C-489206E5389D}" destId="{57605D71-1FBD-4F49-92F8-2A649812E6AC}" srcOrd="0" destOrd="0" presId="urn:microsoft.com/office/officeart/2005/8/layout/vList2"/>
    <dgm:cxn modelId="{38B06F68-345F-4527-86DB-F6F77D2C75BB}" type="presParOf" srcId="{D213FD7E-A7A1-451B-B254-9D897A3BD52E}" destId="{57605D71-1FBD-4F49-92F8-2A649812E6A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7BC1A49-4856-4355-9B8D-B40F6874ADA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4FA8BDF-A74D-4752-BB9C-72088C141D17}">
      <dgm:prSet custT="1"/>
      <dgm:spPr/>
      <dgm:t>
        <a:bodyPr/>
        <a:lstStyle/>
        <a:p>
          <a:pPr algn="ctr" rtl="1"/>
          <a:r>
            <a:rPr lang="fa-IR" sz="4400" b="1">
              <a:cs typeface="B Nazanin" panose="00000400000000000000" pitchFamily="2" charset="-78"/>
            </a:rPr>
            <a:t>مهمترین مزاياي تغذيه با فنجان</a:t>
          </a:r>
          <a:endParaRPr lang="en-US" sz="4400">
            <a:cs typeface="B Nazanin" panose="00000400000000000000" pitchFamily="2" charset="-78"/>
          </a:endParaRPr>
        </a:p>
      </dgm:t>
    </dgm:pt>
    <dgm:pt modelId="{47328E9A-5677-4B10-9DFE-9CB048635ECD}" type="parTrans" cxnId="{DF180BD2-15DE-4BC5-A15F-400A6E42B1A1}">
      <dgm:prSet/>
      <dgm:spPr/>
      <dgm:t>
        <a:bodyPr/>
        <a:lstStyle/>
        <a:p>
          <a:endParaRPr lang="en-US"/>
        </a:p>
      </dgm:t>
    </dgm:pt>
    <dgm:pt modelId="{390A2D92-D1BC-421A-8215-5C4F232DFE9C}" type="sibTrans" cxnId="{DF180BD2-15DE-4BC5-A15F-400A6E42B1A1}">
      <dgm:prSet/>
      <dgm:spPr/>
      <dgm:t>
        <a:bodyPr/>
        <a:lstStyle/>
        <a:p>
          <a:endParaRPr lang="en-US"/>
        </a:p>
      </dgm:t>
    </dgm:pt>
    <dgm:pt modelId="{C1CD6F57-5059-4956-A681-34A5CB6E5C12}" type="pres">
      <dgm:prSet presAssocID="{F7BC1A49-4856-4355-9B8D-B40F6874ADAE}" presName="linear" presStyleCnt="0">
        <dgm:presLayoutVars>
          <dgm:animLvl val="lvl"/>
          <dgm:resizeHandles val="exact"/>
        </dgm:presLayoutVars>
      </dgm:prSet>
      <dgm:spPr/>
    </dgm:pt>
    <dgm:pt modelId="{4621689C-FF90-43A8-BF36-8920CC6811E4}" type="pres">
      <dgm:prSet presAssocID="{24FA8BDF-A74D-4752-BB9C-72088C141D17}" presName="parentText" presStyleLbl="node1" presStyleIdx="0" presStyleCnt="1">
        <dgm:presLayoutVars>
          <dgm:chMax val="0"/>
          <dgm:bulletEnabled val="1"/>
        </dgm:presLayoutVars>
      </dgm:prSet>
      <dgm:spPr/>
    </dgm:pt>
  </dgm:ptLst>
  <dgm:cxnLst>
    <dgm:cxn modelId="{EBE04C10-6FDC-4416-8809-759D9D55FD20}" type="presOf" srcId="{24FA8BDF-A74D-4752-BB9C-72088C141D17}" destId="{4621689C-FF90-43A8-BF36-8920CC6811E4}" srcOrd="0" destOrd="0" presId="urn:microsoft.com/office/officeart/2005/8/layout/vList2"/>
    <dgm:cxn modelId="{5E873482-3EC0-4472-B0B8-362F4868E598}" type="presOf" srcId="{F7BC1A49-4856-4355-9B8D-B40F6874ADAE}" destId="{C1CD6F57-5059-4956-A681-34A5CB6E5C12}" srcOrd="0" destOrd="0" presId="urn:microsoft.com/office/officeart/2005/8/layout/vList2"/>
    <dgm:cxn modelId="{DF180BD2-15DE-4BC5-A15F-400A6E42B1A1}" srcId="{F7BC1A49-4856-4355-9B8D-B40F6874ADAE}" destId="{24FA8BDF-A74D-4752-BB9C-72088C141D17}" srcOrd="0" destOrd="0" parTransId="{47328E9A-5677-4B10-9DFE-9CB048635ECD}" sibTransId="{390A2D92-D1BC-421A-8215-5C4F232DFE9C}"/>
    <dgm:cxn modelId="{01AB6B07-C35E-4854-8794-E92C98FEB4F6}" type="presParOf" srcId="{C1CD6F57-5059-4956-A681-34A5CB6E5C12}" destId="{4621689C-FF90-43A8-BF36-8920CC6811E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E48EFFA-26F5-446F-B5BD-C9FC040DF36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81D4B37-E3F6-45E4-83F2-FE11994BC5F6}">
      <dgm:prSet custT="1"/>
      <dgm:spPr/>
      <dgm:t>
        <a:bodyPr/>
        <a:lstStyle/>
        <a:p>
          <a:pPr algn="ctr" rtl="1"/>
          <a:r>
            <a:rPr lang="fa-IR" sz="4400" b="1">
              <a:cs typeface="B Nazanin" panose="00000400000000000000" pitchFamily="2" charset="-78"/>
            </a:rPr>
            <a:t>تغذيه با قاشق</a:t>
          </a:r>
          <a:endParaRPr lang="en-US" sz="4400">
            <a:cs typeface="B Nazanin" panose="00000400000000000000" pitchFamily="2" charset="-78"/>
          </a:endParaRPr>
        </a:p>
      </dgm:t>
    </dgm:pt>
    <dgm:pt modelId="{948A4DEC-08E4-436C-A071-C41D6123B52C}" type="parTrans" cxnId="{36B1F969-A9C7-4F45-86A7-4186CF32AF32}">
      <dgm:prSet/>
      <dgm:spPr/>
      <dgm:t>
        <a:bodyPr/>
        <a:lstStyle/>
        <a:p>
          <a:endParaRPr lang="en-US"/>
        </a:p>
      </dgm:t>
    </dgm:pt>
    <dgm:pt modelId="{D7023949-BC1C-497C-BCB8-5BC5D6179EBE}" type="sibTrans" cxnId="{36B1F969-A9C7-4F45-86A7-4186CF32AF32}">
      <dgm:prSet/>
      <dgm:spPr/>
      <dgm:t>
        <a:bodyPr/>
        <a:lstStyle/>
        <a:p>
          <a:endParaRPr lang="en-US"/>
        </a:p>
      </dgm:t>
    </dgm:pt>
    <dgm:pt modelId="{C70641D1-55DF-43F4-A2B2-5DB95A0AA3A5}" type="pres">
      <dgm:prSet presAssocID="{8E48EFFA-26F5-446F-B5BD-C9FC040DF363}" presName="linear" presStyleCnt="0">
        <dgm:presLayoutVars>
          <dgm:animLvl val="lvl"/>
          <dgm:resizeHandles val="exact"/>
        </dgm:presLayoutVars>
      </dgm:prSet>
      <dgm:spPr/>
    </dgm:pt>
    <dgm:pt modelId="{F1FF8725-A661-4EA9-B6B7-6597DF15AF51}" type="pres">
      <dgm:prSet presAssocID="{F81D4B37-E3F6-45E4-83F2-FE11994BC5F6}" presName="parentText" presStyleLbl="node1" presStyleIdx="0" presStyleCnt="1">
        <dgm:presLayoutVars>
          <dgm:chMax val="0"/>
          <dgm:bulletEnabled val="1"/>
        </dgm:presLayoutVars>
      </dgm:prSet>
      <dgm:spPr/>
    </dgm:pt>
  </dgm:ptLst>
  <dgm:cxnLst>
    <dgm:cxn modelId="{36B1F969-A9C7-4F45-86A7-4186CF32AF32}" srcId="{8E48EFFA-26F5-446F-B5BD-C9FC040DF363}" destId="{F81D4B37-E3F6-45E4-83F2-FE11994BC5F6}" srcOrd="0" destOrd="0" parTransId="{948A4DEC-08E4-436C-A071-C41D6123B52C}" sibTransId="{D7023949-BC1C-497C-BCB8-5BC5D6179EBE}"/>
    <dgm:cxn modelId="{95327752-208B-415C-9634-ED45413089D0}" type="presOf" srcId="{8E48EFFA-26F5-446F-B5BD-C9FC040DF363}" destId="{C70641D1-55DF-43F4-A2B2-5DB95A0AA3A5}" srcOrd="0" destOrd="0" presId="urn:microsoft.com/office/officeart/2005/8/layout/vList2"/>
    <dgm:cxn modelId="{FE7685A1-4D2E-4DBF-8C7A-89328241402E}" type="presOf" srcId="{F81D4B37-E3F6-45E4-83F2-FE11994BC5F6}" destId="{F1FF8725-A661-4EA9-B6B7-6597DF15AF51}" srcOrd="0" destOrd="0" presId="urn:microsoft.com/office/officeart/2005/8/layout/vList2"/>
    <dgm:cxn modelId="{025A0872-4A18-4F9E-8212-D212530A0FE7}" type="presParOf" srcId="{C70641D1-55DF-43F4-A2B2-5DB95A0AA3A5}" destId="{F1FF8725-A661-4EA9-B6B7-6597DF15AF5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4BEC67-1B48-4C98-9630-2C8EC3AA54C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DEE9F16-4A62-484B-A70B-805670C7A5FE}">
      <dgm:prSet custT="1"/>
      <dgm:spPr/>
      <dgm:t>
        <a:bodyPr/>
        <a:lstStyle/>
        <a:p>
          <a:pPr algn="ctr" rtl="1"/>
          <a:r>
            <a:rPr lang="fa-IR" sz="4400" b="1">
              <a:cs typeface="B Nazanin" panose="00000400000000000000" pitchFamily="2" charset="-78"/>
            </a:rPr>
            <a:t>مزیت های تغذيه با قاشق</a:t>
          </a:r>
          <a:endParaRPr lang="en-US" sz="4400">
            <a:cs typeface="B Nazanin" panose="00000400000000000000" pitchFamily="2" charset="-78"/>
          </a:endParaRPr>
        </a:p>
      </dgm:t>
    </dgm:pt>
    <dgm:pt modelId="{F460AE4C-6933-4616-8D34-D996CFB066D9}" type="parTrans" cxnId="{6DEA9953-6CFF-4574-A1E5-13A67A34F480}">
      <dgm:prSet/>
      <dgm:spPr/>
      <dgm:t>
        <a:bodyPr/>
        <a:lstStyle/>
        <a:p>
          <a:endParaRPr lang="en-US"/>
        </a:p>
      </dgm:t>
    </dgm:pt>
    <dgm:pt modelId="{6F07BCF3-A9F7-42BF-A1BE-92D2347E4916}" type="sibTrans" cxnId="{6DEA9953-6CFF-4574-A1E5-13A67A34F480}">
      <dgm:prSet/>
      <dgm:spPr/>
      <dgm:t>
        <a:bodyPr/>
        <a:lstStyle/>
        <a:p>
          <a:endParaRPr lang="en-US"/>
        </a:p>
      </dgm:t>
    </dgm:pt>
    <dgm:pt modelId="{99107677-A555-4C17-A78C-E995EC4B7317}" type="pres">
      <dgm:prSet presAssocID="{704BEC67-1B48-4C98-9630-2C8EC3AA54C7}" presName="linear" presStyleCnt="0">
        <dgm:presLayoutVars>
          <dgm:animLvl val="lvl"/>
          <dgm:resizeHandles val="exact"/>
        </dgm:presLayoutVars>
      </dgm:prSet>
      <dgm:spPr/>
    </dgm:pt>
    <dgm:pt modelId="{B49F209A-48D2-4369-B173-97C12E06E438}" type="pres">
      <dgm:prSet presAssocID="{0DEE9F16-4A62-484B-A70B-805670C7A5FE}" presName="parentText" presStyleLbl="node1" presStyleIdx="0" presStyleCnt="1">
        <dgm:presLayoutVars>
          <dgm:chMax val="0"/>
          <dgm:bulletEnabled val="1"/>
        </dgm:presLayoutVars>
      </dgm:prSet>
      <dgm:spPr/>
    </dgm:pt>
  </dgm:ptLst>
  <dgm:cxnLst>
    <dgm:cxn modelId="{6DEA9953-6CFF-4574-A1E5-13A67A34F480}" srcId="{704BEC67-1B48-4C98-9630-2C8EC3AA54C7}" destId="{0DEE9F16-4A62-484B-A70B-805670C7A5FE}" srcOrd="0" destOrd="0" parTransId="{F460AE4C-6933-4616-8D34-D996CFB066D9}" sibTransId="{6F07BCF3-A9F7-42BF-A1BE-92D2347E4916}"/>
    <dgm:cxn modelId="{2720238B-A7BA-4F2A-8BB0-D63858833367}" type="presOf" srcId="{704BEC67-1B48-4C98-9630-2C8EC3AA54C7}" destId="{99107677-A555-4C17-A78C-E995EC4B7317}" srcOrd="0" destOrd="0" presId="urn:microsoft.com/office/officeart/2005/8/layout/vList2"/>
    <dgm:cxn modelId="{495DD0E1-B662-4631-953E-1A839AD3A133}" type="presOf" srcId="{0DEE9F16-4A62-484B-A70B-805670C7A5FE}" destId="{B49F209A-48D2-4369-B173-97C12E06E438}" srcOrd="0" destOrd="0" presId="urn:microsoft.com/office/officeart/2005/8/layout/vList2"/>
    <dgm:cxn modelId="{14A8FCDC-F1D6-4640-81A6-2D62D408AD38}" type="presParOf" srcId="{99107677-A555-4C17-A78C-E995EC4B7317}" destId="{B49F209A-48D2-4369-B173-97C12E06E4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D6EBD63-FB8A-44E3-B01C-31DB660EC2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8710EF-DF0D-4A2A-8E7A-80BF08EEA80F}">
      <dgm:prSet custT="1"/>
      <dgm:spPr/>
      <dgm:t>
        <a:bodyPr/>
        <a:lstStyle/>
        <a:p>
          <a:pPr algn="ctr" rtl="1"/>
          <a:r>
            <a:rPr lang="fa-IR" sz="4400" b="1" dirty="0">
              <a:cs typeface="B Nazanin" panose="00000400000000000000" pitchFamily="2" charset="-78"/>
            </a:rPr>
            <a:t>تغذیه انگشتی</a:t>
          </a:r>
          <a:r>
            <a:rPr lang="en-US" sz="4400" b="1" dirty="0">
              <a:cs typeface="B Nazanin" panose="00000400000000000000" pitchFamily="2" charset="-78"/>
            </a:rPr>
            <a:t>Finger feeding</a:t>
          </a:r>
          <a:endParaRPr lang="en-US" sz="4400" dirty="0">
            <a:cs typeface="B Nazanin" panose="00000400000000000000" pitchFamily="2" charset="-78"/>
          </a:endParaRPr>
        </a:p>
      </dgm:t>
    </dgm:pt>
    <dgm:pt modelId="{FFDF6623-16B9-4829-B5D4-CAE40AB2F24F}" type="parTrans" cxnId="{45C6EE96-E99F-40C0-8AA8-A1A0EEE5B256}">
      <dgm:prSet/>
      <dgm:spPr/>
      <dgm:t>
        <a:bodyPr/>
        <a:lstStyle/>
        <a:p>
          <a:endParaRPr lang="en-US"/>
        </a:p>
      </dgm:t>
    </dgm:pt>
    <dgm:pt modelId="{5419F87B-5A42-486F-B986-90B54DBBA57E}" type="sibTrans" cxnId="{45C6EE96-E99F-40C0-8AA8-A1A0EEE5B256}">
      <dgm:prSet/>
      <dgm:spPr/>
      <dgm:t>
        <a:bodyPr/>
        <a:lstStyle/>
        <a:p>
          <a:endParaRPr lang="en-US"/>
        </a:p>
      </dgm:t>
    </dgm:pt>
    <dgm:pt modelId="{2E367D60-235B-4AD4-ACE4-13F98A4B413B}" type="pres">
      <dgm:prSet presAssocID="{CD6EBD63-FB8A-44E3-B01C-31DB660EC2C9}" presName="linear" presStyleCnt="0">
        <dgm:presLayoutVars>
          <dgm:animLvl val="lvl"/>
          <dgm:resizeHandles val="exact"/>
        </dgm:presLayoutVars>
      </dgm:prSet>
      <dgm:spPr/>
    </dgm:pt>
    <dgm:pt modelId="{D40B05D5-1DF6-43C2-8FC1-920B64748C07}" type="pres">
      <dgm:prSet presAssocID="{F48710EF-DF0D-4A2A-8E7A-80BF08EEA80F}" presName="parentText" presStyleLbl="node1" presStyleIdx="0" presStyleCnt="1">
        <dgm:presLayoutVars>
          <dgm:chMax val="0"/>
          <dgm:bulletEnabled val="1"/>
        </dgm:presLayoutVars>
      </dgm:prSet>
      <dgm:spPr/>
    </dgm:pt>
  </dgm:ptLst>
  <dgm:cxnLst>
    <dgm:cxn modelId="{B91B1F88-9FE0-40F8-B7B0-C8D1028D2044}" type="presOf" srcId="{CD6EBD63-FB8A-44E3-B01C-31DB660EC2C9}" destId="{2E367D60-235B-4AD4-ACE4-13F98A4B413B}" srcOrd="0" destOrd="0" presId="urn:microsoft.com/office/officeart/2005/8/layout/vList2"/>
    <dgm:cxn modelId="{45C6EE96-E99F-40C0-8AA8-A1A0EEE5B256}" srcId="{CD6EBD63-FB8A-44E3-B01C-31DB660EC2C9}" destId="{F48710EF-DF0D-4A2A-8E7A-80BF08EEA80F}" srcOrd="0" destOrd="0" parTransId="{FFDF6623-16B9-4829-B5D4-CAE40AB2F24F}" sibTransId="{5419F87B-5A42-486F-B986-90B54DBBA57E}"/>
    <dgm:cxn modelId="{D4BB3897-A0AC-47CE-9CDC-F532A7EA24BC}" type="presOf" srcId="{F48710EF-DF0D-4A2A-8E7A-80BF08EEA80F}" destId="{D40B05D5-1DF6-43C2-8FC1-920B64748C07}" srcOrd="0" destOrd="0" presId="urn:microsoft.com/office/officeart/2005/8/layout/vList2"/>
    <dgm:cxn modelId="{6C6622F1-6E58-4E9C-8030-16403292E398}" type="presParOf" srcId="{2E367D60-235B-4AD4-ACE4-13F98A4B413B}" destId="{D40B05D5-1DF6-43C2-8FC1-920B64748C0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E0C19E4-9B29-4A26-8D94-DC1AAA882CD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111E3A6-6E13-482F-86C0-EA5F1542274A}">
      <dgm:prSet custT="1"/>
      <dgm:spPr/>
      <dgm:t>
        <a:bodyPr/>
        <a:lstStyle/>
        <a:p>
          <a:pPr algn="ctr" rtl="1"/>
          <a:r>
            <a:rPr lang="fa-IR" sz="4400" b="1" dirty="0">
              <a:effectLst>
                <a:outerShdw blurRad="38100" dist="38100" dir="2700000" algn="tl">
                  <a:srgbClr val="000000">
                    <a:alpha val="43137"/>
                  </a:srgbClr>
                </a:outerShdw>
              </a:effectLst>
              <a:cs typeface="B Nazanin" panose="00000400000000000000" pitchFamily="2" charset="-78"/>
            </a:rPr>
            <a:t>تغذيه با بطري </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CE006606-CEE9-4539-8F6D-B0B391B6415C}" type="parTrans" cxnId="{8771B1CA-599D-4F2E-8E31-744075E655C7}">
      <dgm:prSet/>
      <dgm:spPr/>
      <dgm:t>
        <a:bodyPr/>
        <a:lstStyle/>
        <a:p>
          <a:endParaRPr lang="en-US"/>
        </a:p>
      </dgm:t>
    </dgm:pt>
    <dgm:pt modelId="{3697EADB-AE38-415E-8F4F-AE3035291FA8}" type="sibTrans" cxnId="{8771B1CA-599D-4F2E-8E31-744075E655C7}">
      <dgm:prSet/>
      <dgm:spPr/>
      <dgm:t>
        <a:bodyPr/>
        <a:lstStyle/>
        <a:p>
          <a:endParaRPr lang="en-US"/>
        </a:p>
      </dgm:t>
    </dgm:pt>
    <dgm:pt modelId="{E96CAAE0-74C0-4509-B60D-96016ACF9DC6}" type="pres">
      <dgm:prSet presAssocID="{7E0C19E4-9B29-4A26-8D94-DC1AAA882CDD}" presName="linear" presStyleCnt="0">
        <dgm:presLayoutVars>
          <dgm:animLvl val="lvl"/>
          <dgm:resizeHandles val="exact"/>
        </dgm:presLayoutVars>
      </dgm:prSet>
      <dgm:spPr/>
    </dgm:pt>
    <dgm:pt modelId="{1AE74D8D-5F21-4573-91F9-7829668BA99D}" type="pres">
      <dgm:prSet presAssocID="{2111E3A6-6E13-482F-86C0-EA5F1542274A}" presName="parentText" presStyleLbl="node1" presStyleIdx="0" presStyleCnt="1">
        <dgm:presLayoutVars>
          <dgm:chMax val="0"/>
          <dgm:bulletEnabled val="1"/>
        </dgm:presLayoutVars>
      </dgm:prSet>
      <dgm:spPr/>
    </dgm:pt>
  </dgm:ptLst>
  <dgm:cxnLst>
    <dgm:cxn modelId="{A3AB2D8C-4458-4280-94F6-6893662F2869}" type="presOf" srcId="{7E0C19E4-9B29-4A26-8D94-DC1AAA882CDD}" destId="{E96CAAE0-74C0-4509-B60D-96016ACF9DC6}" srcOrd="0" destOrd="0" presId="urn:microsoft.com/office/officeart/2005/8/layout/vList2"/>
    <dgm:cxn modelId="{8771B1CA-599D-4F2E-8E31-744075E655C7}" srcId="{7E0C19E4-9B29-4A26-8D94-DC1AAA882CDD}" destId="{2111E3A6-6E13-482F-86C0-EA5F1542274A}" srcOrd="0" destOrd="0" parTransId="{CE006606-CEE9-4539-8F6D-B0B391B6415C}" sibTransId="{3697EADB-AE38-415E-8F4F-AE3035291FA8}"/>
    <dgm:cxn modelId="{04A5D9E6-943F-424C-948E-A3B3BD4317A9}" type="presOf" srcId="{2111E3A6-6E13-482F-86C0-EA5F1542274A}" destId="{1AE74D8D-5F21-4573-91F9-7829668BA99D}" srcOrd="0" destOrd="0" presId="urn:microsoft.com/office/officeart/2005/8/layout/vList2"/>
    <dgm:cxn modelId="{19AC65C7-36DD-4E31-AA70-90E623C1F0AF}" type="presParOf" srcId="{E96CAAE0-74C0-4509-B60D-96016ACF9DC6}" destId="{1AE74D8D-5F21-4573-91F9-7829668BA99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057EE45-D7BD-4ED2-AD35-90C482A9D82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A3751E1-F515-43AF-A2C9-A58087068BA2}">
      <dgm:prSet custT="1"/>
      <dgm:spPr/>
      <dgm:t>
        <a:bodyPr/>
        <a:lstStyle/>
        <a:p>
          <a:pPr algn="ctr" rtl="1"/>
          <a:r>
            <a:rPr lang="fa-IR" sz="4400" b="1">
              <a:cs typeface="B Nazanin" panose="00000400000000000000" pitchFamily="2" charset="-78"/>
            </a:rPr>
            <a:t>عوارض استفاده از تغذيه با بطري </a:t>
          </a:r>
          <a:endParaRPr lang="en-US" sz="4400">
            <a:cs typeface="B Nazanin" panose="00000400000000000000" pitchFamily="2" charset="-78"/>
          </a:endParaRPr>
        </a:p>
      </dgm:t>
    </dgm:pt>
    <dgm:pt modelId="{44C90DF2-6D5A-4C81-B59F-1102E9636B36}" type="parTrans" cxnId="{DCFBADA4-7F1D-4463-BC0C-26EBF136D34B}">
      <dgm:prSet/>
      <dgm:spPr/>
      <dgm:t>
        <a:bodyPr/>
        <a:lstStyle/>
        <a:p>
          <a:endParaRPr lang="en-US"/>
        </a:p>
      </dgm:t>
    </dgm:pt>
    <dgm:pt modelId="{15B89C75-3556-42E5-993B-B7702955BEEE}" type="sibTrans" cxnId="{DCFBADA4-7F1D-4463-BC0C-26EBF136D34B}">
      <dgm:prSet/>
      <dgm:spPr/>
      <dgm:t>
        <a:bodyPr/>
        <a:lstStyle/>
        <a:p>
          <a:endParaRPr lang="en-US"/>
        </a:p>
      </dgm:t>
    </dgm:pt>
    <dgm:pt modelId="{F0A761F2-BEC4-4F87-8BB0-EE4EC270AB99}" type="pres">
      <dgm:prSet presAssocID="{F057EE45-D7BD-4ED2-AD35-90C482A9D820}" presName="linear" presStyleCnt="0">
        <dgm:presLayoutVars>
          <dgm:animLvl val="lvl"/>
          <dgm:resizeHandles val="exact"/>
        </dgm:presLayoutVars>
      </dgm:prSet>
      <dgm:spPr/>
    </dgm:pt>
    <dgm:pt modelId="{094CEA4A-4F11-4518-A467-6A575C9B1D0F}" type="pres">
      <dgm:prSet presAssocID="{CA3751E1-F515-43AF-A2C9-A58087068BA2}" presName="parentText" presStyleLbl="node1" presStyleIdx="0" presStyleCnt="1">
        <dgm:presLayoutVars>
          <dgm:chMax val="0"/>
          <dgm:bulletEnabled val="1"/>
        </dgm:presLayoutVars>
      </dgm:prSet>
      <dgm:spPr/>
    </dgm:pt>
  </dgm:ptLst>
  <dgm:cxnLst>
    <dgm:cxn modelId="{2B78FB90-E5B9-4505-B36B-94BD755B4FE0}" type="presOf" srcId="{CA3751E1-F515-43AF-A2C9-A58087068BA2}" destId="{094CEA4A-4F11-4518-A467-6A575C9B1D0F}" srcOrd="0" destOrd="0" presId="urn:microsoft.com/office/officeart/2005/8/layout/vList2"/>
    <dgm:cxn modelId="{DCFBADA4-7F1D-4463-BC0C-26EBF136D34B}" srcId="{F057EE45-D7BD-4ED2-AD35-90C482A9D820}" destId="{CA3751E1-F515-43AF-A2C9-A58087068BA2}" srcOrd="0" destOrd="0" parTransId="{44C90DF2-6D5A-4C81-B59F-1102E9636B36}" sibTransId="{15B89C75-3556-42E5-993B-B7702955BEEE}"/>
    <dgm:cxn modelId="{0D5FD6D9-E8A4-42BC-9714-18E6D8B83CE5}" type="presOf" srcId="{F057EE45-D7BD-4ED2-AD35-90C482A9D820}" destId="{F0A761F2-BEC4-4F87-8BB0-EE4EC270AB99}" srcOrd="0" destOrd="0" presId="urn:microsoft.com/office/officeart/2005/8/layout/vList2"/>
    <dgm:cxn modelId="{D688B4E6-1218-4973-9406-C809E962C670}" type="presParOf" srcId="{F0A761F2-BEC4-4F87-8BB0-EE4EC270AB99}" destId="{094CEA4A-4F11-4518-A467-6A575C9B1D0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687435-2893-4658-964A-E02C279AE9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259711-BB51-471B-AFCE-E81DBDB1D388}">
      <dgm:prSet custT="1"/>
      <dgm:spPr/>
      <dgm:t>
        <a:bodyPr/>
        <a:lstStyle/>
        <a:p>
          <a:pPr algn="ctr" rtl="1"/>
          <a:r>
            <a:rPr lang="fa-IR" sz="3600" b="1" dirty="0">
              <a:solidFill>
                <a:schemeClr val="bg1"/>
              </a:solidFill>
              <a:effectLst>
                <a:outerShdw blurRad="38100" dist="38100" dir="2700000" algn="tl">
                  <a:srgbClr val="000000">
                    <a:alpha val="43137"/>
                  </a:srgbClr>
                </a:outerShdw>
              </a:effectLst>
              <a:cs typeface="B Nazanin" panose="00000400000000000000" pitchFamily="2" charset="-78"/>
            </a:rPr>
            <a:t>اقدامات مهم تغذیه با شیرمادر در نوزادان اواخر نارسی</a:t>
          </a:r>
          <a:endParaRPr lang="en-US" sz="3600" dirty="0">
            <a:solidFill>
              <a:schemeClr val="bg1"/>
            </a:solidFill>
            <a:effectLst>
              <a:outerShdw blurRad="38100" dist="38100" dir="2700000" algn="tl">
                <a:srgbClr val="000000">
                  <a:alpha val="43137"/>
                </a:srgbClr>
              </a:outerShdw>
            </a:effectLst>
            <a:cs typeface="B Nazanin" panose="00000400000000000000" pitchFamily="2" charset="-78"/>
          </a:endParaRPr>
        </a:p>
      </dgm:t>
    </dgm:pt>
    <dgm:pt modelId="{73293F8E-E39C-4CDC-86DB-07CB9EDC5AAF}" type="parTrans" cxnId="{894A6AD2-4288-4475-B5E8-84F22D648AAC}">
      <dgm:prSet/>
      <dgm:spPr/>
      <dgm:t>
        <a:bodyPr/>
        <a:lstStyle/>
        <a:p>
          <a:endParaRPr lang="en-US" sz="2000"/>
        </a:p>
      </dgm:t>
    </dgm:pt>
    <dgm:pt modelId="{BC688D54-4D03-4418-9324-2B1396CD2A3A}" type="sibTrans" cxnId="{894A6AD2-4288-4475-B5E8-84F22D648AAC}">
      <dgm:prSet/>
      <dgm:spPr/>
      <dgm:t>
        <a:bodyPr/>
        <a:lstStyle/>
        <a:p>
          <a:endParaRPr lang="en-US" sz="2000"/>
        </a:p>
      </dgm:t>
    </dgm:pt>
    <dgm:pt modelId="{D7100E91-5190-4B30-967B-4B77C36B2B5B}" type="pres">
      <dgm:prSet presAssocID="{6B687435-2893-4658-964A-E02C279AE9B9}" presName="linear" presStyleCnt="0">
        <dgm:presLayoutVars>
          <dgm:animLvl val="lvl"/>
          <dgm:resizeHandles val="exact"/>
        </dgm:presLayoutVars>
      </dgm:prSet>
      <dgm:spPr/>
    </dgm:pt>
    <dgm:pt modelId="{442D2A7F-D59C-43D1-8208-D42AFC06CA1C}" type="pres">
      <dgm:prSet presAssocID="{37259711-BB51-471B-AFCE-E81DBDB1D388}" presName="parentText" presStyleLbl="node1" presStyleIdx="0" presStyleCnt="1" custScaleY="334430" custLinFactNeighborY="-263">
        <dgm:presLayoutVars>
          <dgm:chMax val="0"/>
          <dgm:bulletEnabled val="1"/>
        </dgm:presLayoutVars>
      </dgm:prSet>
      <dgm:spPr/>
    </dgm:pt>
  </dgm:ptLst>
  <dgm:cxnLst>
    <dgm:cxn modelId="{3BF7058B-A67D-4619-8DA0-0D5667AF6B93}" type="presOf" srcId="{37259711-BB51-471B-AFCE-E81DBDB1D388}" destId="{442D2A7F-D59C-43D1-8208-D42AFC06CA1C}" srcOrd="0" destOrd="0" presId="urn:microsoft.com/office/officeart/2005/8/layout/vList2"/>
    <dgm:cxn modelId="{894A6AD2-4288-4475-B5E8-84F22D648AAC}" srcId="{6B687435-2893-4658-964A-E02C279AE9B9}" destId="{37259711-BB51-471B-AFCE-E81DBDB1D388}" srcOrd="0" destOrd="0" parTransId="{73293F8E-E39C-4CDC-86DB-07CB9EDC5AAF}" sibTransId="{BC688D54-4D03-4418-9324-2B1396CD2A3A}"/>
    <dgm:cxn modelId="{73408ADB-6C24-4916-9547-351273A6AD69}" type="presOf" srcId="{6B687435-2893-4658-964A-E02C279AE9B9}" destId="{D7100E91-5190-4B30-967B-4B77C36B2B5B}" srcOrd="0" destOrd="0" presId="urn:microsoft.com/office/officeart/2005/8/layout/vList2"/>
    <dgm:cxn modelId="{11D2AABF-4258-4ACE-9D94-91C43D11E10A}" type="presParOf" srcId="{D7100E91-5190-4B30-967B-4B77C36B2B5B}" destId="{442D2A7F-D59C-43D1-8208-D42AFC06CA1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5643C7C-9276-435A-B3FB-6CA3BD7FAB1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FA4CD4D-B970-4F62-B632-09E5563F0C68}">
      <dgm:prSet custT="1"/>
      <dgm:spPr/>
      <dgm:t>
        <a:bodyPr/>
        <a:lstStyle/>
        <a:p>
          <a:pPr algn="ctr" rtl="1"/>
          <a:r>
            <a:rPr lang="fa-IR" sz="4400" b="1">
              <a:cs typeface="B Nazanin" panose="00000400000000000000" pitchFamily="2" charset="-78"/>
            </a:rPr>
            <a:t>تغذيه مخلوط (با بطري و پستان مادر)</a:t>
          </a:r>
          <a:endParaRPr lang="en-US" sz="4400">
            <a:cs typeface="B Nazanin" panose="00000400000000000000" pitchFamily="2" charset="-78"/>
          </a:endParaRPr>
        </a:p>
      </dgm:t>
    </dgm:pt>
    <dgm:pt modelId="{2C82511F-10AC-4B18-B340-7057EB9118B8}" type="parTrans" cxnId="{890EB482-6859-44B4-A656-16D500BEE758}">
      <dgm:prSet/>
      <dgm:spPr/>
      <dgm:t>
        <a:bodyPr/>
        <a:lstStyle/>
        <a:p>
          <a:endParaRPr lang="en-US"/>
        </a:p>
      </dgm:t>
    </dgm:pt>
    <dgm:pt modelId="{7B1CA7B2-693B-450D-9F76-BF32C99C7FBE}" type="sibTrans" cxnId="{890EB482-6859-44B4-A656-16D500BEE758}">
      <dgm:prSet/>
      <dgm:spPr/>
      <dgm:t>
        <a:bodyPr/>
        <a:lstStyle/>
        <a:p>
          <a:endParaRPr lang="en-US"/>
        </a:p>
      </dgm:t>
    </dgm:pt>
    <dgm:pt modelId="{488BD677-17B3-48DA-AFC4-C5AC87264425}" type="pres">
      <dgm:prSet presAssocID="{55643C7C-9276-435A-B3FB-6CA3BD7FAB12}" presName="linear" presStyleCnt="0">
        <dgm:presLayoutVars>
          <dgm:animLvl val="lvl"/>
          <dgm:resizeHandles val="exact"/>
        </dgm:presLayoutVars>
      </dgm:prSet>
      <dgm:spPr/>
    </dgm:pt>
    <dgm:pt modelId="{66DB730C-AAF9-43E9-A4BB-34C7CFF21EDE}" type="pres">
      <dgm:prSet presAssocID="{2FA4CD4D-B970-4F62-B632-09E5563F0C68}" presName="parentText" presStyleLbl="node1" presStyleIdx="0" presStyleCnt="1">
        <dgm:presLayoutVars>
          <dgm:chMax val="0"/>
          <dgm:bulletEnabled val="1"/>
        </dgm:presLayoutVars>
      </dgm:prSet>
      <dgm:spPr/>
    </dgm:pt>
  </dgm:ptLst>
  <dgm:cxnLst>
    <dgm:cxn modelId="{F8833412-5B0E-4EBD-BCED-530BCB0AE031}" type="presOf" srcId="{2FA4CD4D-B970-4F62-B632-09E5563F0C68}" destId="{66DB730C-AAF9-43E9-A4BB-34C7CFF21EDE}" srcOrd="0" destOrd="0" presId="urn:microsoft.com/office/officeart/2005/8/layout/vList2"/>
    <dgm:cxn modelId="{890EB482-6859-44B4-A656-16D500BEE758}" srcId="{55643C7C-9276-435A-B3FB-6CA3BD7FAB12}" destId="{2FA4CD4D-B970-4F62-B632-09E5563F0C68}" srcOrd="0" destOrd="0" parTransId="{2C82511F-10AC-4B18-B340-7057EB9118B8}" sibTransId="{7B1CA7B2-693B-450D-9F76-BF32C99C7FBE}"/>
    <dgm:cxn modelId="{76E2E9A2-F5A5-4846-AE9B-18CD638CDBB1}" type="presOf" srcId="{55643C7C-9276-435A-B3FB-6CA3BD7FAB12}" destId="{488BD677-17B3-48DA-AFC4-C5AC87264425}" srcOrd="0" destOrd="0" presId="urn:microsoft.com/office/officeart/2005/8/layout/vList2"/>
    <dgm:cxn modelId="{167D4A58-F785-4E37-A054-3EFC08BF7192}" type="presParOf" srcId="{488BD677-17B3-48DA-AFC4-C5AC87264425}" destId="{66DB730C-AAF9-43E9-A4BB-34C7CFF21ED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600" b="1" dirty="0">
              <a:solidFill>
                <a:schemeClr val="bg1"/>
              </a:solidFill>
              <a:effectLst>
                <a:outerShdw blurRad="38100" dist="38100" dir="2700000" algn="tl">
                  <a:srgbClr val="000000">
                    <a:alpha val="43137"/>
                  </a:srgbClr>
                </a:outerShdw>
              </a:effectLst>
              <a:cs typeface="B Nazanin" panose="00000400000000000000" pitchFamily="2" charset="-78"/>
            </a:rPr>
            <a:t>تماس پوست به پوست مادر و نوزاد و شیردهی   زودهنگام و مکرر در طی ساعت اول</a:t>
          </a:r>
          <a:endParaRPr lang="en-US" sz="36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3600"/>
        </a:p>
      </dgm:t>
    </dgm:pt>
    <dgm:pt modelId="{EFB39705-719E-410A-9E64-88F9C50679EF}" type="sibTrans" cxnId="{5D6FB8ED-23F8-4A19-A06F-DF00AA985D00}">
      <dgm:prSet/>
      <dgm:spPr/>
      <dgm:t>
        <a:bodyPr/>
        <a:lstStyle/>
        <a:p>
          <a:endParaRPr lang="en-US" sz="36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18017">
        <dgm:presLayoutVars>
          <dgm:chMax val="0"/>
          <dgm:bulletEnabled val="1"/>
        </dgm:presLayoutVars>
      </dgm:prSet>
      <dgm:spPr/>
    </dgm:pt>
  </dgm:ptLst>
  <dgm:cxnLst>
    <dgm:cxn modelId="{6C292908-C8E7-44FA-B5CA-84EAB413C4C0}" type="presOf" srcId="{1C627D2C-301D-4F51-8698-F82410384408}" destId="{FB80C8AF-006B-47CA-99F0-F7A6E22DC1C9}" srcOrd="0" destOrd="0" presId="urn:microsoft.com/office/officeart/2005/8/layout/vList2"/>
    <dgm:cxn modelId="{95C3608B-4A07-448F-AC25-7A3AF9F1C6AE}"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502AF724-4531-4B72-AC83-519E7640474D}"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4000" b="1" dirty="0">
              <a:solidFill>
                <a:schemeClr val="bg1"/>
              </a:solidFill>
              <a:effectLst>
                <a:outerShdw blurRad="38100" dist="38100" dir="2700000" algn="tl">
                  <a:srgbClr val="000000">
                    <a:alpha val="43137"/>
                  </a:srgbClr>
                </a:outerShdw>
              </a:effectLst>
              <a:cs typeface="B Nazanin" panose="00000400000000000000" pitchFamily="2" charset="-78"/>
            </a:rPr>
            <a:t>وضعیت مناسب برای شیردهی نوزاد اواخر نارسی</a:t>
          </a:r>
        </a:p>
      </dgm:t>
    </dgm:pt>
    <dgm:pt modelId="{6A270311-8EB8-433E-AE32-D28E55BE8B3F}" type="parTrans" cxnId="{5D6FB8ED-23F8-4A19-A06F-DF00AA985D00}">
      <dgm:prSet/>
      <dgm:spPr/>
      <dgm:t>
        <a:bodyPr/>
        <a:lstStyle/>
        <a:p>
          <a:endParaRPr lang="en-US"/>
        </a:p>
      </dgm:t>
    </dgm:pt>
    <dgm:pt modelId="{EFB39705-719E-410A-9E64-88F9C50679EF}" type="sibTrans" cxnId="{5D6FB8ED-23F8-4A19-A06F-DF00AA985D00}">
      <dgm:prSet/>
      <dgm:spPr/>
      <dgm:t>
        <a:bodyPr/>
        <a:lstStyle/>
        <a:p>
          <a:endParaRPr lang="en-US"/>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LinFactNeighborX="1036" custLinFactNeighborY="13239">
        <dgm:presLayoutVars>
          <dgm:chMax val="0"/>
          <dgm:bulletEnabled val="1"/>
        </dgm:presLayoutVars>
      </dgm:prSet>
      <dgm:spPr/>
    </dgm:pt>
  </dgm:ptLst>
  <dgm:cxnLst>
    <dgm:cxn modelId="{7AFD351B-C25A-49E5-8AF3-9B2BE5A6D635}" type="presOf" srcId="{EFD2EDB6-33C8-45A3-B822-9ABE72EB662B}" destId="{41B786DD-A9A6-4E96-A16E-3A6F65D47054}" srcOrd="0" destOrd="0" presId="urn:microsoft.com/office/officeart/2005/8/layout/vList2"/>
    <dgm:cxn modelId="{AAD37380-57B3-48CF-B5EC-7D4A1FD740BD}"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7BBE91F4-ABAB-4612-A717-3AB0F60CD266}"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200" b="1" dirty="0">
              <a:effectLst>
                <a:outerShdw blurRad="38100" dist="38100" dir="2700000" algn="tl">
                  <a:srgbClr val="000000">
                    <a:alpha val="43137"/>
                  </a:srgbClr>
                </a:outerShdw>
              </a:effectLst>
              <a:cs typeface="B Nazanin" panose="00000400000000000000" pitchFamily="2" charset="-78"/>
            </a:rPr>
            <a:t>اهمیت وضعیت شیردهی در نوزاد اواخر نارسی</a:t>
          </a:r>
          <a:endParaRPr lang="en-US" sz="3200" b="1" dirty="0">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1200"/>
        </a:p>
      </dgm:t>
    </dgm:pt>
    <dgm:pt modelId="{EFB39705-719E-410A-9E64-88F9C50679EF}" type="sibTrans" cxnId="{5D6FB8ED-23F8-4A19-A06F-DF00AA985D00}">
      <dgm:prSet/>
      <dgm:spPr/>
      <dgm:t>
        <a:bodyPr/>
        <a:lstStyle/>
        <a:p>
          <a:endParaRPr lang="en-US" sz="12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X="95629">
        <dgm:presLayoutVars>
          <dgm:chMax val="0"/>
          <dgm:bulletEnabled val="1"/>
        </dgm:presLayoutVars>
      </dgm:prSet>
      <dgm:spPr/>
    </dgm:pt>
  </dgm:ptLst>
  <dgm:cxnLst>
    <dgm:cxn modelId="{0E44AE10-51CA-443B-916F-6E9B7FFB3778}" type="presOf" srcId="{1C627D2C-301D-4F51-8698-F82410384408}" destId="{FB80C8AF-006B-47CA-99F0-F7A6E22DC1C9}" srcOrd="0" destOrd="0" presId="urn:microsoft.com/office/officeart/2005/8/layout/vList2"/>
    <dgm:cxn modelId="{849B4549-2980-435C-BE6B-FFD39E459E3A}"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8164848D-E255-480C-A3BE-6BDCF9355B95}"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200" b="1" dirty="0">
              <a:solidFill>
                <a:schemeClr val="bg1"/>
              </a:solidFill>
              <a:effectLst>
                <a:outerShdw blurRad="38100" dist="38100" dir="2700000" algn="tl">
                  <a:srgbClr val="000000">
                    <a:alpha val="43137"/>
                  </a:srgbClr>
                </a:outerShdw>
              </a:effectLst>
              <a:cs typeface="B Nazanin" panose="00000400000000000000" pitchFamily="2" charset="-78"/>
            </a:rPr>
            <a:t>اطمینان از گرفتن صحیح پستان توسط نوزاد و مکیدن قوی او</a:t>
          </a:r>
          <a:r>
            <a:rPr lang="en-US" sz="2800" b="1" dirty="0">
              <a:solidFill>
                <a:schemeClr val="bg1"/>
              </a:solidFill>
              <a:effectLst>
                <a:outerShdw blurRad="38100" dist="38100" dir="2700000" algn="tl">
                  <a:srgbClr val="000000">
                    <a:alpha val="43137"/>
                  </a:srgbClr>
                </a:outerShdw>
              </a:effectLst>
              <a:cs typeface="B Nazanin" panose="00000400000000000000" pitchFamily="2" charset="-78"/>
            </a:rPr>
            <a:t> </a:t>
          </a:r>
          <a:endParaRPr lang="en-US" sz="28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1100"/>
        </a:p>
      </dgm:t>
    </dgm:pt>
    <dgm:pt modelId="{EFB39705-719E-410A-9E64-88F9C50679EF}" type="sibTrans" cxnId="{5D6FB8ED-23F8-4A19-A06F-DF00AA985D00}">
      <dgm:prSet/>
      <dgm:spPr/>
      <dgm:t>
        <a:bodyPr/>
        <a:lstStyle/>
        <a:p>
          <a:endParaRPr lang="en-US" sz="11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95403" custLinFactNeighborY="-1168">
        <dgm:presLayoutVars>
          <dgm:chMax val="0"/>
          <dgm:bulletEnabled val="1"/>
        </dgm:presLayoutVars>
      </dgm:prSet>
      <dgm:spPr/>
    </dgm:pt>
  </dgm:ptLst>
  <dgm:cxnLst>
    <dgm:cxn modelId="{4A2C41A1-239A-4F28-AFE0-E1F017739619}"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4946C2FC-254C-433D-9199-CA0D72DD7C36}" type="presOf" srcId="{1C627D2C-301D-4F51-8698-F82410384408}" destId="{FB80C8AF-006B-47CA-99F0-F7A6E22DC1C9}" srcOrd="0" destOrd="0" presId="urn:microsoft.com/office/officeart/2005/8/layout/vList2"/>
    <dgm:cxn modelId="{A6D2491C-EE11-4D26-8CFA-E968D0DBF251}"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330375-5999-43A4-94B2-6D881F8ADE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7B055D-E810-41D8-866A-FEAA62D52F96}">
      <dgm:prSet custT="1"/>
      <dgm:spPr/>
      <dgm:t>
        <a:bodyPr/>
        <a:lstStyle/>
        <a:p>
          <a:pPr algn="ctr" rtl="1"/>
          <a:r>
            <a:rPr lang="fa-IR" sz="3200" b="1" dirty="0">
              <a:solidFill>
                <a:schemeClr val="bg1"/>
              </a:solidFill>
              <a:effectLst>
                <a:outerShdw blurRad="38100" dist="38100" dir="2700000" algn="tl">
                  <a:srgbClr val="000000">
                    <a:alpha val="43137"/>
                  </a:srgbClr>
                </a:outerShdw>
              </a:effectLst>
              <a:cs typeface="B Nazanin" panose="00000400000000000000" pitchFamily="2" charset="-78"/>
            </a:rPr>
            <a:t>گرفتن صحیح پستان </a:t>
          </a:r>
          <a:r>
            <a:rPr lang="fa-IR" sz="3200" b="1" dirty="0">
              <a:effectLst>
                <a:outerShdw blurRad="38100" dist="38100" dir="2700000" algn="tl">
                  <a:srgbClr val="000000">
                    <a:alpha val="43137"/>
                  </a:srgbClr>
                </a:outerShdw>
              </a:effectLst>
              <a:cs typeface="B Nazanin" panose="00000400000000000000" pitchFamily="2" charset="-78"/>
            </a:rPr>
            <a:t>در نوزاد نارس اواخر نارسی</a:t>
          </a:r>
          <a:endParaRPr lang="en-US" sz="3200" b="1" dirty="0">
            <a:effectLst>
              <a:outerShdw blurRad="38100" dist="38100" dir="2700000" algn="tl">
                <a:srgbClr val="000000">
                  <a:alpha val="43137"/>
                </a:srgbClr>
              </a:outerShdw>
            </a:effectLst>
            <a:cs typeface="B Nazanin" panose="00000400000000000000" pitchFamily="2" charset="-78"/>
          </a:endParaRPr>
        </a:p>
        <a:p>
          <a:pPr algn="ctr" rtl="1"/>
          <a:r>
            <a:rPr lang="fa-IR" sz="3200" b="1" dirty="0">
              <a:effectLst>
                <a:outerShdw blurRad="38100" dist="38100" dir="2700000" algn="tl">
                  <a:srgbClr val="000000">
                    <a:alpha val="43137"/>
                  </a:srgbClr>
                </a:outerShdw>
              </a:effectLst>
              <a:cs typeface="B Nazanin" panose="00000400000000000000" pitchFamily="2" charset="-78"/>
            </a:rPr>
            <a:t>(</a:t>
          </a:r>
          <a:r>
            <a:rPr lang="en-US" sz="3200" b="1" dirty="0">
              <a:solidFill>
                <a:srgbClr val="FFFF00"/>
              </a:solidFill>
              <a:effectLst>
                <a:outerShdw blurRad="38100" dist="38100" dir="2700000" algn="tl">
                  <a:srgbClr val="000000">
                    <a:alpha val="43137"/>
                  </a:srgbClr>
                </a:outerShdw>
              </a:effectLst>
              <a:cs typeface="B Nazanin" panose="00000400000000000000" pitchFamily="2" charset="-78"/>
            </a:rPr>
            <a:t>L</a:t>
          </a:r>
          <a:r>
            <a:rPr lang="en-US" sz="3200" b="1" dirty="0">
              <a:effectLst>
                <a:outerShdw blurRad="38100" dist="38100" dir="2700000" algn="tl">
                  <a:srgbClr val="000000">
                    <a:alpha val="43137"/>
                  </a:srgbClr>
                </a:outerShdw>
              </a:effectLst>
              <a:cs typeface="B Nazanin" panose="00000400000000000000" pitchFamily="2" charset="-78"/>
            </a:rPr>
            <a:t>ate </a:t>
          </a:r>
          <a:r>
            <a:rPr lang="en-US" sz="3200" b="1" dirty="0">
              <a:solidFill>
                <a:srgbClr val="FFFF00"/>
              </a:solidFill>
              <a:effectLst>
                <a:outerShdw blurRad="38100" dist="38100" dir="2700000" algn="tl">
                  <a:srgbClr val="000000">
                    <a:alpha val="43137"/>
                  </a:srgbClr>
                </a:outerShdw>
              </a:effectLst>
              <a:cs typeface="B Nazanin" panose="00000400000000000000" pitchFamily="2" charset="-78"/>
            </a:rPr>
            <a:t>P</a:t>
          </a:r>
          <a:r>
            <a:rPr lang="en-US" sz="3200" b="1" dirty="0">
              <a:effectLst>
                <a:outerShdw blurRad="38100" dist="38100" dir="2700000" algn="tl">
                  <a:srgbClr val="000000">
                    <a:alpha val="43137"/>
                  </a:srgbClr>
                </a:outerShdw>
              </a:effectLst>
              <a:cs typeface="B Nazanin" panose="00000400000000000000" pitchFamily="2" charset="-78"/>
            </a:rPr>
            <a:t>reterm </a:t>
          </a:r>
          <a:r>
            <a:rPr lang="en-US" sz="3200" b="1" dirty="0">
              <a:solidFill>
                <a:srgbClr val="FFFF00"/>
              </a:solidFill>
              <a:effectLst>
                <a:outerShdw blurRad="38100" dist="38100" dir="2700000" algn="tl">
                  <a:srgbClr val="000000">
                    <a:alpha val="43137"/>
                  </a:srgbClr>
                </a:outerShdw>
              </a:effectLst>
              <a:cs typeface="B Nazanin" panose="00000400000000000000" pitchFamily="2" charset="-78"/>
            </a:rPr>
            <a:t>I</a:t>
          </a:r>
          <a:r>
            <a:rPr lang="en-US" sz="3200" b="1" dirty="0">
              <a:effectLst>
                <a:outerShdw blurRad="38100" dist="38100" dir="2700000" algn="tl">
                  <a:srgbClr val="000000">
                    <a:alpha val="43137"/>
                  </a:srgbClr>
                </a:outerShdw>
              </a:effectLst>
              <a:cs typeface="B Nazanin" panose="00000400000000000000" pitchFamily="2" charset="-78"/>
            </a:rPr>
            <a:t>nfants </a:t>
          </a:r>
          <a:r>
            <a:rPr lang="fa-IR" sz="3200" b="1" dirty="0">
              <a:effectLst>
                <a:outerShdw blurRad="38100" dist="38100" dir="2700000" algn="tl">
                  <a:srgbClr val="000000">
                    <a:alpha val="43137"/>
                  </a:srgbClr>
                </a:outerShdw>
              </a:effectLst>
              <a:cs typeface="B Nazanin" panose="00000400000000000000" pitchFamily="2" charset="-78"/>
            </a:rPr>
            <a:t>)</a:t>
          </a:r>
          <a:endParaRPr lang="en-US" sz="3200" b="1" dirty="0">
            <a:effectLst>
              <a:outerShdw blurRad="38100" dist="38100" dir="2700000" algn="tl">
                <a:srgbClr val="000000">
                  <a:alpha val="43137"/>
                </a:srgbClr>
              </a:outerShdw>
            </a:effectLst>
            <a:cs typeface="B Nazanin" panose="00000400000000000000" pitchFamily="2" charset="-78"/>
          </a:endParaRPr>
        </a:p>
      </dgm:t>
    </dgm:pt>
    <dgm:pt modelId="{CBD7CE10-CF7B-4EA5-9F38-4B3196634FE0}" type="parTrans" cxnId="{48673700-C2E9-4BF0-83B7-25A64D3EAF44}">
      <dgm:prSet/>
      <dgm:spPr/>
      <dgm:t>
        <a:bodyPr/>
        <a:lstStyle/>
        <a:p>
          <a:pPr algn="ctr"/>
          <a:endParaRPr lang="en-US" sz="3200">
            <a:effectLst>
              <a:outerShdw blurRad="38100" dist="38100" dir="2700000" algn="tl">
                <a:srgbClr val="000000">
                  <a:alpha val="43137"/>
                </a:srgbClr>
              </a:outerShdw>
            </a:effectLst>
          </a:endParaRPr>
        </a:p>
      </dgm:t>
    </dgm:pt>
    <dgm:pt modelId="{EBC33343-3F63-4160-BD02-C36E83E4C283}" type="sibTrans" cxnId="{48673700-C2E9-4BF0-83B7-25A64D3EAF44}">
      <dgm:prSet/>
      <dgm:spPr/>
      <dgm:t>
        <a:bodyPr/>
        <a:lstStyle/>
        <a:p>
          <a:pPr algn="ctr"/>
          <a:endParaRPr lang="en-US" sz="3200">
            <a:effectLst>
              <a:outerShdw blurRad="38100" dist="38100" dir="2700000" algn="tl">
                <a:srgbClr val="000000">
                  <a:alpha val="43137"/>
                </a:srgbClr>
              </a:outerShdw>
            </a:effectLst>
          </a:endParaRPr>
        </a:p>
      </dgm:t>
    </dgm:pt>
    <dgm:pt modelId="{F8605D1C-7116-487D-A8A4-F5BB9513D48E}" type="pres">
      <dgm:prSet presAssocID="{0A330375-5999-43A4-94B2-6D881F8ADEC6}" presName="linear" presStyleCnt="0">
        <dgm:presLayoutVars>
          <dgm:animLvl val="lvl"/>
          <dgm:resizeHandles val="exact"/>
        </dgm:presLayoutVars>
      </dgm:prSet>
      <dgm:spPr/>
    </dgm:pt>
    <dgm:pt modelId="{BF89DB08-8782-47A7-9B68-8E3963F8681B}" type="pres">
      <dgm:prSet presAssocID="{3B7B055D-E810-41D8-866A-FEAA62D52F96}" presName="parentText" presStyleLbl="node1" presStyleIdx="0" presStyleCnt="1" custScaleY="342749" custLinFactNeighborX="264" custLinFactNeighborY="5464">
        <dgm:presLayoutVars>
          <dgm:chMax val="0"/>
          <dgm:bulletEnabled val="1"/>
        </dgm:presLayoutVars>
      </dgm:prSet>
      <dgm:spPr/>
    </dgm:pt>
  </dgm:ptLst>
  <dgm:cxnLst>
    <dgm:cxn modelId="{48673700-C2E9-4BF0-83B7-25A64D3EAF44}" srcId="{0A330375-5999-43A4-94B2-6D881F8ADEC6}" destId="{3B7B055D-E810-41D8-866A-FEAA62D52F96}" srcOrd="0" destOrd="0" parTransId="{CBD7CE10-CF7B-4EA5-9F38-4B3196634FE0}" sibTransId="{EBC33343-3F63-4160-BD02-C36E83E4C283}"/>
    <dgm:cxn modelId="{BF3CBBA7-7098-40D8-B076-E0BAA4432875}" type="presOf" srcId="{3B7B055D-E810-41D8-866A-FEAA62D52F96}" destId="{BF89DB08-8782-47A7-9B68-8E3963F8681B}" srcOrd="0" destOrd="0" presId="urn:microsoft.com/office/officeart/2005/8/layout/vList2"/>
    <dgm:cxn modelId="{F75727EE-D29C-4D98-B0C0-2CCD6BBB20E1}" type="presOf" srcId="{0A330375-5999-43A4-94B2-6D881F8ADEC6}" destId="{F8605D1C-7116-487D-A8A4-F5BB9513D48E}" srcOrd="0" destOrd="0" presId="urn:microsoft.com/office/officeart/2005/8/layout/vList2"/>
    <dgm:cxn modelId="{3E6648B5-BFE5-4693-91E9-06A8ABD3848E}" type="presParOf" srcId="{F8605D1C-7116-487D-A8A4-F5BB9513D48E}" destId="{BF89DB08-8782-47A7-9B68-8E3963F8681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cs typeface="B Nazanin"/>
            </a:rPr>
            <a:t>ادامه پیگیری</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C648C617-B94B-413D-8551-EE3B7A1ADEC6}" type="presOf" srcId="{EFD2EDB6-33C8-45A3-B822-9ABE72EB662B}" destId="{41B786DD-A9A6-4E96-A16E-3A6F65D47054}" srcOrd="0" destOrd="0" presId="urn:microsoft.com/office/officeart/2005/8/layout/vList2"/>
    <dgm:cxn modelId="{7E54A7ED-B38F-40B8-AD6F-3EEA4D15DB28}"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2E014A0C-7EB0-44F5-B4FA-EB31E439541E}"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F298-AC1A-4720-8B79-640542CBA595}">
      <dsp:nvSpPr>
        <dsp:cNvPr id="0" name=""/>
        <dsp:cNvSpPr/>
      </dsp:nvSpPr>
      <dsp:spPr>
        <a:xfrm>
          <a:off x="0" y="0"/>
          <a:ext cx="8229600" cy="135283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b="1" kern="1200" dirty="0">
              <a:effectLst>
                <a:outerShdw blurRad="38100" dist="38100" dir="2700000" algn="tl">
                  <a:srgbClr val="000000">
                    <a:alpha val="43137"/>
                  </a:srgbClr>
                </a:outerShdw>
              </a:effectLst>
              <a:cs typeface="B Nazanin" panose="00000400000000000000" pitchFamily="2" charset="-78"/>
            </a:rPr>
            <a:t>اهمیت فشردن پستان بخصوص برای                         نوزادان اواخر نارسی</a:t>
          </a:r>
          <a:endParaRPr lang="en-US" sz="3600" b="1" kern="1200" dirty="0">
            <a:effectLst>
              <a:outerShdw blurRad="38100" dist="38100" dir="2700000" algn="tl">
                <a:srgbClr val="000000">
                  <a:alpha val="43137"/>
                </a:srgbClr>
              </a:outerShdw>
            </a:effectLst>
            <a:cs typeface="B Nazanin" panose="00000400000000000000" pitchFamily="2" charset="-78"/>
          </a:endParaRPr>
        </a:p>
      </dsp:txBody>
      <dsp:txXfrm>
        <a:off x="66040" y="66040"/>
        <a:ext cx="8097520" cy="12207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530"/>
          <a:ext cx="8229600" cy="114193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solidFill>
                <a:schemeClr val="bg1"/>
              </a:solidFill>
              <a:effectLst>
                <a:outerShdw blurRad="38100" dist="38100" dir="2700000" algn="tl">
                  <a:srgbClr val="000000">
                    <a:alpha val="43137"/>
                  </a:srgbClr>
                </a:outerShdw>
              </a:effectLst>
              <a:cs typeface="B Nazanin" panose="00000400000000000000" pitchFamily="2" charset="-78"/>
            </a:rPr>
            <a:t>فشردن پستان در تمام دفعات شیردهی</a:t>
          </a:r>
          <a:endParaRPr lang="en-US" sz="4000" kern="1200" dirty="0">
            <a:solidFill>
              <a:schemeClr val="bg1"/>
            </a:solidFill>
            <a:effectLst>
              <a:outerShdw blurRad="38100" dist="38100" dir="2700000" algn="tl">
                <a:srgbClr val="000000">
                  <a:alpha val="43137"/>
                </a:srgbClr>
              </a:outerShdw>
            </a:effectLst>
          </a:endParaRPr>
        </a:p>
      </dsp:txBody>
      <dsp:txXfrm>
        <a:off x="55745" y="56275"/>
        <a:ext cx="8118110" cy="10304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F298-AC1A-4720-8B79-640542CBA595}">
      <dsp:nvSpPr>
        <dsp:cNvPr id="0" name=""/>
        <dsp:cNvSpPr/>
      </dsp:nvSpPr>
      <dsp:spPr>
        <a:xfrm>
          <a:off x="0" y="510866"/>
          <a:ext cx="3816424" cy="77846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fa-IR" sz="2800" b="1" kern="1200" dirty="0">
              <a:effectLst>
                <a:outerShdw blurRad="38100" dist="38100" dir="2700000" algn="tl">
                  <a:srgbClr val="000000">
                    <a:alpha val="43137"/>
                  </a:srgbClr>
                </a:outerShdw>
              </a:effectLst>
              <a:cs typeface="B Nazanin" panose="00000400000000000000" pitchFamily="2" charset="-78"/>
            </a:rPr>
            <a:t>روش</a:t>
          </a:r>
          <a:r>
            <a:rPr lang="en-US" sz="2800" b="1" kern="1200" dirty="0">
              <a:effectLst>
                <a:outerShdw blurRad="38100" dist="38100" dir="2700000" algn="tl">
                  <a:srgbClr val="000000">
                    <a:alpha val="43137"/>
                  </a:srgbClr>
                </a:outerShdw>
              </a:effectLst>
              <a:cs typeface="B Nazanin" panose="00000400000000000000" pitchFamily="2" charset="-78"/>
            </a:rPr>
            <a:t> </a:t>
          </a:r>
          <a:r>
            <a:rPr lang="fa-IR" sz="2800" b="1" kern="1200" dirty="0">
              <a:effectLst>
                <a:outerShdw blurRad="38100" dist="38100" dir="2700000" algn="tl">
                  <a:srgbClr val="000000">
                    <a:alpha val="43137"/>
                  </a:srgbClr>
                </a:outerShdw>
              </a:effectLst>
              <a:cs typeface="B Nazanin" panose="00000400000000000000" pitchFamily="2" charset="-78"/>
            </a:rPr>
            <a:t>موثر</a:t>
          </a:r>
          <a:r>
            <a:rPr lang="en-US" sz="2800" b="1" kern="1200" dirty="0">
              <a:effectLst>
                <a:outerShdw blurRad="38100" dist="38100" dir="2700000" algn="tl">
                  <a:srgbClr val="000000">
                    <a:alpha val="43137"/>
                  </a:srgbClr>
                </a:outerShdw>
              </a:effectLst>
              <a:cs typeface="B Nazanin" panose="00000400000000000000" pitchFamily="2" charset="-78"/>
            </a:rPr>
            <a:t> </a:t>
          </a:r>
          <a:r>
            <a:rPr lang="fa-IR" sz="2800" b="1" kern="1200" dirty="0">
              <a:effectLst>
                <a:outerShdw blurRad="38100" dist="38100" dir="2700000" algn="tl">
                  <a:srgbClr val="000000">
                    <a:alpha val="43137"/>
                  </a:srgbClr>
                </a:outerShdw>
              </a:effectLst>
              <a:cs typeface="B Nazanin" panose="00000400000000000000" pitchFamily="2" charset="-78"/>
            </a:rPr>
            <a:t>فشردن پستان</a:t>
          </a:r>
          <a:endParaRPr lang="en-US" sz="2800" b="1" kern="1200" dirty="0">
            <a:effectLst>
              <a:outerShdw blurRad="38100" dist="38100" dir="2700000" algn="tl">
                <a:srgbClr val="000000">
                  <a:alpha val="43137"/>
                </a:srgbClr>
              </a:outerShdw>
            </a:effectLst>
            <a:cs typeface="B Nazanin" panose="00000400000000000000" pitchFamily="2" charset="-78"/>
          </a:endParaRPr>
        </a:p>
      </dsp:txBody>
      <dsp:txXfrm>
        <a:off x="38002" y="548868"/>
        <a:ext cx="3740420" cy="7024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4390-B13C-41A7-8CFB-03672A3B5E26}">
      <dsp:nvSpPr>
        <dsp:cNvPr id="0" name=""/>
        <dsp:cNvSpPr/>
      </dsp:nvSpPr>
      <dsp:spPr>
        <a:xfrm>
          <a:off x="1548671" y="1584173"/>
          <a:ext cx="3916454" cy="281384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r" defTabSz="1778000" rtl="1">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cs typeface="B Nazanin" panose="00000400000000000000" pitchFamily="2" charset="-78"/>
            </a:rPr>
            <a:t>فشردن پستان در نوزاد نارس نزدیک به </a:t>
          </a:r>
          <a:r>
            <a:rPr lang="fa-IR" sz="4000" b="1" kern="1200" dirty="0" err="1">
              <a:effectLst>
                <a:outerShdw blurRad="38100" dist="38100" dir="2700000" algn="tl">
                  <a:srgbClr val="000000">
                    <a:alpha val="43137"/>
                  </a:srgbClr>
                </a:outerShdw>
              </a:effectLst>
              <a:cs typeface="B Nazanin" panose="00000400000000000000" pitchFamily="2" charset="-78"/>
            </a:rPr>
            <a:t>ترم</a:t>
          </a:r>
          <a:r>
            <a:rPr lang="fa-IR" sz="4000" b="1" kern="1200" dirty="0">
              <a:effectLst>
                <a:outerShdw blurRad="38100" dist="38100" dir="2700000" algn="tl">
                  <a:srgbClr val="000000">
                    <a:alpha val="43137"/>
                  </a:srgbClr>
                </a:outerShdw>
              </a:effectLst>
              <a:cs typeface="B Nazanin" panose="00000400000000000000" pitchFamily="2" charset="-78"/>
            </a:rPr>
            <a:t> توسط پدر</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1686032" y="1721534"/>
        <a:ext cx="3641732" cy="25391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cs typeface="B Nazanin"/>
            </a:rPr>
            <a:t>پیش بینی مشکلات و کمک های مورد نیاز</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F298-AC1A-4720-8B79-640542CBA595}">
      <dsp:nvSpPr>
        <dsp:cNvPr id="0" name=""/>
        <dsp:cNvSpPr/>
      </dsp:nvSpPr>
      <dsp:spPr>
        <a:xfrm>
          <a:off x="0" y="599"/>
          <a:ext cx="8229600" cy="114180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cs typeface="B Nazanin" panose="00000400000000000000" pitchFamily="2" charset="-78"/>
            </a:rPr>
            <a:t>معمای محافظ نوک پستان: استفاده شوند یا نه</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55738" y="56337"/>
        <a:ext cx="8118124" cy="10303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A153F-6594-4BAC-9444-F3E51EE3FB4A}">
      <dsp:nvSpPr>
        <dsp:cNvPr id="0" name=""/>
        <dsp:cNvSpPr/>
      </dsp:nvSpPr>
      <dsp:spPr>
        <a:xfrm>
          <a:off x="0" y="40837"/>
          <a:ext cx="8229600" cy="128992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r" defTabSz="2000250" rtl="1">
            <a:lnSpc>
              <a:spcPct val="90000"/>
            </a:lnSpc>
            <a:spcBef>
              <a:spcPct val="0"/>
            </a:spcBef>
            <a:spcAft>
              <a:spcPct val="35000"/>
            </a:spcAft>
            <a:buNone/>
          </a:pPr>
          <a:r>
            <a:rPr lang="en-US" sz="4500" kern="1200" dirty="0">
              <a:effectLst>
                <a:outerShdw blurRad="38100" dist="38100" dir="2700000" algn="tl">
                  <a:srgbClr val="000000">
                    <a:alpha val="43137"/>
                  </a:srgbClr>
                </a:outerShdw>
              </a:effectLst>
            </a:rPr>
            <a:t>ULTRATHIN NIPPLE SHIELDS</a:t>
          </a:r>
        </a:p>
      </dsp:txBody>
      <dsp:txXfrm>
        <a:off x="62969" y="103806"/>
        <a:ext cx="8103662" cy="11639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F37DB-EF57-47F0-8D72-C3C3595052F2}">
      <dsp:nvSpPr>
        <dsp:cNvPr id="0" name=""/>
        <dsp:cNvSpPr/>
      </dsp:nvSpPr>
      <dsp:spPr>
        <a:xfrm>
          <a:off x="0" y="14219"/>
          <a:ext cx="8229600" cy="13431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de-DE" sz="2800" b="1" u="sng" kern="1200" dirty="0">
              <a:effectLst>
                <a:outerShdw blurRad="38100" dist="38100" dir="2700000" algn="tl">
                  <a:srgbClr val="000000">
                    <a:alpha val="43137"/>
                  </a:srgbClr>
                </a:outerShdw>
              </a:effectLst>
            </a:rPr>
            <a:t>Optimal attachment technique </a:t>
          </a:r>
          <a:r>
            <a:rPr lang="de-DE" sz="2800" b="1" kern="1200" dirty="0">
              <a:effectLst>
                <a:outerShdw blurRad="38100" dist="38100" dir="2700000" algn="tl">
                  <a:srgbClr val="000000">
                    <a:alpha val="43137"/>
                  </a:srgbClr>
                </a:outerShdw>
              </a:effectLst>
            </a:rPr>
            <a:t>during the use of a nipple shield</a:t>
          </a:r>
          <a:endParaRPr lang="en-US" sz="2800" kern="1200" dirty="0">
            <a:effectLst>
              <a:outerShdw blurRad="38100" dist="38100" dir="2700000" algn="tl">
                <a:srgbClr val="000000">
                  <a:alpha val="43137"/>
                </a:srgbClr>
              </a:outerShdw>
            </a:effectLst>
          </a:endParaRPr>
        </a:p>
      </dsp:txBody>
      <dsp:txXfrm>
        <a:off x="65568" y="79787"/>
        <a:ext cx="8098464" cy="12120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DAAAA-A412-4448-B8E3-AF825941242A}">
      <dsp:nvSpPr>
        <dsp:cNvPr id="0" name=""/>
        <dsp:cNvSpPr/>
      </dsp:nvSpPr>
      <dsp:spPr>
        <a:xfrm>
          <a:off x="0" y="62189"/>
          <a:ext cx="8389937" cy="12472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rtl="1">
            <a:lnSpc>
              <a:spcPct val="90000"/>
            </a:lnSpc>
            <a:spcBef>
              <a:spcPct val="0"/>
            </a:spcBef>
            <a:spcAft>
              <a:spcPct val="35000"/>
            </a:spcAft>
            <a:buNone/>
          </a:pPr>
          <a:r>
            <a:rPr lang="de-DE" sz="2600" b="1" kern="1200" dirty="0">
              <a:effectLst>
                <a:outerShdw blurRad="38100" dist="38100" dir="2700000" algn="tl">
                  <a:srgbClr val="000000">
                    <a:alpha val="43137"/>
                  </a:srgbClr>
                </a:outerShdw>
              </a:effectLst>
            </a:rPr>
            <a:t>An </a:t>
          </a:r>
          <a:r>
            <a:rPr lang="de-DE" sz="2600" b="1" u="sng" kern="1200" dirty="0">
              <a:effectLst>
                <a:outerShdw blurRad="38100" dist="38100" dir="2700000" algn="tl">
                  <a:srgbClr val="000000">
                    <a:alpha val="43137"/>
                  </a:srgbClr>
                </a:outerShdw>
              </a:effectLst>
            </a:rPr>
            <a:t>incorrect attachment technique </a:t>
          </a:r>
          <a:r>
            <a:rPr lang="de-DE" sz="2600" b="1" kern="1200" dirty="0">
              <a:effectLst>
                <a:outerShdw blurRad="38100" dist="38100" dir="2700000" algn="tl">
                  <a:srgbClr val="000000">
                    <a:alpha val="43137"/>
                  </a:srgbClr>
                </a:outerShdw>
              </a:effectLst>
            </a:rPr>
            <a:t>with the use of a nipple shield can result in injuries to the nipples</a:t>
          </a:r>
          <a:endParaRPr lang="en-US" sz="2600" kern="1200" dirty="0">
            <a:effectLst>
              <a:outerShdw blurRad="38100" dist="38100" dir="2700000" algn="tl">
                <a:srgbClr val="000000">
                  <a:alpha val="43137"/>
                </a:srgbClr>
              </a:outerShdw>
            </a:effectLst>
          </a:endParaRPr>
        </a:p>
      </dsp:txBody>
      <dsp:txXfrm>
        <a:off x="60884" y="123073"/>
        <a:ext cx="8268169" cy="11254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0A0D8-A3CE-4DCF-954B-760EC7134C14}">
      <dsp:nvSpPr>
        <dsp:cNvPr id="0" name=""/>
        <dsp:cNvSpPr/>
      </dsp:nvSpPr>
      <dsp:spPr>
        <a:xfrm>
          <a:off x="0" y="0"/>
          <a:ext cx="8229600" cy="16965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de-DE" sz="2500" b="1" kern="1200" dirty="0">
              <a:effectLst>
                <a:outerShdw blurRad="38100" dist="38100" dir="2700000" algn="tl">
                  <a:srgbClr val="000000">
                    <a:alpha val="43137"/>
                  </a:srgbClr>
                </a:outerShdw>
              </a:effectLst>
            </a:rPr>
            <a:t>A good sign after breastfeeding:</a:t>
          </a:r>
          <a:r>
            <a:rPr lang="en-US" sz="2500" b="1" kern="1200" dirty="0">
              <a:effectLst>
                <a:outerShdw blurRad="38100" dist="38100" dir="2700000" algn="tl">
                  <a:srgbClr val="000000">
                    <a:alpha val="43137"/>
                  </a:srgbClr>
                </a:outerShdw>
              </a:effectLst>
            </a:rPr>
            <a:t>if your baby was getting your breastmilk through the nipple shield</a:t>
          </a:r>
          <a:r>
            <a:rPr lang="de-DE" sz="2500" b="1" kern="1200" dirty="0">
              <a:effectLst>
                <a:outerShdw blurRad="38100" dist="38100" dir="2700000" algn="tl">
                  <a:srgbClr val="000000">
                    <a:alpha val="43137"/>
                  </a:srgbClr>
                </a:outerShdw>
              </a:effectLst>
            </a:rPr>
            <a:t> milk in the nipple shield and a satisfied infant</a:t>
          </a:r>
          <a:endParaRPr lang="en-US" sz="2500" kern="1200" dirty="0">
            <a:effectLst>
              <a:outerShdw blurRad="38100" dist="38100" dir="2700000" algn="tl">
                <a:srgbClr val="000000">
                  <a:alpha val="43137"/>
                </a:srgbClr>
              </a:outerShdw>
            </a:effectLst>
          </a:endParaRPr>
        </a:p>
      </dsp:txBody>
      <dsp:txXfrm>
        <a:off x="82816" y="82816"/>
        <a:ext cx="8063968" cy="1530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53DEE-63CF-4B7F-9487-9468D3F700DE}">
      <dsp:nvSpPr>
        <dsp:cNvPr id="0" name=""/>
        <dsp:cNvSpPr/>
      </dsp:nvSpPr>
      <dsp:spPr>
        <a:xfrm>
          <a:off x="5840151" y="-27984"/>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err="1">
              <a:effectLst/>
              <a:cs typeface="B Nazanin" panose="00000400000000000000" pitchFamily="2" charset="-78"/>
            </a:rPr>
            <a:t>پوزیشن</a:t>
          </a:r>
          <a:r>
            <a:rPr lang="fa-IR" sz="2000" b="1" kern="1200" dirty="0">
              <a:effectLst/>
              <a:cs typeface="B Nazanin" panose="00000400000000000000" pitchFamily="2" charset="-78"/>
            </a:rPr>
            <a:t> مادر و نوزاد</a:t>
          </a:r>
          <a:endParaRPr lang="en-US" sz="2000" b="1" kern="1200" dirty="0">
            <a:effectLst/>
            <a:cs typeface="B Nazanin" panose="00000400000000000000" pitchFamily="2" charset="-78"/>
          </a:endParaRPr>
        </a:p>
      </dsp:txBody>
      <dsp:txXfrm>
        <a:off x="5840151" y="-27984"/>
        <a:ext cx="911948" cy="911948"/>
      </dsp:txXfrm>
    </dsp:sp>
    <dsp:sp modelId="{A3404343-668B-4F23-B32A-FAE4CF753809}">
      <dsp:nvSpPr>
        <dsp:cNvPr id="0" name=""/>
        <dsp:cNvSpPr/>
      </dsp:nvSpPr>
      <dsp:spPr>
        <a:xfrm>
          <a:off x="2361812" y="57607"/>
          <a:ext cx="6043059" cy="6043059"/>
        </a:xfrm>
        <a:prstGeom prst="circularArrow">
          <a:avLst>
            <a:gd name="adj1" fmla="val 2943"/>
            <a:gd name="adj2" fmla="val 180108"/>
            <a:gd name="adj3" fmla="val 18936471"/>
            <a:gd name="adj4" fmla="val 18012739"/>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CDCE34-16FE-4691-8B3F-C50A2CBD4226}">
      <dsp:nvSpPr>
        <dsp:cNvPr id="0" name=""/>
        <dsp:cNvSpPr/>
      </dsp:nvSpPr>
      <dsp:spPr>
        <a:xfrm>
          <a:off x="7322500" y="1215853"/>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چگونگی لچ</a:t>
          </a:r>
          <a:endParaRPr lang="en-US" sz="2000" b="1" kern="1200" dirty="0">
            <a:effectLst/>
            <a:cs typeface="B Nazanin" panose="00000400000000000000" pitchFamily="2" charset="-78"/>
          </a:endParaRPr>
        </a:p>
      </dsp:txBody>
      <dsp:txXfrm>
        <a:off x="7322500" y="1215853"/>
        <a:ext cx="911948" cy="911948"/>
      </dsp:txXfrm>
    </dsp:sp>
    <dsp:sp modelId="{0B2B6C65-F6D6-450F-8431-EC2C91EDFB21}">
      <dsp:nvSpPr>
        <dsp:cNvPr id="0" name=""/>
        <dsp:cNvSpPr/>
      </dsp:nvSpPr>
      <dsp:spPr>
        <a:xfrm>
          <a:off x="2304252" y="64738"/>
          <a:ext cx="6048679" cy="6043059"/>
        </a:xfrm>
        <a:prstGeom prst="circularArrow">
          <a:avLst>
            <a:gd name="adj1" fmla="val 2943"/>
            <a:gd name="adj2" fmla="val 180108"/>
            <a:gd name="adj3" fmla="val 21462737"/>
            <a:gd name="adj4" fmla="val 20411720"/>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8D4FD9-6623-4336-9412-EA4BD16D42A0}">
      <dsp:nvSpPr>
        <dsp:cNvPr id="0" name=""/>
        <dsp:cNvSpPr/>
      </dsp:nvSpPr>
      <dsp:spPr>
        <a:xfrm>
          <a:off x="7658521" y="3121523"/>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توان مکیدن و ادامه آن</a:t>
          </a:r>
          <a:endParaRPr lang="en-US" sz="2000" b="1" kern="1200" dirty="0">
            <a:effectLst/>
            <a:cs typeface="B Nazanin" panose="00000400000000000000" pitchFamily="2" charset="-78"/>
          </a:endParaRPr>
        </a:p>
      </dsp:txBody>
      <dsp:txXfrm>
        <a:off x="7658521" y="3121523"/>
        <a:ext cx="911948" cy="911948"/>
      </dsp:txXfrm>
    </dsp:sp>
    <dsp:sp modelId="{9FE57AF1-C6F7-4EB8-A0D2-882ABC7FAEED}">
      <dsp:nvSpPr>
        <dsp:cNvPr id="0" name=""/>
        <dsp:cNvSpPr/>
      </dsp:nvSpPr>
      <dsp:spPr>
        <a:xfrm>
          <a:off x="2307062" y="64738"/>
          <a:ext cx="6043059" cy="6043059"/>
        </a:xfrm>
        <a:prstGeom prst="circularArrow">
          <a:avLst>
            <a:gd name="adj1" fmla="val 2943"/>
            <a:gd name="adj2" fmla="val 180108"/>
            <a:gd name="adj3" fmla="val 2053014"/>
            <a:gd name="adj4" fmla="val 1173745"/>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68B25-8EA9-4E48-BA42-01AF505A3E20}">
      <dsp:nvSpPr>
        <dsp:cNvPr id="0" name=""/>
        <dsp:cNvSpPr/>
      </dsp:nvSpPr>
      <dsp:spPr>
        <a:xfrm>
          <a:off x="6690986" y="4797341"/>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مکیدن موثر وانتقال شیر </a:t>
          </a:r>
          <a:endParaRPr lang="en-US" sz="2000" b="1" kern="1200" dirty="0">
            <a:effectLst/>
            <a:cs typeface="B Nazanin" panose="00000400000000000000" pitchFamily="2" charset="-78"/>
          </a:endParaRPr>
        </a:p>
      </dsp:txBody>
      <dsp:txXfrm>
        <a:off x="6690986" y="4797341"/>
        <a:ext cx="911948" cy="911948"/>
      </dsp:txXfrm>
    </dsp:sp>
    <dsp:sp modelId="{74C305E0-2EDA-4AF7-8B7C-92FAA8A059BA}">
      <dsp:nvSpPr>
        <dsp:cNvPr id="0" name=""/>
        <dsp:cNvSpPr/>
      </dsp:nvSpPr>
      <dsp:spPr>
        <a:xfrm>
          <a:off x="2307062" y="64738"/>
          <a:ext cx="6043059" cy="6043059"/>
        </a:xfrm>
        <a:prstGeom prst="circularArrow">
          <a:avLst>
            <a:gd name="adj1" fmla="val 2943"/>
            <a:gd name="adj2" fmla="val 180108"/>
            <a:gd name="adj3" fmla="val 4604035"/>
            <a:gd name="adj4" fmla="val 3672594"/>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D2482-D6A3-47B5-96C7-A773359AF2D6}">
      <dsp:nvSpPr>
        <dsp:cNvPr id="0" name=""/>
        <dsp:cNvSpPr/>
      </dsp:nvSpPr>
      <dsp:spPr>
        <a:xfrm>
          <a:off x="4824516" y="5393600"/>
          <a:ext cx="1008150" cy="104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نیاز به فشردن پستان </a:t>
          </a:r>
          <a:endParaRPr lang="en-US" sz="2000" b="1" kern="1200">
            <a:effectLst/>
            <a:cs typeface="B Nazanin" panose="00000400000000000000" pitchFamily="2" charset="-78"/>
          </a:endParaRPr>
        </a:p>
      </dsp:txBody>
      <dsp:txXfrm>
        <a:off x="4824516" y="5393600"/>
        <a:ext cx="1008150" cy="1043096"/>
      </dsp:txXfrm>
    </dsp:sp>
    <dsp:sp modelId="{9E71EFE6-5771-4D9B-A115-ED0A34FF4A84}">
      <dsp:nvSpPr>
        <dsp:cNvPr id="0" name=""/>
        <dsp:cNvSpPr/>
      </dsp:nvSpPr>
      <dsp:spPr>
        <a:xfrm>
          <a:off x="2307062" y="64738"/>
          <a:ext cx="6043059" cy="6043059"/>
        </a:xfrm>
        <a:prstGeom prst="circularArrow">
          <a:avLst>
            <a:gd name="adj1" fmla="val 2943"/>
            <a:gd name="adj2" fmla="val 180108"/>
            <a:gd name="adj3" fmla="val 6947298"/>
            <a:gd name="adj4" fmla="val 6015857"/>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04CF49-8F42-492A-B08A-1D15DC022138}">
      <dsp:nvSpPr>
        <dsp:cNvPr id="0" name=""/>
        <dsp:cNvSpPr/>
      </dsp:nvSpPr>
      <dsp:spPr>
        <a:xfrm>
          <a:off x="3054248" y="4797341"/>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نیاز به نیپل شیلد</a:t>
          </a:r>
          <a:endParaRPr lang="en-US" sz="2000" b="1" kern="1200" dirty="0">
            <a:effectLst/>
            <a:cs typeface="B Nazanin" panose="00000400000000000000" pitchFamily="2" charset="-78"/>
          </a:endParaRPr>
        </a:p>
      </dsp:txBody>
      <dsp:txXfrm>
        <a:off x="3054248" y="4797341"/>
        <a:ext cx="911948" cy="911948"/>
      </dsp:txXfrm>
    </dsp:sp>
    <dsp:sp modelId="{B44C34ED-BAA9-4331-AB3C-19922D1F53EA}">
      <dsp:nvSpPr>
        <dsp:cNvPr id="0" name=""/>
        <dsp:cNvSpPr/>
      </dsp:nvSpPr>
      <dsp:spPr>
        <a:xfrm>
          <a:off x="2307062" y="64738"/>
          <a:ext cx="6043059" cy="6043059"/>
        </a:xfrm>
        <a:prstGeom prst="circularArrow">
          <a:avLst>
            <a:gd name="adj1" fmla="val 2943"/>
            <a:gd name="adj2" fmla="val 180108"/>
            <a:gd name="adj3" fmla="val 9446147"/>
            <a:gd name="adj4" fmla="val 8566878"/>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3F52EF-AF7A-4C33-AC0C-7B52515C46BF}">
      <dsp:nvSpPr>
        <dsp:cNvPr id="0" name=""/>
        <dsp:cNvSpPr/>
      </dsp:nvSpPr>
      <dsp:spPr>
        <a:xfrm>
          <a:off x="2086713" y="3121523"/>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نیاز به مکمل رسان</a:t>
          </a:r>
          <a:endParaRPr lang="en-US" sz="2000" b="1" kern="1200" dirty="0">
            <a:effectLst/>
            <a:cs typeface="B Nazanin" panose="00000400000000000000" pitchFamily="2" charset="-78"/>
          </a:endParaRPr>
        </a:p>
      </dsp:txBody>
      <dsp:txXfrm>
        <a:off x="2086713" y="3121523"/>
        <a:ext cx="911948" cy="911948"/>
      </dsp:txXfrm>
    </dsp:sp>
    <dsp:sp modelId="{173A3B3A-896C-4341-8F08-AE08C49D1E0F}">
      <dsp:nvSpPr>
        <dsp:cNvPr id="0" name=""/>
        <dsp:cNvSpPr/>
      </dsp:nvSpPr>
      <dsp:spPr>
        <a:xfrm>
          <a:off x="2307062" y="64738"/>
          <a:ext cx="6043059" cy="6043059"/>
        </a:xfrm>
        <a:prstGeom prst="circularArrow">
          <a:avLst>
            <a:gd name="adj1" fmla="val 2943"/>
            <a:gd name="adj2" fmla="val 180108"/>
            <a:gd name="adj3" fmla="val 11808172"/>
            <a:gd name="adj4" fmla="val 10757155"/>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C4137C-6804-4E2E-AB35-D9B99E209AC1}">
      <dsp:nvSpPr>
        <dsp:cNvPr id="0" name=""/>
        <dsp:cNvSpPr/>
      </dsp:nvSpPr>
      <dsp:spPr>
        <a:xfrm>
          <a:off x="2422734" y="1215853"/>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نیاز به مکمل</a:t>
          </a:r>
          <a:endParaRPr lang="en-US" sz="2000" b="1" kern="1200" dirty="0">
            <a:effectLst/>
            <a:cs typeface="B Nazanin" panose="00000400000000000000" pitchFamily="2" charset="-78"/>
          </a:endParaRPr>
        </a:p>
      </dsp:txBody>
      <dsp:txXfrm>
        <a:off x="2422734" y="1215853"/>
        <a:ext cx="911948" cy="911948"/>
      </dsp:txXfrm>
    </dsp:sp>
    <dsp:sp modelId="{DAD6683C-1D9C-4999-8EBD-CC8D3B17FD80}">
      <dsp:nvSpPr>
        <dsp:cNvPr id="0" name=""/>
        <dsp:cNvSpPr/>
      </dsp:nvSpPr>
      <dsp:spPr>
        <a:xfrm>
          <a:off x="2307062" y="64738"/>
          <a:ext cx="6043059" cy="6043059"/>
        </a:xfrm>
        <a:prstGeom prst="circularArrow">
          <a:avLst>
            <a:gd name="adj1" fmla="val 2943"/>
            <a:gd name="adj2" fmla="val 180108"/>
            <a:gd name="adj3" fmla="val 14207153"/>
            <a:gd name="adj4" fmla="val 13283421"/>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6C191-E984-4D3C-88FE-E834F2953CBB}">
      <dsp:nvSpPr>
        <dsp:cNvPr id="0" name=""/>
        <dsp:cNvSpPr/>
      </dsp:nvSpPr>
      <dsp:spPr>
        <a:xfrm>
          <a:off x="3905083" y="-27984"/>
          <a:ext cx="911948" cy="91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رساندن مکمل چگونه؟ کاپ...</a:t>
          </a:r>
          <a:endParaRPr lang="en-US" sz="2000" b="1" kern="1200" dirty="0">
            <a:effectLst/>
            <a:cs typeface="B Nazanin" panose="00000400000000000000" pitchFamily="2" charset="-78"/>
          </a:endParaRPr>
        </a:p>
      </dsp:txBody>
      <dsp:txXfrm>
        <a:off x="3905083" y="-27984"/>
        <a:ext cx="911948" cy="911948"/>
      </dsp:txXfrm>
    </dsp:sp>
    <dsp:sp modelId="{C8E04AC0-25E4-4C57-A29A-DFCE0825FA4A}">
      <dsp:nvSpPr>
        <dsp:cNvPr id="0" name=""/>
        <dsp:cNvSpPr/>
      </dsp:nvSpPr>
      <dsp:spPr>
        <a:xfrm>
          <a:off x="2307062" y="64738"/>
          <a:ext cx="6043059" cy="6043059"/>
        </a:xfrm>
        <a:prstGeom prst="circularArrow">
          <a:avLst>
            <a:gd name="adj1" fmla="val 2943"/>
            <a:gd name="adj2" fmla="val 180108"/>
            <a:gd name="adj3" fmla="val 16644995"/>
            <a:gd name="adj4" fmla="val 15574897"/>
            <a:gd name="adj5" fmla="val 3433"/>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D9E74-3176-4700-BC72-B363206C4364}">
      <dsp:nvSpPr>
        <dsp:cNvPr id="0" name=""/>
        <dsp:cNvSpPr/>
      </dsp:nvSpPr>
      <dsp:spPr>
        <a:xfrm>
          <a:off x="3287017" y="391"/>
          <a:ext cx="1655564" cy="993338"/>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ea typeface="Calibri"/>
              <a:cs typeface="B Nazanin"/>
            </a:rPr>
            <a:t>تغذیه با مکمل </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3287017" y="391"/>
        <a:ext cx="1655564" cy="99333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17483-F95E-4909-8A0A-F92C381948E2}">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dirty="0">
              <a:cs typeface="B Nazanin" panose="00000400000000000000" pitchFamily="2" charset="-78"/>
            </a:rPr>
            <a:t>نحوه تغذیه شیرخوار با شیردوشیده شده</a:t>
          </a:r>
          <a:endParaRPr lang="en-US" sz="4400" kern="1200" dirty="0">
            <a:cs typeface="B Nazanin" panose="00000400000000000000" pitchFamily="2" charset="-78"/>
          </a:endParaRPr>
        </a:p>
      </dsp:txBody>
      <dsp:txXfrm>
        <a:off x="55764" y="56100"/>
        <a:ext cx="8118072" cy="103079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26621-D01A-4FF7-AB9A-190C49C94380}">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a:cs typeface="B Nazanin" panose="00000400000000000000" pitchFamily="2" charset="-78"/>
            </a:rPr>
            <a:t>اهم موارد استفاده از فنجان</a:t>
          </a:r>
          <a:endParaRPr lang="en-US" sz="4400" kern="1200" dirty="0">
            <a:cs typeface="B Nazanin" panose="00000400000000000000" pitchFamily="2" charset="-78"/>
          </a:endParaRPr>
        </a:p>
      </dsp:txBody>
      <dsp:txXfrm>
        <a:off x="55764" y="56100"/>
        <a:ext cx="8118072" cy="10307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05D71-1FBD-4F49-92F8-2A649812E6AC}">
      <dsp:nvSpPr>
        <dsp:cNvPr id="0" name=""/>
        <dsp:cNvSpPr/>
      </dsp:nvSpPr>
      <dsp:spPr>
        <a:xfrm>
          <a:off x="0" y="530"/>
          <a:ext cx="8229600" cy="114193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fa-IR" sz="4000" b="1" kern="1200" dirty="0">
              <a:effectLst/>
              <a:cs typeface="B Nazanin" panose="00000400000000000000" pitchFamily="2" charset="-78"/>
            </a:rPr>
            <a:t>روش </a:t>
          </a:r>
          <a:r>
            <a:rPr lang="fa-IR" sz="4000" b="1" kern="1200" dirty="0" err="1">
              <a:effectLst/>
              <a:cs typeface="B Nazanin" panose="00000400000000000000" pitchFamily="2" charset="-78"/>
            </a:rPr>
            <a:t>شيردادن</a:t>
          </a:r>
          <a:r>
            <a:rPr lang="fa-IR" sz="4000" b="1" kern="1200" dirty="0">
              <a:effectLst/>
              <a:cs typeface="B Nazanin" panose="00000400000000000000" pitchFamily="2" charset="-78"/>
            </a:rPr>
            <a:t> </a:t>
          </a:r>
          <a:r>
            <a:rPr lang="fa-IR" sz="4000" b="1" kern="1200" dirty="0" err="1">
              <a:effectLst/>
              <a:cs typeface="B Nazanin" panose="00000400000000000000" pitchFamily="2" charset="-78"/>
            </a:rPr>
            <a:t>بافنجان</a:t>
          </a:r>
          <a:endParaRPr lang="en-US" sz="4000" kern="1200" dirty="0">
            <a:effectLst/>
            <a:cs typeface="B Nazanin" panose="00000400000000000000" pitchFamily="2" charset="-78"/>
          </a:endParaRPr>
        </a:p>
      </dsp:txBody>
      <dsp:txXfrm>
        <a:off x="55745" y="56275"/>
        <a:ext cx="8118110" cy="103044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1689C-FF90-43A8-BF36-8920CC6811E4}">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a:cs typeface="B Nazanin" panose="00000400000000000000" pitchFamily="2" charset="-78"/>
            </a:rPr>
            <a:t>مهمترین مزاياي تغذيه با فنجان</a:t>
          </a:r>
          <a:endParaRPr lang="en-US" sz="4400" kern="1200">
            <a:cs typeface="B Nazanin" panose="00000400000000000000" pitchFamily="2" charset="-78"/>
          </a:endParaRPr>
        </a:p>
      </dsp:txBody>
      <dsp:txXfrm>
        <a:off x="55764" y="56100"/>
        <a:ext cx="8118072" cy="10307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8725-A661-4EA9-B6B7-6597DF15AF51}">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a:cs typeface="B Nazanin" panose="00000400000000000000" pitchFamily="2" charset="-78"/>
            </a:rPr>
            <a:t>تغذيه با قاشق</a:t>
          </a:r>
          <a:endParaRPr lang="en-US" sz="4400" kern="1200">
            <a:cs typeface="B Nazanin" panose="00000400000000000000" pitchFamily="2" charset="-78"/>
          </a:endParaRPr>
        </a:p>
      </dsp:txBody>
      <dsp:txXfrm>
        <a:off x="55764" y="56100"/>
        <a:ext cx="8118072" cy="103079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F209A-48D2-4369-B173-97C12E06E438}">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a:cs typeface="B Nazanin" panose="00000400000000000000" pitchFamily="2" charset="-78"/>
            </a:rPr>
            <a:t>مزیت های تغذيه با قاشق</a:t>
          </a:r>
          <a:endParaRPr lang="en-US" sz="4400" kern="1200">
            <a:cs typeface="B Nazanin" panose="00000400000000000000" pitchFamily="2" charset="-78"/>
          </a:endParaRPr>
        </a:p>
      </dsp:txBody>
      <dsp:txXfrm>
        <a:off x="55764" y="56100"/>
        <a:ext cx="8118072" cy="103079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B05D5-1DF6-43C2-8FC1-920B64748C07}">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dirty="0">
              <a:cs typeface="B Nazanin" panose="00000400000000000000" pitchFamily="2" charset="-78"/>
            </a:rPr>
            <a:t>تغذیه انگشتی</a:t>
          </a:r>
          <a:r>
            <a:rPr lang="en-US" sz="4400" b="1" kern="1200" dirty="0">
              <a:cs typeface="B Nazanin" panose="00000400000000000000" pitchFamily="2" charset="-78"/>
            </a:rPr>
            <a:t>Finger feeding</a:t>
          </a:r>
          <a:endParaRPr lang="en-US" sz="4400" kern="1200" dirty="0">
            <a:cs typeface="B Nazanin" panose="00000400000000000000" pitchFamily="2" charset="-78"/>
          </a:endParaRPr>
        </a:p>
      </dsp:txBody>
      <dsp:txXfrm>
        <a:off x="55764" y="56100"/>
        <a:ext cx="8118072" cy="103079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74D8D-5F21-4573-91F9-7829668BA99D}">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dirty="0">
              <a:effectLst>
                <a:outerShdw blurRad="38100" dist="38100" dir="2700000" algn="tl">
                  <a:srgbClr val="000000">
                    <a:alpha val="43137"/>
                  </a:srgbClr>
                </a:outerShdw>
              </a:effectLst>
              <a:cs typeface="B Nazanin" panose="00000400000000000000" pitchFamily="2" charset="-78"/>
            </a:rPr>
            <a:t>تغذيه با بطري </a:t>
          </a:r>
          <a:endParaRPr lang="en-US" sz="4400" kern="1200" dirty="0">
            <a:effectLst>
              <a:outerShdw blurRad="38100" dist="38100" dir="2700000" algn="tl">
                <a:srgbClr val="000000">
                  <a:alpha val="43137"/>
                </a:srgbClr>
              </a:outerShdw>
            </a:effectLst>
            <a:cs typeface="B Nazanin" panose="00000400000000000000" pitchFamily="2" charset="-78"/>
          </a:endParaRPr>
        </a:p>
      </dsp:txBody>
      <dsp:txXfrm>
        <a:off x="55764" y="56100"/>
        <a:ext cx="8118072" cy="103079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CEA4A-4F11-4518-A467-6A575C9B1D0F}">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a:cs typeface="B Nazanin" panose="00000400000000000000" pitchFamily="2" charset="-78"/>
            </a:rPr>
            <a:t>عوارض استفاده از تغذيه با بطري </a:t>
          </a:r>
          <a:endParaRPr lang="en-US" sz="4400" kern="1200">
            <a:cs typeface="B Nazanin" panose="00000400000000000000" pitchFamily="2" charset="-78"/>
          </a:endParaRPr>
        </a:p>
      </dsp:txBody>
      <dsp:txXfrm>
        <a:off x="55764" y="56100"/>
        <a:ext cx="8118072" cy="1030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D2A7F-D59C-43D1-8208-D42AFC06CA1C}">
      <dsp:nvSpPr>
        <dsp:cNvPr id="0" name=""/>
        <dsp:cNvSpPr/>
      </dsp:nvSpPr>
      <dsp:spPr>
        <a:xfrm>
          <a:off x="0" y="0"/>
          <a:ext cx="8712968" cy="136681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b="1" kern="1200" dirty="0">
              <a:solidFill>
                <a:schemeClr val="bg1"/>
              </a:solidFill>
              <a:effectLst>
                <a:outerShdw blurRad="38100" dist="38100" dir="2700000" algn="tl">
                  <a:srgbClr val="000000">
                    <a:alpha val="43137"/>
                  </a:srgbClr>
                </a:outerShdw>
              </a:effectLst>
              <a:cs typeface="B Nazanin" panose="00000400000000000000" pitchFamily="2" charset="-78"/>
            </a:rPr>
            <a:t>اقدامات مهم تغذیه با شیرمادر در نوزادان اواخر نارسی</a:t>
          </a:r>
          <a:endParaRPr lang="en-US" sz="3600" kern="1200" dirty="0">
            <a:solidFill>
              <a:schemeClr val="bg1"/>
            </a:solidFill>
            <a:effectLst>
              <a:outerShdw blurRad="38100" dist="38100" dir="2700000" algn="tl">
                <a:srgbClr val="000000">
                  <a:alpha val="43137"/>
                </a:srgbClr>
              </a:outerShdw>
            </a:effectLst>
            <a:cs typeface="B Nazanin" panose="00000400000000000000" pitchFamily="2" charset="-78"/>
          </a:endParaRPr>
        </a:p>
      </dsp:txBody>
      <dsp:txXfrm>
        <a:off x="66722" y="66722"/>
        <a:ext cx="8579524" cy="123337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B730C-AAF9-43E9-A4BB-34C7CFF21EDE}">
      <dsp:nvSpPr>
        <dsp:cNvPr id="0" name=""/>
        <dsp:cNvSpPr/>
      </dsp:nvSpPr>
      <dsp:spPr>
        <a:xfrm>
          <a:off x="0" y="336"/>
          <a:ext cx="8229600" cy="114232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a:cs typeface="B Nazanin" panose="00000400000000000000" pitchFamily="2" charset="-78"/>
            </a:rPr>
            <a:t>تغذيه مخلوط (با بطري و پستان مادر)</a:t>
          </a:r>
          <a:endParaRPr lang="en-US" sz="4400" kern="1200">
            <a:cs typeface="B Nazanin" panose="00000400000000000000" pitchFamily="2" charset="-78"/>
          </a:endParaRPr>
        </a:p>
      </dsp:txBody>
      <dsp:txXfrm>
        <a:off x="55764" y="56100"/>
        <a:ext cx="8118072" cy="10307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635"/>
          <a:ext cx="8229600" cy="129973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fa-IR" sz="3600" b="1" kern="1200" dirty="0">
              <a:solidFill>
                <a:schemeClr val="bg1"/>
              </a:solidFill>
              <a:effectLst>
                <a:outerShdw blurRad="38100" dist="38100" dir="2700000" algn="tl">
                  <a:srgbClr val="000000">
                    <a:alpha val="43137"/>
                  </a:srgbClr>
                </a:outerShdw>
              </a:effectLst>
              <a:cs typeface="B Nazanin" panose="00000400000000000000" pitchFamily="2" charset="-78"/>
            </a:rPr>
            <a:t>تماس پوست به پوست مادر و نوزاد و شیردهی   زودهنگام و مکرر در طی ساعت اول</a:t>
          </a:r>
          <a:endParaRPr lang="en-US" sz="3600" kern="1200" dirty="0">
            <a:solidFill>
              <a:schemeClr val="bg1"/>
            </a:solidFill>
            <a:effectLst>
              <a:outerShdw blurRad="38100" dist="38100" dir="2700000" algn="tl">
                <a:srgbClr val="000000">
                  <a:alpha val="43137"/>
                </a:srgbClr>
              </a:outerShdw>
            </a:effectLst>
          </a:endParaRPr>
        </a:p>
      </dsp:txBody>
      <dsp:txXfrm>
        <a:off x="63448" y="64083"/>
        <a:ext cx="8102704" cy="1172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1018"/>
          <a:ext cx="8856984" cy="1083963"/>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a-IR" sz="4000" b="1" kern="1200" dirty="0">
              <a:solidFill>
                <a:schemeClr val="bg1"/>
              </a:solidFill>
              <a:effectLst>
                <a:outerShdw blurRad="38100" dist="38100" dir="2700000" algn="tl">
                  <a:srgbClr val="000000">
                    <a:alpha val="43137"/>
                  </a:srgbClr>
                </a:outerShdw>
              </a:effectLst>
              <a:cs typeface="B Nazanin" panose="00000400000000000000" pitchFamily="2" charset="-78"/>
            </a:rPr>
            <a:t>وضعیت مناسب برای شیردهی نوزاد اواخر نارسی</a:t>
          </a:r>
        </a:p>
      </dsp:txBody>
      <dsp:txXfrm>
        <a:off x="52915" y="53933"/>
        <a:ext cx="8751154" cy="978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189850" y="679"/>
          <a:ext cx="8307099" cy="114164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fa-IR" sz="3200" b="1" kern="1200" dirty="0">
              <a:effectLst>
                <a:outerShdw blurRad="38100" dist="38100" dir="2700000" algn="tl">
                  <a:srgbClr val="000000">
                    <a:alpha val="43137"/>
                  </a:srgbClr>
                </a:outerShdw>
              </a:effectLst>
              <a:cs typeface="B Nazanin" panose="00000400000000000000" pitchFamily="2" charset="-78"/>
            </a:rPr>
            <a:t>اهمیت وضعیت شیردهی در نوزاد اواخر نارسی</a:t>
          </a:r>
          <a:endParaRPr lang="en-US" sz="3200" b="1" kern="1200" dirty="0">
            <a:effectLst>
              <a:outerShdw blurRad="38100" dist="38100" dir="2700000" algn="tl">
                <a:srgbClr val="000000">
                  <a:alpha val="43137"/>
                </a:srgbClr>
              </a:outerShdw>
            </a:effectLst>
          </a:endParaRPr>
        </a:p>
      </dsp:txBody>
      <dsp:txXfrm>
        <a:off x="245580" y="56409"/>
        <a:ext cx="8195639" cy="1030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0"/>
          <a:ext cx="8795320" cy="114114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fa-IR" sz="3200" b="1" kern="1200" dirty="0">
              <a:solidFill>
                <a:schemeClr val="bg1"/>
              </a:solidFill>
              <a:effectLst>
                <a:outerShdw blurRad="38100" dist="38100" dir="2700000" algn="tl">
                  <a:srgbClr val="000000">
                    <a:alpha val="43137"/>
                  </a:srgbClr>
                </a:outerShdw>
              </a:effectLst>
              <a:cs typeface="B Nazanin" panose="00000400000000000000" pitchFamily="2" charset="-78"/>
            </a:rPr>
            <a:t>اطمینان از گرفتن صحیح پستان توسط نوزاد و مکیدن قوی او</a:t>
          </a:r>
          <a:r>
            <a:rPr lang="en-US" sz="2800" b="1" kern="1200" dirty="0">
              <a:solidFill>
                <a:schemeClr val="bg1"/>
              </a:solidFill>
              <a:effectLst>
                <a:outerShdw blurRad="38100" dist="38100" dir="2700000" algn="tl">
                  <a:srgbClr val="000000">
                    <a:alpha val="43137"/>
                  </a:srgbClr>
                </a:outerShdw>
              </a:effectLst>
              <a:cs typeface="B Nazanin" panose="00000400000000000000" pitchFamily="2" charset="-78"/>
            </a:rPr>
            <a:t> </a:t>
          </a:r>
          <a:endParaRPr lang="en-US" sz="2800" kern="1200" dirty="0">
            <a:solidFill>
              <a:schemeClr val="bg1"/>
            </a:solidFill>
            <a:effectLst>
              <a:outerShdw blurRad="38100" dist="38100" dir="2700000" algn="tl">
                <a:srgbClr val="000000">
                  <a:alpha val="43137"/>
                </a:srgbClr>
              </a:outerShdw>
            </a:effectLst>
          </a:endParaRPr>
        </a:p>
      </dsp:txBody>
      <dsp:txXfrm>
        <a:off x="55706" y="55706"/>
        <a:ext cx="8683908" cy="1029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9DB08-8782-47A7-9B68-8E3963F8681B}">
      <dsp:nvSpPr>
        <dsp:cNvPr id="0" name=""/>
        <dsp:cNvSpPr/>
      </dsp:nvSpPr>
      <dsp:spPr>
        <a:xfrm>
          <a:off x="0" y="1437"/>
          <a:ext cx="8686800" cy="147077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fa-IR" sz="3200" b="1" kern="1200" dirty="0">
              <a:solidFill>
                <a:schemeClr val="bg1"/>
              </a:solidFill>
              <a:effectLst>
                <a:outerShdw blurRad="38100" dist="38100" dir="2700000" algn="tl">
                  <a:srgbClr val="000000">
                    <a:alpha val="43137"/>
                  </a:srgbClr>
                </a:outerShdw>
              </a:effectLst>
              <a:cs typeface="B Nazanin" panose="00000400000000000000" pitchFamily="2" charset="-78"/>
            </a:rPr>
            <a:t>گرفتن صحیح پستان </a:t>
          </a:r>
          <a:r>
            <a:rPr lang="fa-IR" sz="3200" b="1" kern="1200" dirty="0">
              <a:effectLst>
                <a:outerShdw blurRad="38100" dist="38100" dir="2700000" algn="tl">
                  <a:srgbClr val="000000">
                    <a:alpha val="43137"/>
                  </a:srgbClr>
                </a:outerShdw>
              </a:effectLst>
              <a:cs typeface="B Nazanin" panose="00000400000000000000" pitchFamily="2" charset="-78"/>
            </a:rPr>
            <a:t>در نوزاد نارس اواخر نارسی</a:t>
          </a:r>
          <a:endParaRPr lang="en-US" sz="3200" b="1" kern="1200" dirty="0">
            <a:effectLst>
              <a:outerShdw blurRad="38100" dist="38100" dir="2700000" algn="tl">
                <a:srgbClr val="000000">
                  <a:alpha val="43137"/>
                </a:srgbClr>
              </a:outerShdw>
            </a:effectLst>
            <a:cs typeface="B Nazanin" panose="00000400000000000000" pitchFamily="2" charset="-78"/>
          </a:endParaRPr>
        </a:p>
        <a:p>
          <a:pPr marL="0" lvl="0" indent="0" algn="ctr" defTabSz="1422400" rtl="1">
            <a:lnSpc>
              <a:spcPct val="90000"/>
            </a:lnSpc>
            <a:spcBef>
              <a:spcPct val="0"/>
            </a:spcBef>
            <a:spcAft>
              <a:spcPct val="35000"/>
            </a:spcAft>
            <a:buNone/>
          </a:pPr>
          <a:r>
            <a:rPr lang="fa-IR" sz="3200" b="1" kern="1200" dirty="0">
              <a:effectLst>
                <a:outerShdw blurRad="38100" dist="38100" dir="2700000" algn="tl">
                  <a:srgbClr val="000000">
                    <a:alpha val="43137"/>
                  </a:srgbClr>
                </a:outerShdw>
              </a:effectLst>
              <a:cs typeface="B Nazanin" panose="00000400000000000000" pitchFamily="2" charset="-78"/>
            </a:rPr>
            <a:t>(</a:t>
          </a:r>
          <a:r>
            <a:rPr lang="en-US" sz="3200" b="1" kern="1200" dirty="0">
              <a:solidFill>
                <a:srgbClr val="FFFF00"/>
              </a:solidFill>
              <a:effectLst>
                <a:outerShdw blurRad="38100" dist="38100" dir="2700000" algn="tl">
                  <a:srgbClr val="000000">
                    <a:alpha val="43137"/>
                  </a:srgbClr>
                </a:outerShdw>
              </a:effectLst>
              <a:cs typeface="B Nazanin" panose="00000400000000000000" pitchFamily="2" charset="-78"/>
            </a:rPr>
            <a:t>L</a:t>
          </a:r>
          <a:r>
            <a:rPr lang="en-US" sz="3200" b="1" kern="1200" dirty="0">
              <a:effectLst>
                <a:outerShdw blurRad="38100" dist="38100" dir="2700000" algn="tl">
                  <a:srgbClr val="000000">
                    <a:alpha val="43137"/>
                  </a:srgbClr>
                </a:outerShdw>
              </a:effectLst>
              <a:cs typeface="B Nazanin" panose="00000400000000000000" pitchFamily="2" charset="-78"/>
            </a:rPr>
            <a:t>ate </a:t>
          </a:r>
          <a:r>
            <a:rPr lang="en-US" sz="3200" b="1" kern="1200" dirty="0">
              <a:solidFill>
                <a:srgbClr val="FFFF00"/>
              </a:solidFill>
              <a:effectLst>
                <a:outerShdw blurRad="38100" dist="38100" dir="2700000" algn="tl">
                  <a:srgbClr val="000000">
                    <a:alpha val="43137"/>
                  </a:srgbClr>
                </a:outerShdw>
              </a:effectLst>
              <a:cs typeface="B Nazanin" panose="00000400000000000000" pitchFamily="2" charset="-78"/>
            </a:rPr>
            <a:t>P</a:t>
          </a:r>
          <a:r>
            <a:rPr lang="en-US" sz="3200" b="1" kern="1200" dirty="0">
              <a:effectLst>
                <a:outerShdw blurRad="38100" dist="38100" dir="2700000" algn="tl">
                  <a:srgbClr val="000000">
                    <a:alpha val="43137"/>
                  </a:srgbClr>
                </a:outerShdw>
              </a:effectLst>
              <a:cs typeface="B Nazanin" panose="00000400000000000000" pitchFamily="2" charset="-78"/>
            </a:rPr>
            <a:t>reterm </a:t>
          </a:r>
          <a:r>
            <a:rPr lang="en-US" sz="3200" b="1" kern="1200" dirty="0">
              <a:solidFill>
                <a:srgbClr val="FFFF00"/>
              </a:solidFill>
              <a:effectLst>
                <a:outerShdw blurRad="38100" dist="38100" dir="2700000" algn="tl">
                  <a:srgbClr val="000000">
                    <a:alpha val="43137"/>
                  </a:srgbClr>
                </a:outerShdw>
              </a:effectLst>
              <a:cs typeface="B Nazanin" panose="00000400000000000000" pitchFamily="2" charset="-78"/>
            </a:rPr>
            <a:t>I</a:t>
          </a:r>
          <a:r>
            <a:rPr lang="en-US" sz="3200" b="1" kern="1200" dirty="0">
              <a:effectLst>
                <a:outerShdw blurRad="38100" dist="38100" dir="2700000" algn="tl">
                  <a:srgbClr val="000000">
                    <a:alpha val="43137"/>
                  </a:srgbClr>
                </a:outerShdw>
              </a:effectLst>
              <a:cs typeface="B Nazanin" panose="00000400000000000000" pitchFamily="2" charset="-78"/>
            </a:rPr>
            <a:t>nfants </a:t>
          </a:r>
          <a:r>
            <a:rPr lang="fa-IR" sz="3200" b="1" kern="1200" dirty="0">
              <a:effectLst>
                <a:outerShdw blurRad="38100" dist="38100" dir="2700000" algn="tl">
                  <a:srgbClr val="000000">
                    <a:alpha val="43137"/>
                  </a:srgbClr>
                </a:outerShdw>
              </a:effectLst>
              <a:cs typeface="B Nazanin" panose="00000400000000000000" pitchFamily="2" charset="-78"/>
            </a:rPr>
            <a:t>)</a:t>
          </a:r>
          <a:endParaRPr lang="en-US" sz="3200" b="1" kern="1200" dirty="0">
            <a:effectLst>
              <a:outerShdw blurRad="38100" dist="38100" dir="2700000" algn="tl">
                <a:srgbClr val="000000">
                  <a:alpha val="43137"/>
                </a:srgbClr>
              </a:outerShdw>
            </a:effectLst>
            <a:cs typeface="B Nazanin" panose="00000400000000000000" pitchFamily="2" charset="-78"/>
          </a:endParaRPr>
        </a:p>
      </dsp:txBody>
      <dsp:txXfrm>
        <a:off x="71797" y="73234"/>
        <a:ext cx="8543206" cy="13271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cs typeface="B Nazanin"/>
            </a:rPr>
            <a:t>ادامه پیگیری</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78F1F6D1-C6E8-47D3-87AF-DD431A9E5772}" type="datetimeFigureOut">
              <a:rPr lang="fa-IR"/>
              <a:pPr>
                <a:defRPr/>
              </a:pPr>
              <a:t>08/01/1445</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B614F368-F446-4EAF-9A43-D91CD590929B}" type="slidenum">
              <a:rPr lang="fa-IR"/>
              <a:pPr>
                <a:defRPr/>
              </a:pPr>
              <a:t>‹#›</a:t>
            </a:fld>
            <a:endParaRPr lang="fa-IR"/>
          </a:p>
        </p:txBody>
      </p:sp>
    </p:spTree>
    <p:extLst>
      <p:ext uri="{BB962C8B-B14F-4D97-AF65-F5344CB8AC3E}">
        <p14:creationId xmlns:p14="http://schemas.microsoft.com/office/powerpoint/2010/main" val="221447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1BCA2008-05A7-4266-ADF3-D75B13E5F170}" type="datetimeFigureOut">
              <a:rPr lang="fa-IR"/>
              <a:pPr>
                <a:defRPr/>
              </a:pPr>
              <a:t>08/01/1445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fa-I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C848E416-0867-456D-A132-87D1FBAB503D}" type="slidenum">
              <a:rPr lang="fa-IR"/>
              <a:pPr>
                <a:defRPr/>
              </a:pPr>
              <a:t>‹#›</a:t>
            </a:fld>
            <a:endParaRPr lang="fa-IR"/>
          </a:p>
        </p:txBody>
      </p:sp>
    </p:spTree>
    <p:extLst>
      <p:ext uri="{BB962C8B-B14F-4D97-AF65-F5344CB8AC3E}">
        <p14:creationId xmlns:p14="http://schemas.microsoft.com/office/powerpoint/2010/main" val="4966642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en-US" dirty="0"/>
              <a:t> Cradle Hold</a:t>
            </a:r>
          </a:p>
          <a:p>
            <a:pPr rtl="1"/>
            <a:r>
              <a:rPr lang="fa-IR" dirty="0"/>
              <a:t>اغلب مادران احساس </a:t>
            </a:r>
            <a:r>
              <a:rPr lang="fa-IR" dirty="0" err="1">
                <a:solidFill>
                  <a:srgbClr val="FF0000"/>
                </a:solidFill>
              </a:rPr>
              <a:t>می¬کنند</a:t>
            </a:r>
            <a:r>
              <a:rPr lang="fa-IR" dirty="0"/>
              <a:t> روش </a:t>
            </a:r>
            <a:r>
              <a:rPr lang="fa-IR" dirty="0" err="1"/>
              <a:t>گهواره¬ای</a:t>
            </a:r>
            <a:r>
              <a:rPr lang="fa-IR" dirty="0"/>
              <a:t>، در حالیکه سر نوزاد روی آرنج </a:t>
            </a:r>
            <a:r>
              <a:rPr lang="fa-IR" dirty="0" err="1"/>
              <a:t>آن¬ها</a:t>
            </a:r>
            <a:r>
              <a:rPr lang="fa-IR" dirty="0"/>
              <a:t> خم شده است، </a:t>
            </a:r>
            <a:r>
              <a:rPr lang="fa-IR" dirty="0" err="1"/>
              <a:t>طبیعی¬ترین</a:t>
            </a:r>
            <a:r>
              <a:rPr lang="fa-IR" dirty="0"/>
              <a:t> راه برای </a:t>
            </a:r>
            <a:r>
              <a:rPr lang="fa-IR" dirty="0" err="1"/>
              <a:t>نگه¬داشتن</a:t>
            </a:r>
            <a:r>
              <a:rPr lang="fa-IR" dirty="0"/>
              <a:t> نوزاد برای شیردهی است. اگرچه ممکن است این کار به نظر </a:t>
            </a:r>
            <a:r>
              <a:rPr lang="fa-IR" dirty="0" err="1"/>
              <a:t>آن¬ها</a:t>
            </a:r>
            <a:r>
              <a:rPr lang="fa-IR" dirty="0"/>
              <a:t> طبیعی باشد، اما این کار، نوزاد را در </a:t>
            </a:r>
            <a:r>
              <a:rPr lang="fa-IR" dirty="0" err="1"/>
              <a:t>غیرطبیعی¬ترین</a:t>
            </a:r>
            <a:r>
              <a:rPr lang="fa-IR" dirty="0"/>
              <a:t> حالت قرار </a:t>
            </a:r>
            <a:r>
              <a:rPr lang="fa-IR" dirty="0" err="1"/>
              <a:t>می¬دهد</a:t>
            </a:r>
            <a:r>
              <a:rPr lang="fa-IR" dirty="0"/>
              <a:t> و موجب </a:t>
            </a:r>
            <a:r>
              <a:rPr lang="fa-IR" dirty="0" err="1"/>
              <a:t>خمیدگی</a:t>
            </a:r>
            <a:r>
              <a:rPr lang="fa-IR" dirty="0"/>
              <a:t> سر و گردن او </a:t>
            </a:r>
            <a:r>
              <a:rPr lang="fa-IR" dirty="0" err="1"/>
              <a:t>می¬شود</a:t>
            </a:r>
            <a:r>
              <a:rPr lang="fa-IR" dirty="0"/>
              <a:t>. روش </a:t>
            </a:r>
            <a:r>
              <a:rPr lang="fa-IR" dirty="0" err="1"/>
              <a:t>گهواره¬ای</a:t>
            </a:r>
            <a:r>
              <a:rPr lang="fa-IR" dirty="0"/>
              <a:t> ممکن است هنگامی که نوزاد </a:t>
            </a:r>
            <a:r>
              <a:rPr lang="fa-IR" dirty="0" err="1"/>
              <a:t>بزرگ¬تر</a:t>
            </a:r>
            <a:r>
              <a:rPr lang="fa-IR" dirty="0"/>
              <a:t> است و به اندازه کافی رشد کرده که بداند چطور سر خود را دوباره جابجا کند تا حالت بهینه گردن را پیدا کند، استفاده شود، اما برای یک نوزاد نارس نزدیک به </a:t>
            </a:r>
            <a:r>
              <a:rPr lang="fa-IR" dirty="0" err="1"/>
              <a:t>ترم</a:t>
            </a:r>
            <a:r>
              <a:rPr lang="fa-IR" dirty="0"/>
              <a:t>، این وضعیت مشکلات زیادی ایجاد </a:t>
            </a:r>
            <a:r>
              <a:rPr lang="fa-IR" dirty="0" err="1"/>
              <a:t>می¬کند</a:t>
            </a:r>
            <a:r>
              <a:rPr lang="fa-IR" dirty="0"/>
              <a:t>. حمایت کامل بدن نوزاد با </a:t>
            </a:r>
            <a:r>
              <a:rPr lang="fa-IR" dirty="0" err="1"/>
              <a:t>دست¬ها</a:t>
            </a:r>
            <a:r>
              <a:rPr lang="fa-IR" dirty="0"/>
              <a:t> و پاهای آویزان مشکل است، اجازه¬ به خم کردن مناسب </a:t>
            </a:r>
            <a:r>
              <a:rPr lang="fa-IR" dirty="0" err="1"/>
              <a:t>اندام¬ها</a:t>
            </a:r>
            <a:r>
              <a:rPr lang="fa-IR" dirty="0"/>
              <a:t> و </a:t>
            </a:r>
            <a:r>
              <a:rPr lang="fa-IR" dirty="0" err="1"/>
              <a:t>هیپ¬ها</a:t>
            </a:r>
            <a:r>
              <a:rPr lang="fa-IR" dirty="0"/>
              <a:t> مشکل است و اغلب نوزاد به صورت صاف روی پشت خود خوابیده ، در </a:t>
            </a:r>
            <a:r>
              <a:rPr lang="fa-IR" dirty="0" err="1"/>
              <a:t>حالی¬که</a:t>
            </a:r>
            <a:r>
              <a:rPr lang="fa-IR" dirty="0"/>
              <a:t> فقط سر او به سمت پستان چرخیده است که و موجب پیچیدگی حلق و مری، و شیرخوردن کمتر از حد مطلوب و سبب مشکلات تنفسی در وی می-شود. حتی بالغین هم </a:t>
            </a:r>
            <a:r>
              <a:rPr lang="fa-IR" dirty="0" err="1"/>
              <a:t>نمی¬توانند</a:t>
            </a:r>
            <a:r>
              <a:rPr lang="fa-IR" dirty="0"/>
              <a:t> در این حالت به طور موثر بنوشند، بنابراین چرا باید انتظار داشته باشیم که نوزاد بتواند این کار را انجام دهد؟ </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14</a:t>
            </a:fld>
            <a:endParaRPr lang="fa-IR"/>
          </a:p>
        </p:txBody>
      </p:sp>
    </p:spTree>
    <p:extLst>
      <p:ext uri="{BB962C8B-B14F-4D97-AF65-F5344CB8AC3E}">
        <p14:creationId xmlns:p14="http://schemas.microsoft.com/office/powerpoint/2010/main" val="62216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365125" marR="0" lvl="0" indent="-255588" algn="l" defTabSz="914400" rtl="0" eaLnBrk="0" fontAlgn="base" latinLnBrk="0" hangingPunct="0">
              <a:lnSpc>
                <a:spcPct val="100000"/>
              </a:lnSpc>
              <a:spcBef>
                <a:spcPts val="400"/>
              </a:spcBef>
              <a:spcAft>
                <a:spcPct val="0"/>
              </a:spcAft>
              <a:buClr>
                <a:srgbClr val="72A376"/>
              </a:buClr>
              <a:buSzPct val="68000"/>
              <a:buFont typeface="Wingdings 3" pitchFamily="18" charset="2"/>
              <a:buChar char=""/>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What is important to note is that the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newer silicone shields </a:t>
            </a: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do not have the same negative effects associated with the others, such as</a:t>
            </a:r>
            <a:endParaRPr kumimoji="0" lang="fa-IR" sz="2800" b="0" i="0" u="none" strike="noStrike" kern="1200" cap="none" spc="0" normalizeH="0" baseline="0" noProof="0" dirty="0">
              <a:ln>
                <a:noFill/>
              </a:ln>
              <a:solidFill>
                <a:prstClr val="black"/>
              </a:solidFill>
              <a:effectLst/>
              <a:uLnTx/>
              <a:uFillTx/>
              <a:latin typeface="Lucida Sans Unicode"/>
              <a:ea typeface="+mn-ea"/>
              <a:cs typeface="B Yagut" pitchFamily="2" charset="-78"/>
            </a:endParaRPr>
          </a:p>
          <a:p>
            <a:pPr marL="620713" marR="0" lvl="1" indent="-228600" algn="l" defTabSz="914400" rtl="0" eaLnBrk="0" fontAlgn="base" latinLnBrk="0" hangingPunct="0">
              <a:lnSpc>
                <a:spcPct val="100000"/>
              </a:lnSpc>
              <a:spcBef>
                <a:spcPts val="325"/>
              </a:spcBef>
              <a:spcAft>
                <a:spcPct val="0"/>
              </a:spcAft>
              <a:buClr>
                <a:srgbClr val="72A376"/>
              </a:buClr>
              <a:buSzTx/>
              <a:buFont typeface="Verdana" pitchFamily="34" charset="0"/>
              <a:buChar char="◦"/>
              <a:tabLst/>
              <a:defRPr/>
            </a:pP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Decreased</a:t>
            </a:r>
            <a:r>
              <a:rPr kumimoji="0" lang="en-US" sz="2400" b="1" i="0" u="sng" strike="noStrike" kern="1200" cap="none" spc="0" normalizeH="0" baseline="0" noProof="0" dirty="0">
                <a:ln>
                  <a:noFill/>
                </a:ln>
                <a:solidFill>
                  <a:srgbClr val="FF0000"/>
                </a:solidFill>
                <a:effectLst/>
                <a:uLnTx/>
                <a:uFillTx/>
                <a:latin typeface="Lucida Sans Unicode"/>
                <a:ea typeface="+mn-ea"/>
                <a:cs typeface="B Yagut" pitchFamily="2" charset="-78"/>
              </a:rPr>
              <a:t> milk transfer, </a:t>
            </a:r>
            <a:endParaRPr kumimoji="0" lang="fa-IR" sz="2400" b="1" i="0" u="sng" strike="noStrike" kern="1200" cap="none" spc="0" normalizeH="0" baseline="0" noProof="0" dirty="0">
              <a:ln>
                <a:noFill/>
              </a:ln>
              <a:solidFill>
                <a:srgbClr val="FF0000"/>
              </a:solidFill>
              <a:effectLst/>
              <a:uLnTx/>
              <a:uFillTx/>
              <a:latin typeface="Lucida Sans Unicode"/>
              <a:ea typeface="+mn-ea"/>
              <a:cs typeface="B Yagut" pitchFamily="2" charset="-78"/>
            </a:endParaRPr>
          </a:p>
          <a:p>
            <a:pPr marL="620713" marR="0" lvl="1" indent="-228600" algn="l" defTabSz="914400" rtl="0" eaLnBrk="0" fontAlgn="base" latinLnBrk="0" hangingPunct="0">
              <a:lnSpc>
                <a:spcPct val="100000"/>
              </a:lnSpc>
              <a:spcBef>
                <a:spcPts val="325"/>
              </a:spcBef>
              <a:spcAft>
                <a:spcPct val="0"/>
              </a:spcAft>
              <a:buClr>
                <a:srgbClr val="72A376"/>
              </a:buClr>
              <a:buSzTx/>
              <a:buFont typeface="Verdana" pitchFamily="34" charset="0"/>
              <a:buChar char="◦"/>
              <a:tabLst/>
              <a:defRPr/>
            </a:pP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Decreased</a:t>
            </a:r>
            <a:r>
              <a:rPr kumimoji="0" lang="en-US" sz="2400" b="1" i="0" u="sng" strike="noStrike" kern="1200" cap="none" spc="0" normalizeH="0" baseline="0" noProof="0" dirty="0">
                <a:ln>
                  <a:noFill/>
                </a:ln>
                <a:solidFill>
                  <a:srgbClr val="FF0000"/>
                </a:solidFill>
                <a:effectLst/>
                <a:uLnTx/>
                <a:uFillTx/>
                <a:latin typeface="Lucida Sans Unicode"/>
                <a:ea typeface="+mn-ea"/>
                <a:cs typeface="B Yagut" pitchFamily="2" charset="-78"/>
              </a:rPr>
              <a:t> nipple stimulation, </a:t>
            </a: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and </a:t>
            </a:r>
            <a:endParaRPr kumimoji="0" lang="fa-IR" sz="2400" b="1" i="0" u="sng" strike="noStrike" kern="1200" cap="none" spc="0" normalizeH="0" baseline="0" noProof="0" dirty="0">
              <a:ln>
                <a:noFill/>
              </a:ln>
              <a:solidFill>
                <a:prstClr val="black"/>
              </a:solidFill>
              <a:effectLst/>
              <a:uLnTx/>
              <a:uFillTx/>
              <a:latin typeface="Lucida Sans Unicode"/>
              <a:ea typeface="+mn-ea"/>
              <a:cs typeface="B Yagut" pitchFamily="2" charset="-78"/>
            </a:endParaRPr>
          </a:p>
          <a:p>
            <a:pPr marL="620713" marR="0" lvl="1" indent="-228600" algn="l" defTabSz="914400" rtl="0" eaLnBrk="0" fontAlgn="base" latinLnBrk="0" hangingPunct="0">
              <a:lnSpc>
                <a:spcPct val="100000"/>
              </a:lnSpc>
              <a:spcBef>
                <a:spcPts val="325"/>
              </a:spcBef>
              <a:spcAft>
                <a:spcPct val="0"/>
              </a:spcAft>
              <a:buClr>
                <a:srgbClr val="72A376"/>
              </a:buClr>
              <a:buSzTx/>
              <a:buFont typeface="Verdana" pitchFamily="34" charset="0"/>
              <a:buChar char="◦"/>
              <a:tabLst/>
              <a:defRPr/>
            </a:pP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Early </a:t>
            </a:r>
            <a:r>
              <a:rPr kumimoji="0" lang="en-US" sz="2400" b="1" i="0" u="sng" strike="noStrike" kern="1200" cap="none" spc="0" normalizeH="0" baseline="0" noProof="0" dirty="0">
                <a:ln>
                  <a:noFill/>
                </a:ln>
                <a:solidFill>
                  <a:srgbClr val="FF0000"/>
                </a:solidFill>
                <a:effectLst/>
                <a:uLnTx/>
                <a:uFillTx/>
                <a:latin typeface="Lucida Sans Unicode"/>
                <a:ea typeface="+mn-ea"/>
                <a:cs typeface="B Yagut" pitchFamily="2" charset="-78"/>
              </a:rPr>
              <a:t>cessation of breastfeeding.</a:t>
            </a:r>
            <a:endParaRPr kumimoji="0" lang="fa-IR" sz="2400" b="1" i="0" u="sng" strike="noStrike" kern="1200" cap="none" spc="0" normalizeH="0" baseline="0" noProof="0" dirty="0">
              <a:ln>
                <a:noFill/>
              </a:ln>
              <a:solidFill>
                <a:srgbClr val="FF0000"/>
              </a:solidFill>
              <a:effectLst/>
              <a:uLnTx/>
              <a:uFillTx/>
              <a:latin typeface="Lucida Sans Unicode"/>
              <a:ea typeface="+mn-ea"/>
              <a:cs typeface="B Yagut" pitchFamily="2" charset="-78"/>
            </a:endParaRPr>
          </a:p>
          <a:p>
            <a:pPr marL="365125" marR="0" lvl="0" indent="-255588" algn="l" defTabSz="914400" rtl="0" eaLnBrk="0" fontAlgn="base" latinLnBrk="0" hangingPunct="0">
              <a:lnSpc>
                <a:spcPct val="100000"/>
              </a:lnSpc>
              <a:spcBef>
                <a:spcPts val="400"/>
              </a:spcBef>
              <a:spcAft>
                <a:spcPct val="0"/>
              </a:spcAft>
              <a:buClr>
                <a:srgbClr val="72A376"/>
              </a:buClr>
              <a:buSzPct val="68000"/>
              <a:buFont typeface="Wingdings 3" pitchFamily="18" charset="2"/>
              <a:buChar char=""/>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Improvement of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suckling</a:t>
            </a: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 and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milk transfer </a:t>
            </a: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is usually evident after the first attempt with the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nipple shield</a:t>
            </a:r>
            <a:r>
              <a:rPr kumimoji="0" lang="fa-IR" sz="2800" b="1" i="0" u="sng" strike="noStrike" kern="1200" cap="none" spc="0" normalizeH="0" baseline="0" noProof="0" dirty="0">
                <a:ln>
                  <a:noFill/>
                </a:ln>
                <a:solidFill>
                  <a:prstClr val="black"/>
                </a:solidFill>
                <a:effectLst/>
                <a:uLnTx/>
                <a:uFillTx/>
                <a:latin typeface="Lucida Sans Unicode"/>
                <a:ea typeface="+mn-ea"/>
                <a:cs typeface="B Yagut" pitchFamily="2" charset="-78"/>
              </a:rPr>
              <a:t>)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 silicone shields </a:t>
            </a:r>
            <a:r>
              <a:rPr kumimoji="0" lang="fa-IR" sz="2800" b="1" i="0" u="sng" strike="noStrike" kern="1200" cap="none" spc="0" normalizeH="0" baseline="0" noProof="0" dirty="0">
                <a:ln>
                  <a:noFill/>
                </a:ln>
                <a:solidFill>
                  <a:prstClr val="black"/>
                </a:solidFill>
                <a:effectLst/>
                <a:uLnTx/>
                <a:uFillTx/>
                <a:latin typeface="Lucida Sans Unicode"/>
                <a:ea typeface="+mn-ea"/>
                <a:cs typeface="B Yagut" pitchFamily="2" charset="-78"/>
              </a:rPr>
              <a:t>(</a:t>
            </a:r>
            <a:endPar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endParaRPr>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39</a:t>
            </a:fld>
            <a:endParaRPr lang="fa-IR"/>
          </a:p>
        </p:txBody>
      </p:sp>
    </p:spTree>
    <p:extLst>
      <p:ext uri="{BB962C8B-B14F-4D97-AF65-F5344CB8AC3E}">
        <p14:creationId xmlns:p14="http://schemas.microsoft.com/office/powerpoint/2010/main" val="414102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15</a:t>
            </a:fld>
            <a:endParaRPr lang="fa-IR"/>
          </a:p>
        </p:txBody>
      </p:sp>
    </p:spTree>
    <p:extLst>
      <p:ext uri="{BB962C8B-B14F-4D97-AF65-F5344CB8AC3E}">
        <p14:creationId xmlns:p14="http://schemas.microsoft.com/office/powerpoint/2010/main" val="33355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16</a:t>
            </a:fld>
            <a:endParaRPr lang="fa-IR">
              <a:solidFill>
                <a:prstClr val="black"/>
              </a:solidFill>
            </a:endParaRPr>
          </a:p>
        </p:txBody>
      </p:sp>
    </p:spTree>
    <p:extLst>
      <p:ext uri="{BB962C8B-B14F-4D97-AF65-F5344CB8AC3E}">
        <p14:creationId xmlns:p14="http://schemas.microsoft.com/office/powerpoint/2010/main" val="389328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28</a:t>
            </a:fld>
            <a:endParaRPr lang="fa-IR">
              <a:solidFill>
                <a:prstClr val="black"/>
              </a:solidFill>
            </a:endParaRPr>
          </a:p>
        </p:txBody>
      </p:sp>
    </p:spTree>
    <p:extLst>
      <p:ext uri="{BB962C8B-B14F-4D97-AF65-F5344CB8AC3E}">
        <p14:creationId xmlns:p14="http://schemas.microsoft.com/office/powerpoint/2010/main" val="306765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31</a:t>
            </a:fld>
            <a:endParaRPr lang="fa-IR">
              <a:solidFill>
                <a:prstClr val="black"/>
              </a:solidFill>
            </a:endParaRPr>
          </a:p>
        </p:txBody>
      </p:sp>
    </p:spTree>
    <p:extLst>
      <p:ext uri="{BB962C8B-B14F-4D97-AF65-F5344CB8AC3E}">
        <p14:creationId xmlns:p14="http://schemas.microsoft.com/office/powerpoint/2010/main" val="966069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وزن گیری ناکافی شیرخوار</a:t>
            </a:r>
          </a:p>
          <a:p>
            <a:r>
              <a:rPr lang="fa-IR" dirty="0" err="1"/>
              <a:t>کولیک</a:t>
            </a:r>
            <a:r>
              <a:rPr lang="fa-IR" dirty="0"/>
              <a:t> در شیرخواری که از شیرمادر تغذیه می شود</a:t>
            </a:r>
          </a:p>
          <a:p>
            <a:r>
              <a:rPr lang="fa-IR" dirty="0"/>
              <a:t>شیرخوردن به دفعات مکرر و یا طولانی</a:t>
            </a:r>
          </a:p>
          <a:p>
            <a:r>
              <a:rPr lang="fa-IR" dirty="0"/>
              <a:t>جراحت نوک پستان</a:t>
            </a:r>
          </a:p>
          <a:p>
            <a:r>
              <a:rPr lang="fa-IR" dirty="0"/>
              <a:t>مجاری بسته شده شیر و یا ماستیت</a:t>
            </a:r>
          </a:p>
          <a:p>
            <a:r>
              <a:rPr lang="fa-IR" dirty="0"/>
              <a:t>تشویق شیرخواری که در ادامه نوشیدن سریعا به خواب می رود</a:t>
            </a:r>
          </a:p>
          <a:p>
            <a:r>
              <a:rPr lang="fa-IR" dirty="0"/>
              <a:t>شیرخوار تنبل یا بطری خواه (کودک تنبل نیست بلکه جریان شیر برایش مهم است)</a:t>
            </a:r>
          </a:p>
          <a:p>
            <a:r>
              <a:rPr lang="fa-IR" dirty="0"/>
              <a:t>مکش لازم برای خروج شیراز پستان،  بسیار بیشتر از مکش وارد شده به بطری است (122- </a:t>
            </a:r>
            <a:r>
              <a:rPr lang="en-US" dirty="0"/>
              <a:t>mm Hg </a:t>
            </a:r>
            <a:r>
              <a:rPr lang="fa-IR" dirty="0"/>
              <a:t>در مقابل 67- </a:t>
            </a:r>
            <a:r>
              <a:rPr lang="en-US" dirty="0"/>
              <a:t>mmHg)</a:t>
            </a:r>
          </a:p>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32</a:t>
            </a:fld>
            <a:endParaRPr lang="fa-IR">
              <a:solidFill>
                <a:prstClr val="black"/>
              </a:solidFill>
            </a:endParaRPr>
          </a:p>
        </p:txBody>
      </p:sp>
    </p:spTree>
    <p:extLst>
      <p:ext uri="{BB962C8B-B14F-4D97-AF65-F5344CB8AC3E}">
        <p14:creationId xmlns:p14="http://schemas.microsoft.com/office/powerpoint/2010/main" val="424791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33</a:t>
            </a:fld>
            <a:endParaRPr lang="fa-IR">
              <a:solidFill>
                <a:prstClr val="black"/>
              </a:solidFill>
            </a:endParaRPr>
          </a:p>
        </p:txBody>
      </p:sp>
    </p:spTree>
    <p:extLst>
      <p:ext uri="{BB962C8B-B14F-4D97-AF65-F5344CB8AC3E}">
        <p14:creationId xmlns:p14="http://schemas.microsoft.com/office/powerpoint/2010/main" val="271022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37</a:t>
            </a:fld>
            <a:endParaRPr lang="fa-IR">
              <a:solidFill>
                <a:prstClr val="black"/>
              </a:solidFill>
            </a:endParaRPr>
          </a:p>
        </p:txBody>
      </p:sp>
    </p:spTree>
    <p:extLst>
      <p:ext uri="{BB962C8B-B14F-4D97-AF65-F5344CB8AC3E}">
        <p14:creationId xmlns:p14="http://schemas.microsoft.com/office/powerpoint/2010/main" val="271022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در مورد استفاده از محافظ نوک پستان و احتمال اثرات جانبی </a:t>
            </a:r>
            <a:r>
              <a:rPr lang="fa-IR" dirty="0" err="1"/>
              <a:t>مضرآنها</a:t>
            </a:r>
            <a:r>
              <a:rPr lang="fa-IR" dirty="0"/>
              <a:t>، بحث های زیادی وجود دارد. در طول </a:t>
            </a:r>
            <a:r>
              <a:rPr lang="fa-IR" dirty="0" err="1"/>
              <a:t>سال¬ها</a:t>
            </a:r>
            <a:r>
              <a:rPr lang="fa-IR" dirty="0"/>
              <a:t>، جنس محافظ های نوک پستان از فلز، چوب و پوست حیوانات، لاتکس، و </a:t>
            </a:r>
            <a:r>
              <a:rPr lang="fa-IR" dirty="0" err="1"/>
              <a:t>سرشیشه¬های</a:t>
            </a:r>
            <a:r>
              <a:rPr lang="fa-IR" dirty="0"/>
              <a:t> بطری شیر، تا انواع بسیار نازک از جنس </a:t>
            </a:r>
            <a:r>
              <a:rPr lang="fa-IR" dirty="0" err="1"/>
              <a:t>سیلیکونی</a:t>
            </a:r>
            <a:r>
              <a:rPr lang="fa-IR" dirty="0"/>
              <a:t> امروزی، ساخته </a:t>
            </a:r>
            <a:r>
              <a:rPr lang="fa-IR" dirty="0" err="1"/>
              <a:t>شده¬اند</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38</a:t>
            </a:fld>
            <a:endParaRPr lang="fa-IR"/>
          </a:p>
        </p:txBody>
      </p:sp>
    </p:spTree>
    <p:extLst>
      <p:ext uri="{BB962C8B-B14F-4D97-AF65-F5344CB8AC3E}">
        <p14:creationId xmlns:p14="http://schemas.microsoft.com/office/powerpoint/2010/main" val="3129689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hemeOverride" Target="../theme/themeOverride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hemeOverride" Target="../theme/themeOverride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hemeOverride" Target="../theme/themeOverride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5.xml"/><Relationship Id="rId1" Type="http://schemas.openxmlformats.org/officeDocument/2006/relationships/themeOverride" Target="../theme/themeOverride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6.xml"/><Relationship Id="rId1" Type="http://schemas.openxmlformats.org/officeDocument/2006/relationships/themeOverride" Target="../theme/themeOverride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latin typeface="+mn-lt"/>
                <a:cs typeface="+mn-cs"/>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t>Dr</a:t>
            </a:r>
            <a:r>
              <a:rPr lang="en-US" dirty="0"/>
              <a:t> </a:t>
            </a:r>
            <a:r>
              <a:rPr lang="en-US" dirty="0" err="1"/>
              <a:t>Ravari</a:t>
            </a:r>
            <a:endParaRPr lang="fa-IR" dirty="0"/>
          </a:p>
        </p:txBody>
      </p:sp>
      <p:pic>
        <p:nvPicPr>
          <p:cNvPr id="2" name="Picture 1"/>
          <p:cNvPicPr>
            <a:picLocks noChangeAspect="1"/>
          </p:cNvPicPr>
          <p:nvPr userDrawn="1"/>
        </p:nvPicPr>
        <p:blipFill>
          <a:blip r:embed="rId4"/>
          <a:stretch>
            <a:fillRect/>
          </a:stretch>
        </p:blipFill>
        <p:spPr>
          <a:xfrm>
            <a:off x="3753477" y="207912"/>
            <a:ext cx="1633870" cy="1426588"/>
          </a:xfrm>
          <a:prstGeom prst="rect">
            <a:avLst/>
          </a:prstGeom>
        </p:spPr>
      </p:pic>
    </p:spTree>
    <p:extLst>
      <p:ext uri="{BB962C8B-B14F-4D97-AF65-F5344CB8AC3E}">
        <p14:creationId xmlns:p14="http://schemas.microsoft.com/office/powerpoint/2010/main" val="31429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pPr>
                <a:defRPr/>
              </a:pPr>
              <a:t>‹#›</a:t>
            </a:fld>
            <a:endParaRPr lang="fa-I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t>Dr Ravari</a:t>
            </a:r>
            <a:endParaRPr lang="fa-IR" dirty="0"/>
          </a:p>
        </p:txBody>
      </p:sp>
    </p:spTree>
    <p:extLst>
      <p:ext uri="{BB962C8B-B14F-4D97-AF65-F5344CB8AC3E}">
        <p14:creationId xmlns:p14="http://schemas.microsoft.com/office/powerpoint/2010/main" val="333360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pPr>
                <a:defRPr/>
              </a:pPr>
              <a:t>‹#›</a:t>
            </a:fld>
            <a:endParaRPr lang="fa-IR"/>
          </a:p>
        </p:txBody>
      </p:sp>
    </p:spTree>
    <p:extLst>
      <p:ext uri="{BB962C8B-B14F-4D97-AF65-F5344CB8AC3E}">
        <p14:creationId xmlns:p14="http://schemas.microsoft.com/office/powerpoint/2010/main" val="3652566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75011" y="4987925"/>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9"/>
          <p:cNvSpPr>
            <a:spLocks noGrp="1"/>
          </p:cNvSpPr>
          <p:nvPr>
            <p:ph type="dt" sz="half" idx="2"/>
          </p:nvPr>
        </p:nvSpPr>
        <p:spPr>
          <a:xfrm>
            <a:off x="457200" y="6534150"/>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bg1">
                    <a:lumMod val="85000"/>
                  </a:schemeClr>
                </a:solidFill>
                <a:latin typeface="+mn-lt"/>
                <a:cs typeface="+mn-cs"/>
              </a:defRPr>
            </a:lvl1pPr>
            <a:extLst/>
          </a:lstStyle>
          <a:p>
            <a:pPr>
              <a:defRPr/>
            </a:pPr>
            <a:r>
              <a:rPr lang="en-US">
                <a:solidFill>
                  <a:prstClr val="white">
                    <a:lumMod val="85000"/>
                  </a:prstClr>
                </a:solidFill>
              </a:rPr>
              <a:t>Dr Ravari</a:t>
            </a:r>
          </a:p>
          <a:p>
            <a:pPr>
              <a:defRPr/>
            </a:pPr>
            <a:endParaRPr lang="fa-IR" dirty="0">
              <a:solidFill>
                <a:prstClr val="white">
                  <a:lumMod val="85000"/>
                </a:prstClr>
              </a:solidFill>
            </a:endParaRPr>
          </a:p>
        </p:txBody>
      </p:sp>
      <p:pic>
        <p:nvPicPr>
          <p:cNvPr id="2" name="Picture 1"/>
          <p:cNvPicPr>
            <a:picLocks noChangeAspect="1"/>
          </p:cNvPicPr>
          <p:nvPr userDrawn="1"/>
        </p:nvPicPr>
        <p:blipFill>
          <a:blip r:embed="rId4"/>
          <a:stretch>
            <a:fillRect/>
          </a:stretch>
        </p:blipFill>
        <p:spPr>
          <a:xfrm>
            <a:off x="3755065" y="237706"/>
            <a:ext cx="1633870" cy="1426588"/>
          </a:xfrm>
          <a:prstGeom prst="rect">
            <a:avLst/>
          </a:prstGeom>
        </p:spPr>
      </p:pic>
    </p:spTree>
    <p:extLst>
      <p:ext uri="{BB962C8B-B14F-4D97-AF65-F5344CB8AC3E}">
        <p14:creationId xmlns:p14="http://schemas.microsoft.com/office/powerpoint/2010/main" val="123819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2667000" y="5943600"/>
            <a:ext cx="1919288" cy="365125"/>
          </a:xfrm>
          <a:prstGeom prst="rect">
            <a:avLst/>
          </a:prstGeom>
        </p:spPr>
        <p:txBody>
          <a:bodyPr/>
          <a:lstStyle>
            <a:lvl1pPr>
              <a:defRPr/>
            </a:lvl1pPr>
            <a:extLst/>
          </a:lstStyle>
          <a:p>
            <a:pPr>
              <a:defRPr/>
            </a:pPr>
            <a:fld id="{979A681A-1B13-41B5-884C-C5D05421DE29}" type="datetime8">
              <a:rPr lang="fa-IR">
                <a:solidFill>
                  <a:prstClr val="black"/>
                </a:solidFill>
              </a:rPr>
              <a:pPr>
                <a:defRPr/>
              </a:pPr>
              <a:t>25 ژوئيه 23</a:t>
            </a:fld>
            <a:endParaRPr lang="fa-IR" dirty="0">
              <a:solidFill>
                <a:prstClr val="black"/>
              </a:solidFill>
            </a:endParaRPr>
          </a:p>
        </p:txBody>
      </p:sp>
      <p:sp>
        <p:nvSpPr>
          <p:cNvPr id="6" name="Footer Placeholder 4"/>
          <p:cNvSpPr>
            <a:spLocks noGrp="1"/>
          </p:cNvSpPr>
          <p:nvPr>
            <p:ph type="ftr" sz="quarter" idx="11"/>
          </p:nvPr>
        </p:nvSpPr>
        <p:spPr>
          <a:xfrm>
            <a:off x="4379913" y="6408738"/>
            <a:ext cx="2351087" cy="365125"/>
          </a:xfrm>
          <a:prstGeom prst="rect">
            <a:avLst/>
          </a:prstGeom>
        </p:spPr>
        <p:txBody>
          <a:bodyPr/>
          <a:lstStyle>
            <a:lvl1pPr algn="ctr" rtl="1" fontAlgn="auto">
              <a:spcBef>
                <a:spcPts val="0"/>
              </a:spcBef>
              <a:spcAft>
                <a:spcPts val="0"/>
              </a:spcAft>
              <a:defRPr sz="1400" b="1">
                <a:latin typeface="+mn-lt"/>
                <a:cs typeface="B Yagut" pitchFamily="2" charset="-78"/>
              </a:defRPr>
            </a:lvl1pPr>
            <a:extLst/>
          </a:lstStyle>
          <a:p>
            <a:pPr>
              <a:defRPr/>
            </a:pPr>
            <a:r>
              <a:rPr lang="fa-IR" dirty="0">
                <a:solidFill>
                  <a:prstClr val="black"/>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4400" y="6619875"/>
            <a:ext cx="19208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579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D231DFCD-FB77-4DE6-B2CC-6FF203495E49}" type="datetime8">
              <a:rPr lang="fa-IR">
                <a:solidFill>
                  <a:prstClr val="white"/>
                </a:solidFill>
              </a:rPr>
              <a:pPr>
                <a:defRPr/>
              </a:pPr>
              <a:t>25 ژوئيه 23</a:t>
            </a:fld>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78250126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6DE59C7B-E2AB-4541-BAEF-8BAB74F8E652}" type="datetime8">
              <a:rPr lang="fa-IR">
                <a:solidFill>
                  <a:prstClr val="white"/>
                </a:solidFill>
              </a:rPr>
              <a:pPr>
                <a:defRPr/>
              </a:pPr>
              <a:t>25 ژوئيه 23</a:t>
            </a:fld>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9202077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0840D4AA-27D4-41C4-BFB2-16A2F1B8E079}" type="datetime8">
              <a:rPr lang="fa-IR">
                <a:solidFill>
                  <a:prstClr val="black"/>
                </a:solidFill>
              </a:rPr>
              <a:pPr>
                <a:defRPr/>
              </a:pPr>
              <a:t>25 ژوئيه 23</a:t>
            </a:fld>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32514389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a:xfrm>
            <a:off x="3352800" y="6858000"/>
            <a:ext cx="1919288" cy="365125"/>
          </a:xfrm>
          <a:prstGeom prst="rect">
            <a:avLst/>
          </a:prstGeom>
        </p:spPr>
        <p:txBody>
          <a:bodyPr/>
          <a:lstStyle>
            <a:lvl1pPr>
              <a:defRPr/>
            </a:lvl1pPr>
            <a:extLst/>
          </a:lstStyle>
          <a:p>
            <a:pPr>
              <a:defRPr/>
            </a:pPr>
            <a:fld id="{2085E94A-5A99-4FEC-B3DB-79BC6CD116B4}" type="datetime8">
              <a:rPr lang="fa-IR">
                <a:solidFill>
                  <a:prstClr val="white"/>
                </a:solidFill>
              </a:rPr>
              <a:pPr>
                <a:defRPr/>
              </a:pPr>
              <a:t>25 ژوئيه 23</a:t>
            </a:fld>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4400" y="6619875"/>
            <a:ext cx="19208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08993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360FB47D-9166-4B36-BCF5-21BF2D92A47E}" type="datetime8">
              <a:rPr lang="fa-IR">
                <a:solidFill>
                  <a:prstClr val="black"/>
                </a:solidFill>
              </a:rPr>
              <a:pPr>
                <a:defRPr/>
              </a:pPr>
              <a:t>25 ژوئيه 23</a:t>
            </a:fld>
            <a:endParaRPr lang="fa-IR">
              <a:solidFill>
                <a:prstClr val="black"/>
              </a:solidFill>
            </a:endParaRP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 y="6619875"/>
            <a:ext cx="19208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05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903E9E74-05A3-4366-A7D0-1E7D00D7C979}" type="datetime8">
              <a:rPr lang="fa-IR">
                <a:solidFill>
                  <a:prstClr val="black"/>
                </a:solidFill>
              </a:rPr>
              <a:pPr>
                <a:defRPr/>
              </a:pPr>
              <a:t>25 ژوئيه 23</a:t>
            </a:fld>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9517893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t>Dr</a:t>
            </a:r>
            <a:r>
              <a:rPr lang="en-US" dirty="0"/>
              <a:t> </a:t>
            </a:r>
            <a:r>
              <a:rPr lang="en-US" dirty="0" err="1"/>
              <a:t>Ravari</a:t>
            </a:r>
            <a:endParaRPr lang="fa-IR" dirty="0"/>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pPr>
                <a:defRPr/>
              </a:pPr>
              <a:t>‹#›</a:t>
            </a:fld>
            <a:endParaRPr lang="fa-IR" dirty="0"/>
          </a:p>
        </p:txBody>
      </p:sp>
    </p:spTree>
    <p:extLst>
      <p:ext uri="{BB962C8B-B14F-4D97-AF65-F5344CB8AC3E}">
        <p14:creationId xmlns:p14="http://schemas.microsoft.com/office/powerpoint/2010/main" val="378772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cs typeface="Aria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a:xfrm>
            <a:off x="977900" y="6629400"/>
            <a:ext cx="1919288" cy="365125"/>
          </a:xfrm>
          <a:prstGeom prst="rect">
            <a:avLst/>
          </a:prstGeom>
        </p:spPr>
        <p:txBody>
          <a:bodyPr/>
          <a:lstStyle>
            <a:lvl1pPr>
              <a:defRPr>
                <a:solidFill>
                  <a:schemeClr val="tx1"/>
                </a:solidFill>
              </a:defRPr>
            </a:lvl1pPr>
            <a:extLst/>
          </a:lstStyle>
          <a:p>
            <a:pPr>
              <a:defRPr/>
            </a:pPr>
            <a:fld id="{9CBFC792-2CB2-4E05-9C4E-006BCEE2C476}" type="datetime8">
              <a:rPr lang="fa-IR">
                <a:solidFill>
                  <a:prstClr val="white"/>
                </a:solidFill>
              </a:rPr>
              <a:pPr>
                <a:defRPr/>
              </a:pPr>
              <a:t>25 ژوئيه 23</a:t>
            </a:fld>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r>
              <a:rPr lang="fa-IR">
                <a:solidFill>
                  <a:prstClr val="white"/>
                </a:solidFill>
              </a:rPr>
              <a:t>معاونت بهداشت</a:t>
            </a: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31584271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D4322227-A2C0-497B-978A-3B850B4BB6DA}" type="datetime8">
              <a:rPr lang="fa-IR">
                <a:solidFill>
                  <a:prstClr val="black"/>
                </a:solidFill>
              </a:rPr>
              <a:pPr>
                <a:defRPr/>
              </a:pPr>
              <a:t>25 ژوئيه 23</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81332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8099146C-F68F-4ECB-8711-0F2E60761E41}" type="datetime8">
              <a:rPr lang="fa-IR">
                <a:solidFill>
                  <a:prstClr val="black"/>
                </a:solidFill>
              </a:rPr>
              <a:pPr>
                <a:defRPr/>
              </a:pPr>
              <a:t>25 ژوئيه 23</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062419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2981325" y="273180"/>
            <a:ext cx="3181350" cy="292100"/>
          </a:xfrm>
          <a:prstGeom prst="rect">
            <a:avLst/>
          </a:prstGeom>
          <a:ln/>
        </p:spPr>
        <p:txBody>
          <a:bodyPr/>
          <a:lstStyle>
            <a:lvl1pPr>
              <a:defRPr/>
            </a:lvl1pPr>
          </a:lstStyle>
          <a:p>
            <a:pPr>
              <a:defRPr/>
            </a:pPr>
            <a:fld id="{B24508DB-6208-484E-87EC-5B24F8D746C5}" type="datetimeFigureOut">
              <a:rPr lang="en-US">
                <a:solidFill>
                  <a:prstClr val="white">
                    <a:lumMod val="85000"/>
                  </a:prstClr>
                </a:solidFill>
              </a:rPr>
              <a:pPr>
                <a:defRPr/>
              </a:pPr>
              <a:t>7/25/2023</a:t>
            </a:fld>
            <a:endParaRPr lang="en-US">
              <a:solidFill>
                <a:prstClr val="white">
                  <a:lumMod val="85000"/>
                </a:prstClr>
              </a:solidFill>
            </a:endParaRPr>
          </a:p>
        </p:txBody>
      </p:sp>
      <p:sp>
        <p:nvSpPr>
          <p:cNvPr id="6" name="Rectangle 10"/>
          <p:cNvSpPr>
            <a:spLocks noGrp="1" noChangeArrowheads="1"/>
          </p:cNvSpPr>
          <p:nvPr>
            <p:ph type="ftr" sz="quarter" idx="11"/>
          </p:nvPr>
        </p:nvSpPr>
        <p:spPr>
          <a:xfrm>
            <a:off x="1447800" y="6486525"/>
            <a:ext cx="6248400" cy="29210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Lucida Sans Unicode"/>
              <a:cs typeface="+mn-cs"/>
            </a:endParaRPr>
          </a:p>
        </p:txBody>
      </p:sp>
      <p:sp>
        <p:nvSpPr>
          <p:cNvPr id="7" name="Rectangle 11"/>
          <p:cNvSpPr>
            <a:spLocks noGrp="1" noChangeArrowheads="1"/>
          </p:cNvSpPr>
          <p:nvPr>
            <p:ph type="sldNum" sz="quarter" idx="12"/>
          </p:nvPr>
        </p:nvSpPr>
        <p:spPr>
          <a:ln/>
        </p:spPr>
        <p:txBody>
          <a:bodyPr/>
          <a:lstStyle>
            <a:lvl1pPr>
              <a:defRPr/>
            </a:lvl1pPr>
          </a:lstStyle>
          <a:p>
            <a:pPr>
              <a:defRPr/>
            </a:pPr>
            <a:fld id="{974661E4-908D-4C83-BF6F-C3F6C50A0415}" type="slidenum">
              <a:rPr lang="ar-SA">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7293842"/>
      </p:ext>
    </p:extLst>
  </p:cSld>
  <p:clrMapOvr>
    <a:masterClrMapping/>
  </p:clrMapOvr>
  <p:transition spd="med">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auto">
              <a:spcBef>
                <a:spcPts val="0"/>
              </a:spcBef>
              <a:spcAft>
                <a:spcPts val="0"/>
              </a:spcAft>
              <a:defRPr/>
            </a:pPr>
            <a:endParaRPr lang="en-US" dirty="0">
              <a:solidFill>
                <a:prstClr val="black"/>
              </a:solidFill>
              <a:latin typeface="Lucida Sans Unicode"/>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807BC3FD-6B29-47BB-AC58-404F7B30B56B}" type="slidenum">
              <a:rPr lang="ar-SA">
                <a:solidFill>
                  <a:prstClr val="black"/>
                </a:solidFill>
              </a:rPr>
              <a:pPr>
                <a:defRPr/>
              </a:pPr>
              <a:t>‹#›</a:t>
            </a:fld>
            <a:endParaRPr lang="en-US">
              <a:solidFill>
                <a:prstClr val="black"/>
              </a:solidFill>
              <a:cs typeface="Times New Roman" pitchFamily="18" charset="0"/>
            </a:endParaRPr>
          </a:p>
        </p:txBody>
      </p:sp>
      <p:sp>
        <p:nvSpPr>
          <p:cNvPr id="7" name="Date Placeholder 9"/>
          <p:cNvSpPr>
            <a:spLocks noGrp="1"/>
          </p:cNvSpPr>
          <p:nvPr>
            <p:ph type="dt" sz="half" idx="2"/>
          </p:nvPr>
        </p:nvSpPr>
        <p:spPr>
          <a:xfrm>
            <a:off x="914400" y="6492875"/>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bg1">
                    <a:lumMod val="85000"/>
                  </a:schemeClr>
                </a:solidFill>
                <a:latin typeface="+mn-lt"/>
                <a:cs typeface="+mn-cs"/>
              </a:defRPr>
            </a:lvl1pPr>
            <a:extLst/>
          </a:lstStyle>
          <a:p>
            <a:pPr>
              <a:defRPr/>
            </a:pPr>
            <a:r>
              <a:rPr lang="en-US">
                <a:solidFill>
                  <a:prstClr val="white">
                    <a:lumMod val="85000"/>
                  </a:prstClr>
                </a:solidFill>
              </a:rPr>
              <a:t>Dr Ravari</a:t>
            </a:r>
          </a:p>
          <a:p>
            <a:pPr>
              <a:defRPr/>
            </a:pPr>
            <a:endParaRPr lang="fa-IR" dirty="0">
              <a:solidFill>
                <a:prstClr val="white">
                  <a:lumMod val="85000"/>
                </a:prstClr>
              </a:solidFill>
            </a:endParaRPr>
          </a:p>
        </p:txBody>
      </p:sp>
    </p:spTree>
    <p:extLst>
      <p:ext uri="{BB962C8B-B14F-4D97-AF65-F5344CB8AC3E}">
        <p14:creationId xmlns:p14="http://schemas.microsoft.com/office/powerpoint/2010/main" val="76342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8"/>
          <p:cNvSpPr>
            <a:spLocks noGrp="1" noChangeArrowheads="1"/>
          </p:cNvSpPr>
          <p:nvPr>
            <p:ph type="sldNum" sz="quarter" idx="10"/>
          </p:nvPr>
        </p:nvSpPr>
        <p:spPr/>
        <p:txBody>
          <a:bodyPr/>
          <a:lstStyle>
            <a:lvl1pPr>
              <a:defRPr/>
            </a:lvl1pPr>
          </a:lstStyle>
          <a:p>
            <a:pPr>
              <a:defRPr/>
            </a:pPr>
            <a:fld id="{E89D1180-0530-4979-B5F0-4F8F39D7F9E7}" type="slidenum">
              <a:rPr lang="ar-SA">
                <a:solidFill>
                  <a:prstClr val="black"/>
                </a:solidFill>
              </a:rPr>
              <a:pPr>
                <a:defRPr/>
              </a:pPr>
              <a:t>‹#›</a:t>
            </a:fld>
            <a:endParaRPr lang="en-GB">
              <a:solidFill>
                <a:prstClr val="black"/>
              </a:solidFill>
              <a:cs typeface="Times New Roman" pitchFamily="18" charset="0"/>
            </a:endParaRPr>
          </a:p>
        </p:txBody>
      </p:sp>
      <p:sp>
        <p:nvSpPr>
          <p:cNvPr id="4" name="Rectangle 219"/>
          <p:cNvSpPr>
            <a:spLocks noGrp="1" noChangeArrowheads="1"/>
          </p:cNvSpPr>
          <p:nvPr>
            <p:ph type="dt" sz="half" idx="11"/>
          </p:nvPr>
        </p:nvSpPr>
        <p:spPr>
          <a:xfrm>
            <a:off x="2981325" y="273180"/>
            <a:ext cx="3181350" cy="292100"/>
          </a:xfrm>
          <a:prstGeom prst="rect">
            <a:avLst/>
          </a:prstGeom>
        </p:spPr>
        <p:txBody>
          <a:bodyPr/>
          <a:lstStyle>
            <a:lvl1pPr>
              <a:defRPr/>
            </a:lvl1pPr>
          </a:lstStyle>
          <a:p>
            <a:pPr>
              <a:defRPr/>
            </a:pPr>
            <a:endParaRPr lang="en-GB">
              <a:solidFill>
                <a:prstClr val="white">
                  <a:lumMod val="85000"/>
                </a:prstClr>
              </a:solidFill>
            </a:endParaRPr>
          </a:p>
        </p:txBody>
      </p:sp>
    </p:spTree>
    <p:extLst>
      <p:ext uri="{BB962C8B-B14F-4D97-AF65-F5344CB8AC3E}">
        <p14:creationId xmlns:p14="http://schemas.microsoft.com/office/powerpoint/2010/main" val="1550852007"/>
      </p:ext>
    </p:extLst>
  </p:cSld>
  <p:clrMapOvr>
    <a:masterClrMapping/>
  </p:clrMapOvr>
  <p:transition spd="med">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xfrm>
            <a:off x="2981325" y="273180"/>
            <a:ext cx="3181350" cy="292100"/>
          </a:xfrm>
          <a:prstGeom prst="rect">
            <a:avLst/>
          </a:prstGeom>
        </p:spPr>
        <p:txBody>
          <a:bodyPr/>
          <a:lstStyle>
            <a:lvl1pPr>
              <a:defRPr/>
            </a:lvl1pPr>
          </a:lstStyle>
          <a:p>
            <a:pPr>
              <a:defRPr/>
            </a:pPr>
            <a:endParaRPr lang="en-US">
              <a:solidFill>
                <a:prstClr val="white">
                  <a:lumMod val="85000"/>
                </a:prstClr>
              </a:solidFill>
            </a:endParaRPr>
          </a:p>
        </p:txBody>
      </p:sp>
      <p:sp>
        <p:nvSpPr>
          <p:cNvPr id="7" name="Rectangle 10"/>
          <p:cNvSpPr>
            <a:spLocks noGrp="1" noChangeArrowheads="1"/>
          </p:cNvSpPr>
          <p:nvPr>
            <p:ph type="ftr" sz="quarter" idx="11"/>
          </p:nvPr>
        </p:nvSpPr>
        <p:spPr>
          <a:xfrm>
            <a:off x="1447800" y="6486525"/>
            <a:ext cx="6248400" cy="292100"/>
          </a:xfrm>
          <a:prstGeom prst="rect">
            <a:avLst/>
          </a:prstGeom>
        </p:spPr>
        <p:txBody>
          <a:bodyPr/>
          <a:lstStyle>
            <a:lvl1pPr>
              <a:defRPr/>
            </a:lvl1pPr>
          </a:lstStyle>
          <a:p>
            <a:pPr fontAlgn="auto">
              <a:spcBef>
                <a:spcPts val="0"/>
              </a:spcBef>
              <a:spcAft>
                <a:spcPts val="0"/>
              </a:spcAft>
              <a:defRPr/>
            </a:pPr>
            <a:r>
              <a:rPr lang="en-US">
                <a:solidFill>
                  <a:prstClr val="black"/>
                </a:solidFill>
                <a:latin typeface="Lucida Sans Unicode"/>
                <a:cs typeface="+mn-cs"/>
              </a:rPr>
              <a:t>Dr Ravari</a:t>
            </a:r>
          </a:p>
        </p:txBody>
      </p:sp>
      <p:sp>
        <p:nvSpPr>
          <p:cNvPr id="8" name="Rectangle 11"/>
          <p:cNvSpPr>
            <a:spLocks noGrp="1" noChangeArrowheads="1"/>
          </p:cNvSpPr>
          <p:nvPr>
            <p:ph type="sldNum" sz="quarter" idx="12"/>
          </p:nvPr>
        </p:nvSpPr>
        <p:spPr/>
        <p:txBody>
          <a:bodyPr/>
          <a:lstStyle>
            <a:lvl1pPr>
              <a:defRPr/>
            </a:lvl1pPr>
          </a:lstStyle>
          <a:p>
            <a:pPr>
              <a:defRPr/>
            </a:pPr>
            <a:fld id="{6CCC6520-ED4B-46FC-8A0E-D43CE64E89BB}" type="slidenum">
              <a:rPr lang="ar-SA">
                <a:solidFill>
                  <a:prstClr val="black"/>
                </a:solidFill>
              </a:rPr>
              <a:pPr>
                <a:defRPr/>
              </a:pPr>
              <a:t>‹#›</a:t>
            </a:fld>
            <a:endParaRPr lang="en-US">
              <a:solidFill>
                <a:prstClr val="black"/>
              </a:solidFill>
              <a:cs typeface="Times New Roman" pitchFamily="18" charset="0"/>
            </a:endParaRPr>
          </a:p>
        </p:txBody>
      </p:sp>
    </p:spTree>
    <p:extLst>
      <p:ext uri="{BB962C8B-B14F-4D97-AF65-F5344CB8AC3E}">
        <p14:creationId xmlns:p14="http://schemas.microsoft.com/office/powerpoint/2010/main" val="6429537"/>
      </p:ext>
    </p:extLst>
  </p:cSld>
  <p:clrMapOvr>
    <a:masterClrMapping/>
  </p:clrMapOvr>
  <p:transition spd="med">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pic>
        <p:nvPicPr>
          <p:cNvPr id="12" name="Picture 11"/>
          <p:cNvPicPr>
            <a:picLocks noChangeAspect="1"/>
          </p:cNvPicPr>
          <p:nvPr userDrawn="1"/>
        </p:nvPicPr>
        <p:blipFill>
          <a:blip r:embed="rId4"/>
          <a:stretch>
            <a:fillRect/>
          </a:stretch>
        </p:blipFill>
        <p:spPr>
          <a:xfrm>
            <a:off x="3753477" y="207912"/>
            <a:ext cx="1633870" cy="1426588"/>
          </a:xfrm>
          <a:prstGeom prst="rect">
            <a:avLst/>
          </a:prstGeom>
        </p:spPr>
      </p:pic>
    </p:spTree>
    <p:extLst>
      <p:ext uri="{BB962C8B-B14F-4D97-AF65-F5344CB8AC3E}">
        <p14:creationId xmlns:p14="http://schemas.microsoft.com/office/powerpoint/2010/main" val="4138862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p:txBody>
          <a:bodyPr/>
          <a:lstStyle>
            <a:lvl1pPr>
              <a:defRPr/>
            </a:lvl1pPr>
            <a:extLst/>
          </a:lstStyle>
          <a:p>
            <a:pPr>
              <a:defRPr/>
            </a:pPr>
            <a:fld id="{979A681A-1B13-41B5-884C-C5D05421DE29}" type="datetime8">
              <a:rPr lang="fa-IR">
                <a:solidFill>
                  <a:prstClr val="black"/>
                </a:solidFill>
              </a:rPr>
              <a:pPr>
                <a:defRPr/>
              </a:pPr>
              <a:t>25 ژوئيه 23</a:t>
            </a:fld>
            <a:endParaRPr lang="fa-IR" dirty="0">
              <a:solidFill>
                <a:prstClr val="black"/>
              </a:solidFill>
            </a:endParaRPr>
          </a:p>
        </p:txBody>
      </p:sp>
      <p:sp>
        <p:nvSpPr>
          <p:cNvPr id="6" name="Footer Placeholder 4"/>
          <p:cNvSpPr>
            <a:spLocks noGrp="1"/>
          </p:cNvSpPr>
          <p:nvPr>
            <p:ph type="ftr" sz="quarter" idx="11"/>
          </p:nvPr>
        </p:nvSpPr>
        <p:spPr>
          <a:xfrm>
            <a:off x="4379913" y="6408738"/>
            <a:ext cx="2351087" cy="365125"/>
          </a:xfrm>
          <a:prstGeom prst="rect">
            <a:avLst/>
          </a:prstGeom>
        </p:spPr>
        <p:txBody>
          <a:bodyPr/>
          <a:lstStyle>
            <a:lvl1pPr algn="ctr" rtl="1" fontAlgn="auto">
              <a:spcBef>
                <a:spcPts val="0"/>
              </a:spcBef>
              <a:spcAft>
                <a:spcPts val="0"/>
              </a:spcAft>
              <a:defRPr sz="1400" b="1">
                <a:latin typeface="+mn-lt"/>
                <a:cs typeface="B Yagut" pitchFamily="2" charset="-78"/>
              </a:defRPr>
            </a:lvl1pPr>
            <a:extLst/>
          </a:lstStyle>
          <a:p>
            <a:pPr>
              <a:defRPr/>
            </a:pPr>
            <a:r>
              <a:rPr lang="fa-IR">
                <a:solidFill>
                  <a:prstClr val="black"/>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1721886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231DFCD-FB77-4DE6-B2CC-6FF203495E49}" type="datetime8">
              <a:rPr lang="fa-IR">
                <a:solidFill>
                  <a:prstClr val="white"/>
                </a:solidFill>
              </a:rPr>
              <a:pPr>
                <a:defRPr/>
              </a:pPr>
              <a:t>25 ژوئيه 23</a:t>
            </a:fld>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9793149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pPr>
                <a:defRPr/>
              </a:pPr>
              <a:t>‹#›</a:t>
            </a:fld>
            <a:endParaRPr lang="fa-IR"/>
          </a:p>
        </p:txBody>
      </p:sp>
    </p:spTree>
    <p:extLst>
      <p:ext uri="{BB962C8B-B14F-4D97-AF65-F5344CB8AC3E}">
        <p14:creationId xmlns:p14="http://schemas.microsoft.com/office/powerpoint/2010/main" val="175356641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6DE59C7B-E2AB-4541-BAEF-8BAB74F8E652}" type="datetime8">
              <a:rPr lang="fa-IR">
                <a:solidFill>
                  <a:prstClr val="white"/>
                </a:solidFill>
              </a:rPr>
              <a:pPr>
                <a:defRPr/>
              </a:pPr>
              <a:t>25 ژوئيه 23</a:t>
            </a:fld>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4175331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0840D4AA-27D4-41C4-BFB2-16A2F1B8E079}" type="datetime8">
              <a:rPr lang="fa-IR">
                <a:solidFill>
                  <a:prstClr val="black"/>
                </a:solidFill>
              </a:rPr>
              <a:pPr>
                <a:defRPr/>
              </a:pPr>
              <a:t>25 ژوئيه 23</a:t>
            </a:fld>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75364457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2085E94A-5A99-4FEC-B3DB-79BC6CD116B4}" type="datetime8">
              <a:rPr lang="fa-IR">
                <a:solidFill>
                  <a:prstClr val="white"/>
                </a:solidFill>
              </a:rPr>
              <a:pPr>
                <a:defRPr/>
              </a:pPr>
              <a:t>25 ژوئيه 23</a:t>
            </a:fld>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52760008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360FB47D-9166-4B36-BCF5-21BF2D92A47E}" type="datetime8">
              <a:rPr lang="fa-IR">
                <a:solidFill>
                  <a:prstClr val="black"/>
                </a:solidFill>
              </a:rPr>
              <a:pPr>
                <a:defRPr/>
              </a:pPr>
              <a:t>25 ژوئيه 23</a:t>
            </a:fld>
            <a:endParaRPr lang="fa-IR">
              <a:solidFill>
                <a:prstClr val="black"/>
              </a:solidFill>
            </a:endParaRP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738679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903E9E74-05A3-4366-A7D0-1E7D00D7C979}" type="datetime8">
              <a:rPr lang="fa-IR">
                <a:solidFill>
                  <a:prstClr val="black"/>
                </a:solidFill>
              </a:rPr>
              <a:pPr>
                <a:defRPr/>
              </a:pPr>
              <a:t>25 ژوئيه 23</a:t>
            </a:fld>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53816902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cs typeface="Aria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9CBFC792-2CB2-4E05-9C4E-006BCEE2C476}" type="datetime8">
              <a:rPr lang="fa-IR">
                <a:solidFill>
                  <a:prstClr val="white"/>
                </a:solidFill>
              </a:rPr>
              <a:pPr>
                <a:defRPr/>
              </a:pPr>
              <a:t>25 ژوئيه 23</a:t>
            </a:fld>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r>
              <a:rPr lang="fa-IR">
                <a:solidFill>
                  <a:prstClr val="white"/>
                </a:solidFill>
              </a:rPr>
              <a:t>معاونت بهداشت</a:t>
            </a: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03496081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D4322227-A2C0-497B-978A-3B850B4BB6DA}" type="datetime8">
              <a:rPr lang="fa-IR">
                <a:solidFill>
                  <a:prstClr val="black"/>
                </a:solidFill>
              </a:rPr>
              <a:pPr>
                <a:defRPr/>
              </a:pPr>
              <a:t>25 ژوئيه 23</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70837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8099146C-F68F-4ECB-8711-0F2E60761E41}" type="datetime8">
              <a:rPr lang="fa-IR">
                <a:solidFill>
                  <a:prstClr val="black"/>
                </a:solidFill>
              </a:rPr>
              <a:pPr>
                <a:defRPr/>
              </a:pPr>
              <a:t>25 ژوئيه 23</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688897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5" name="Picture 14"/>
          <p:cNvPicPr>
            <a:picLocks noChangeAspect="1"/>
          </p:cNvPicPr>
          <p:nvPr userDrawn="1"/>
        </p:nvPicPr>
        <p:blipFill>
          <a:blip r:embed="rId4"/>
          <a:stretch>
            <a:fillRect/>
          </a:stretch>
        </p:blipFill>
        <p:spPr>
          <a:xfrm>
            <a:off x="3753477" y="207912"/>
            <a:ext cx="1633870" cy="1426588"/>
          </a:xfrm>
          <a:prstGeom prst="rect">
            <a:avLst/>
          </a:prstGeom>
        </p:spPr>
      </p:pic>
    </p:spTree>
    <p:extLst>
      <p:ext uri="{BB962C8B-B14F-4D97-AF65-F5344CB8AC3E}">
        <p14:creationId xmlns:p14="http://schemas.microsoft.com/office/powerpoint/2010/main" val="1165329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64876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pPr>
                <a:defRPr/>
              </a:pPr>
              <a:t>‹#›</a:t>
            </a:fld>
            <a:endParaRPr lang="fa-IR"/>
          </a:p>
        </p:txBody>
      </p:sp>
    </p:spTree>
    <p:extLst>
      <p:ext uri="{BB962C8B-B14F-4D97-AF65-F5344CB8AC3E}">
        <p14:creationId xmlns:p14="http://schemas.microsoft.com/office/powerpoint/2010/main" val="358021075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3501461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3352573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9502693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19219980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500764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9846025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316786062"/>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163090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503185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5" name="Picture 14"/>
          <p:cNvPicPr>
            <a:picLocks noChangeAspect="1"/>
          </p:cNvPicPr>
          <p:nvPr userDrawn="1"/>
        </p:nvPicPr>
        <p:blipFill>
          <a:blip r:embed="rId4"/>
          <a:stretch>
            <a:fillRect/>
          </a:stretch>
        </p:blipFill>
        <p:spPr>
          <a:xfrm>
            <a:off x="3753477" y="207912"/>
            <a:ext cx="1633870" cy="1426588"/>
          </a:xfrm>
          <a:prstGeom prst="rect">
            <a:avLst/>
          </a:prstGeom>
        </p:spPr>
      </p:pic>
    </p:spTree>
    <p:extLst>
      <p:ext uri="{BB962C8B-B14F-4D97-AF65-F5344CB8AC3E}">
        <p14:creationId xmlns:p14="http://schemas.microsoft.com/office/powerpoint/2010/main" val="116532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pPr>
                <a:defRPr/>
              </a:pPr>
              <a:t>‹#›</a:t>
            </a:fld>
            <a:endParaRPr lang="fa-IR"/>
          </a:p>
        </p:txBody>
      </p:sp>
    </p:spTree>
    <p:extLst>
      <p:ext uri="{BB962C8B-B14F-4D97-AF65-F5344CB8AC3E}">
        <p14:creationId xmlns:p14="http://schemas.microsoft.com/office/powerpoint/2010/main" val="405593748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648764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35014616"/>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33525736"/>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9502693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192199807"/>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500764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9846025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31678606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163090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503185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pPr>
                <a:defRPr/>
              </a:pPr>
              <a:t>‹#›</a:t>
            </a:fld>
            <a:endParaRPr lang="fa-IR"/>
          </a:p>
        </p:txBody>
      </p:sp>
    </p:spTree>
    <p:extLst>
      <p:ext uri="{BB962C8B-B14F-4D97-AF65-F5344CB8AC3E}">
        <p14:creationId xmlns:p14="http://schemas.microsoft.com/office/powerpoint/2010/main" val="161877890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5" name="Picture 14"/>
          <p:cNvPicPr>
            <a:picLocks noChangeAspect="1"/>
          </p:cNvPicPr>
          <p:nvPr userDrawn="1"/>
        </p:nvPicPr>
        <p:blipFill>
          <a:blip r:embed="rId4"/>
          <a:stretch>
            <a:fillRect/>
          </a:stretch>
        </p:blipFill>
        <p:spPr>
          <a:xfrm>
            <a:off x="3753477" y="207912"/>
            <a:ext cx="1633870" cy="1426588"/>
          </a:xfrm>
          <a:prstGeom prst="rect">
            <a:avLst/>
          </a:prstGeom>
        </p:spPr>
      </p:pic>
    </p:spTree>
    <p:extLst>
      <p:ext uri="{BB962C8B-B14F-4D97-AF65-F5344CB8AC3E}">
        <p14:creationId xmlns:p14="http://schemas.microsoft.com/office/powerpoint/2010/main" val="2442777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506945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74036008"/>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246570288"/>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0771818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943516346"/>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033107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5394239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814511129"/>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382509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pPr>
                <a:defRPr/>
              </a:pPr>
              <a:t>‹#›</a:t>
            </a:fld>
            <a:endParaRPr lang="fa-IR"/>
          </a:p>
        </p:txBody>
      </p:sp>
    </p:spTree>
    <p:extLst>
      <p:ext uri="{BB962C8B-B14F-4D97-AF65-F5344CB8AC3E}">
        <p14:creationId xmlns:p14="http://schemas.microsoft.com/office/powerpoint/2010/main" val="3365469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4198068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D1EA49-8E96-4B9A-BEC6-BB3EB355D34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830483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1EA49-8E96-4B9A-BEC6-BB3EB355D34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3382141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D1EA49-8E96-4B9A-BEC6-BB3EB355D34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9726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1522698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D1EA49-8E96-4B9A-BEC6-BB3EB355D342}"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2108199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D1EA49-8E96-4B9A-BEC6-BB3EB355D342}"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1861398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AAD1EA49-8E96-4B9A-BEC6-BB3EB355D342}"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11277164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13431092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398148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pPr>
                <a:defRPr/>
              </a:pPr>
              <a:t>‹#›</a:t>
            </a:fld>
            <a:endParaRPr lang="fa-IR"/>
          </a:p>
        </p:txBody>
      </p:sp>
    </p:spTree>
    <p:extLst>
      <p:ext uri="{BB962C8B-B14F-4D97-AF65-F5344CB8AC3E}">
        <p14:creationId xmlns:p14="http://schemas.microsoft.com/office/powerpoint/2010/main" val="3565009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218895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29749997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018559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AD1EA49-8E96-4B9A-BEC6-BB3EB355D34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13775966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AAD1EA49-8E96-4B9A-BEC6-BB3EB355D342}"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1383941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AAD1EA49-8E96-4B9A-BEC6-BB3EB355D342}"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3538107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1EA49-8E96-4B9A-BEC6-BB3EB355D34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8068697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1EA49-8E96-4B9A-BEC6-BB3EB355D34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0126E-863F-4127-A02C-F4F707BC5C5A}" type="slidenum">
              <a:rPr lang="en-US" smtClean="0"/>
              <a:t>‹#›</a:t>
            </a:fld>
            <a:endParaRPr lang="en-US"/>
          </a:p>
        </p:txBody>
      </p:sp>
    </p:spTree>
    <p:extLst>
      <p:ext uri="{BB962C8B-B14F-4D97-AF65-F5344CB8AC3E}">
        <p14:creationId xmlns:p14="http://schemas.microsoft.com/office/powerpoint/2010/main" val="222284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latin typeface="+mn-lt"/>
              <a:cs typeface="+mn-cs"/>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pPr>
                <a:defRPr/>
              </a:pPr>
              <a:t>‹#›</a:t>
            </a:fld>
            <a:endParaRPr lang="fa-IR"/>
          </a:p>
        </p:txBody>
      </p:sp>
    </p:spTree>
    <p:extLst>
      <p:ext uri="{BB962C8B-B14F-4D97-AF65-F5344CB8AC3E}">
        <p14:creationId xmlns:p14="http://schemas.microsoft.com/office/powerpoint/2010/main" val="40819538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3.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8.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latin typeface="+mn-lt"/>
              <a:cs typeface="+mn-cs"/>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pPr>
                <a:defRPr/>
              </a:pPr>
              <a:t>‹#›</a:t>
            </a:fld>
            <a:endParaRPr lang="fa-I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t>Dr Ravari</a:t>
            </a:r>
            <a:endParaRPr lang="fa-IR" dirty="0"/>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t>Dr Ravari</a:t>
            </a:r>
            <a:endParaRPr lang="fa-IR"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7"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14" name="Right Triangle 13"/>
          <p:cNvSpPr>
            <a:spLocks/>
          </p:cNvSpPr>
          <p:nvPr/>
        </p:nvSpPr>
        <p:spPr bwMode="auto">
          <a:xfrm>
            <a:off x="-6042" y="5784850"/>
            <a:ext cx="3402314" cy="1080868"/>
          </a:xfrm>
          <a:prstGeom prst="rtTriangle">
            <a:avLst/>
          </a:prstGeom>
          <a:blipFill>
            <a:blip r:embed="rId1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9"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9"/>
          <p:cNvSpPr>
            <a:spLocks noGrp="1"/>
          </p:cNvSpPr>
          <p:nvPr>
            <p:ph type="dt" sz="half" idx="2"/>
          </p:nvPr>
        </p:nvSpPr>
        <p:spPr>
          <a:xfrm>
            <a:off x="887412" y="6623050"/>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bg1">
                    <a:lumMod val="85000"/>
                  </a:schemeClr>
                </a:solidFill>
                <a:latin typeface="+mn-lt"/>
                <a:cs typeface="+mn-cs"/>
              </a:defRPr>
            </a:lvl1pPr>
            <a:extLst/>
          </a:lstStyle>
          <a:p>
            <a:pPr>
              <a:defRPr/>
            </a:pPr>
            <a:r>
              <a:rPr lang="en-US">
                <a:solidFill>
                  <a:prstClr val="white">
                    <a:lumMod val="85000"/>
                  </a:prstClr>
                </a:solidFill>
              </a:rPr>
              <a:t>Dr Ravari</a:t>
            </a:r>
          </a:p>
          <a:p>
            <a:pPr>
              <a:defRPr/>
            </a:pPr>
            <a:endParaRPr lang="fa-IR" dirty="0">
              <a:solidFill>
                <a:prstClr val="white">
                  <a:lumMod val="85000"/>
                </a:prstClr>
              </a:solidFill>
            </a:endParaRPr>
          </a:p>
        </p:txBody>
      </p:sp>
    </p:spTree>
    <p:extLst>
      <p:ext uri="{BB962C8B-B14F-4D97-AF65-F5344CB8AC3E}">
        <p14:creationId xmlns:p14="http://schemas.microsoft.com/office/powerpoint/2010/main" val="122423385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Lst>
  <p:hf sldNum="0"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fld id="{BD5BEAAF-77F3-4B9E-83D4-7AFADA4381AE}" type="datetime8">
              <a:rPr lang="fa-IR">
                <a:solidFill>
                  <a:prstClr val="black"/>
                </a:solidFill>
              </a:rPr>
              <a:pPr>
                <a:defRPr/>
              </a:pPr>
              <a:t>25 ژوئيه 23</a:t>
            </a:fld>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8418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sldNum="0"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56529218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565292183"/>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4361836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AAD1EA49-8E96-4B9A-BEC6-BB3EB355D342}" type="datetimeFigureOut">
              <a:rPr lang="en-US" smtClean="0"/>
              <a:t>7/25/2023</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1D60126E-863F-4127-A02C-F4F707BC5C5A}" type="slidenum">
              <a:rPr lang="en-US" smtClean="0"/>
              <a:t>‹#›</a:t>
            </a:fld>
            <a:endParaRPr lang="en-US"/>
          </a:p>
        </p:txBody>
      </p:sp>
    </p:spTree>
    <p:extLst>
      <p:ext uri="{BB962C8B-B14F-4D97-AF65-F5344CB8AC3E}">
        <p14:creationId xmlns:p14="http://schemas.microsoft.com/office/powerpoint/2010/main" val="225327010"/>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 id="2147484165"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4.jpe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6.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file:///D:\slides\Update%20slides\LPI\new\final\&#1606;&#1705;&#1575;&#1578;%20&#1605;&#1607;&#1605;%20&#1578;&#1594;&#1584;&#1740;&#1607;%20&#1606;&#1608;&#1586;&#1575;&#1583;%20&#1606;&#1575;&#1585;&#1587;%20&#1606;&#1586;&#1583;&#1740;&#1705;%20&#1576;&#1607;%20&#1578;&#1585;&#1605;\lpi%2034\&#1778;&#1776;&#1777;&#1782;&#1777;&#1777;&#1777;&#1778;_&#1777;&#1784;&#1777;&#1777;&#1781;&#1777;.mp4"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file:///D:\slides\Update%20slides\LPI\new\final\&#1606;&#1705;&#1575;&#1578;%20&#1605;&#1607;&#1605;%20&#1578;&#1594;&#1584;&#1740;&#1607;%20&#1606;&#1608;&#1586;&#1575;&#1583;%20&#1606;&#1575;&#1585;&#1587;%20&#1606;&#1586;&#1583;&#1740;&#1705;%20&#1576;&#1607;%20&#1578;&#1585;&#1605;\lpi%2034\&#1778;&#1776;&#1777;&#1782;&#1777;&#1777;&#1777;&#1778;_&#1777;&#1784;&#1777;&#1780;&#1777;&#1780;.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re.mp4"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ost.mp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8" Type="http://schemas.openxmlformats.org/officeDocument/2006/relationships/hyperlink" Target="file:///D:\slides\Update%20slides\95%20congre%20international\slides\other%20movies\FINAL%20BREAST%20COMPRESSION%20%20DR%20RAVARI.mpg"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image" Target="../media/image39.png"/><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image" Target="../media/image38.jpeg"/><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8.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50.jpg"/><Relationship Id="rId1" Type="http://schemas.openxmlformats.org/officeDocument/2006/relationships/slideLayout" Target="../slideLayouts/slideLayout2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18.xml"/><Relationship Id="rId7" Type="http://schemas.openxmlformats.org/officeDocument/2006/relationships/image" Target="../media/image52.png"/><Relationship Id="rId2" Type="http://schemas.openxmlformats.org/officeDocument/2006/relationships/diagramData" Target="../diagrams/data18.xml"/><Relationship Id="rId1" Type="http://schemas.openxmlformats.org/officeDocument/2006/relationships/slideLayout" Target="../slideLayouts/slideLayout2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54.png"/><Relationship Id="rId2" Type="http://schemas.openxmlformats.org/officeDocument/2006/relationships/diagramData" Target="../diagrams/data19.xml"/><Relationship Id="rId1" Type="http://schemas.openxmlformats.org/officeDocument/2006/relationships/slideLayout" Target="../slideLayouts/slideLayout2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8.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8.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8.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8.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8.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8.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8.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g"/><Relationship Id="rId2" Type="http://schemas.openxmlformats.org/officeDocument/2006/relationships/diagramData" Target="../diagrams/data2.xml"/><Relationship Id="rId1" Type="http://schemas.openxmlformats.org/officeDocument/2006/relationships/slideLayout" Target="../slideLayouts/slideLayout6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وکتور بسم الله الرحمن الرحیم - پیکتور مرجع فروش آثار گرافیک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958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72816"/>
            <a:ext cx="8229600" cy="4824536"/>
          </a:xfrm>
        </p:spPr>
        <p:txBody>
          <a:bodyPr/>
          <a:lstStyle/>
          <a:p>
            <a:pPr marL="0" algn="just">
              <a:spcBef>
                <a:spcPts val="0"/>
              </a:spcBef>
              <a:spcAft>
                <a:spcPts val="800"/>
              </a:spcAft>
            </a:pPr>
            <a:r>
              <a:rPr lang="fa-IR" sz="2800" b="1" dirty="0">
                <a:latin typeface="Times New Roman"/>
                <a:ea typeface="Calibri"/>
                <a:cs typeface="B Nazanin"/>
              </a:rPr>
              <a:t>تماس پوست با پوست مادر و نوزاد و شیردهی زودهنگام و مکرر</a:t>
            </a:r>
          </a:p>
          <a:p>
            <a:pPr marL="228600" algn="just">
              <a:spcBef>
                <a:spcPts val="0"/>
              </a:spcBef>
              <a:spcAft>
                <a:spcPts val="800"/>
              </a:spcAft>
            </a:pPr>
            <a:r>
              <a:rPr lang="fa-IR" sz="2800" b="1" dirty="0">
                <a:latin typeface="Times New Roman"/>
                <a:ea typeface="Calibri"/>
                <a:cs typeface="B Nazanin"/>
              </a:rPr>
              <a:t>وضعیت مناسب برای شیردهی</a:t>
            </a:r>
          </a:p>
          <a:p>
            <a:pPr marL="0" algn="just">
              <a:spcBef>
                <a:spcPts val="0"/>
              </a:spcBef>
              <a:spcAft>
                <a:spcPts val="800"/>
              </a:spcAft>
            </a:pPr>
            <a:r>
              <a:rPr lang="fa-IR" sz="2800" b="1" dirty="0">
                <a:latin typeface="Times New Roman"/>
                <a:ea typeface="Calibri"/>
                <a:cs typeface="B Nazanin"/>
              </a:rPr>
              <a:t>اطمینان از گرفتن صحیح پستان و مکیدن قوی نوزاد </a:t>
            </a:r>
          </a:p>
          <a:p>
            <a:pPr marL="0" algn="just">
              <a:spcBef>
                <a:spcPts val="0"/>
              </a:spcBef>
              <a:spcAft>
                <a:spcPts val="800"/>
              </a:spcAft>
            </a:pPr>
            <a:r>
              <a:rPr lang="fa-IR" sz="2800" b="1" dirty="0">
                <a:latin typeface="Times New Roman"/>
                <a:ea typeface="Calibri"/>
                <a:cs typeface="B Nazanin"/>
              </a:rPr>
              <a:t>امکان ضرورت استفاده از محافظ نوک پستان </a:t>
            </a:r>
          </a:p>
          <a:p>
            <a:pPr marL="0" algn="just">
              <a:spcBef>
                <a:spcPts val="0"/>
              </a:spcBef>
              <a:spcAft>
                <a:spcPts val="800"/>
              </a:spcAft>
            </a:pPr>
            <a:r>
              <a:rPr lang="fa-IR" sz="2800" b="1" dirty="0">
                <a:latin typeface="Times New Roman"/>
                <a:ea typeface="Calibri"/>
                <a:cs typeface="B Nazanin"/>
              </a:rPr>
              <a:t>فشردن پستان در تمام دفعات شیردهی</a:t>
            </a:r>
          </a:p>
          <a:p>
            <a:pPr marL="0" algn="just">
              <a:spcBef>
                <a:spcPts val="0"/>
              </a:spcBef>
              <a:spcAft>
                <a:spcPts val="800"/>
              </a:spcAft>
            </a:pPr>
            <a:r>
              <a:rPr lang="fa-IR" sz="2800" b="1" dirty="0" err="1">
                <a:latin typeface="Times New Roman"/>
                <a:ea typeface="Calibri"/>
                <a:cs typeface="B Nazanin"/>
              </a:rPr>
              <a:t>شیردوشی</a:t>
            </a:r>
            <a:r>
              <a:rPr lang="fa-IR" sz="2800" b="1" dirty="0">
                <a:latin typeface="Times New Roman"/>
                <a:ea typeface="Calibri"/>
                <a:cs typeface="B Nazanin"/>
              </a:rPr>
              <a:t> با پمپ الکتریکی همزمان و </a:t>
            </a:r>
            <a:r>
              <a:rPr lang="fa-IR" sz="2800" b="1" dirty="0" err="1">
                <a:latin typeface="Times New Roman"/>
                <a:ea typeface="Calibri"/>
                <a:cs typeface="B Nazanin"/>
              </a:rPr>
              <a:t>شیردوشی</a:t>
            </a:r>
            <a:r>
              <a:rPr lang="fa-IR" sz="2800" b="1" dirty="0">
                <a:latin typeface="Times New Roman"/>
                <a:ea typeface="Calibri"/>
                <a:cs typeface="B Nazanin"/>
              </a:rPr>
              <a:t> با دست</a:t>
            </a:r>
          </a:p>
          <a:p>
            <a:pPr marL="0" algn="just">
              <a:spcBef>
                <a:spcPts val="0"/>
              </a:spcBef>
              <a:spcAft>
                <a:spcPts val="800"/>
              </a:spcAft>
            </a:pPr>
            <a:r>
              <a:rPr lang="fa-IR" sz="2800" b="1" dirty="0">
                <a:latin typeface="Times New Roman"/>
                <a:ea typeface="Calibri"/>
                <a:cs typeface="B Nazanin"/>
              </a:rPr>
              <a:t>تغذیه با مکمل در صورت لزوم</a:t>
            </a:r>
            <a:endParaRPr lang="en-US" sz="2400" b="1" dirty="0">
              <a:latin typeface="Calibri"/>
              <a:ea typeface="Calibri"/>
              <a:cs typeface="Arial"/>
            </a:endParaRPr>
          </a:p>
          <a:p>
            <a:pPr marL="0" algn="just">
              <a:spcBef>
                <a:spcPts val="0"/>
              </a:spcBef>
              <a:spcAft>
                <a:spcPts val="800"/>
              </a:spcAft>
            </a:pPr>
            <a:r>
              <a:rPr lang="fa-IR" sz="2800" b="1" dirty="0">
                <a:latin typeface="Times New Roman"/>
                <a:ea typeface="Calibri"/>
                <a:cs typeface="B Nazanin"/>
              </a:rPr>
              <a:t>پیش بینی مشکلات و کمک های مورد نیاز  و ادامه پیگیری</a:t>
            </a:r>
            <a:endParaRPr lang="en-US" sz="2800" b="1" dirty="0">
              <a:cs typeface="B Nazanin" panose="00000400000000000000" pitchFamily="2" charset="-78"/>
            </a:endParaRPr>
          </a:p>
          <a:p>
            <a:pPr marL="255588" lvl="1" algn="just">
              <a:spcBef>
                <a:spcPts val="0"/>
              </a:spcBef>
              <a:spcAft>
                <a:spcPts val="800"/>
              </a:spcAft>
            </a:pPr>
            <a:endParaRPr lang="fa-IR" sz="2400" b="1" dirty="0">
              <a:latin typeface="Times New Roman"/>
              <a:ea typeface="Calibri"/>
              <a:cs typeface="B Nazanin"/>
            </a:endParaRPr>
          </a:p>
          <a:p>
            <a:pPr marL="0" algn="just">
              <a:spcBef>
                <a:spcPts val="0"/>
              </a:spcBef>
              <a:spcAft>
                <a:spcPts val="800"/>
              </a:spcAft>
            </a:pPr>
            <a:endParaRPr lang="en-US" sz="2800" b="1" dirty="0">
              <a:latin typeface="Calibri"/>
              <a:ea typeface="Calibri"/>
              <a:cs typeface="Arial"/>
            </a:endParaRPr>
          </a:p>
          <a:p>
            <a:pPr marL="0" algn="just">
              <a:spcBef>
                <a:spcPts val="0"/>
              </a:spcBef>
              <a:spcAft>
                <a:spcPts val="800"/>
              </a:spcAft>
            </a:pPr>
            <a:endParaRPr lang="en-US" sz="2000" b="1" dirty="0">
              <a:latin typeface="Calibri"/>
              <a:ea typeface="Calibri"/>
              <a:cs typeface="Arial"/>
            </a:endParaRPr>
          </a:p>
          <a:p>
            <a:pPr marL="228600" algn="just">
              <a:spcBef>
                <a:spcPts val="0"/>
              </a:spcBef>
              <a:spcAft>
                <a:spcPts val="800"/>
              </a:spcAft>
            </a:pPr>
            <a:endParaRPr lang="en-US" sz="2800" b="1" dirty="0">
              <a:latin typeface="Calibri"/>
              <a:ea typeface="Calibri"/>
              <a:cs typeface="Arial"/>
            </a:endParaRPr>
          </a:p>
          <a:p>
            <a:pPr marL="0" algn="just">
              <a:spcBef>
                <a:spcPts val="0"/>
              </a:spcBef>
              <a:spcAft>
                <a:spcPts val="800"/>
              </a:spcAft>
            </a:pPr>
            <a:endParaRPr lang="en-US" sz="2800" b="1" dirty="0">
              <a:latin typeface="Calibri"/>
              <a:ea typeface="Calibri"/>
              <a:cs typeface="Arial"/>
            </a:endParaRPr>
          </a:p>
        </p:txBody>
      </p:sp>
      <p:graphicFrame>
        <p:nvGraphicFramePr>
          <p:cNvPr id="5" name="Diagram 4"/>
          <p:cNvGraphicFramePr/>
          <p:nvPr>
            <p:extLst>
              <p:ext uri="{D42A27DB-BD31-4B8C-83A1-F6EECF244321}">
                <p14:modId xmlns:p14="http://schemas.microsoft.com/office/powerpoint/2010/main" val="3337197711"/>
              </p:ext>
            </p:extLst>
          </p:nvPr>
        </p:nvGraphicFramePr>
        <p:xfrm>
          <a:off x="251520" y="188640"/>
          <a:ext cx="8712968"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912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204864"/>
            <a:ext cx="7920880" cy="1584177"/>
          </a:xfrm>
        </p:spPr>
        <p:txBody>
          <a:bodyPr>
            <a:noAutofit/>
          </a:bodyPr>
          <a:lstStyle/>
          <a:p>
            <a:r>
              <a:rPr lang="fa-IR" sz="4000" dirty="0">
                <a:cs typeface="B Nazanin" panose="00000400000000000000" pitchFamily="2" charset="-78"/>
              </a:rPr>
              <a:t>تماس پوست به پوست مادر و نوزاد و شیردهی زودهنگام و مکرر</a:t>
            </a:r>
          </a:p>
        </p:txBody>
      </p:sp>
    </p:spTree>
    <p:extLst>
      <p:ext uri="{BB962C8B-B14F-4D97-AF65-F5344CB8AC3E}">
        <p14:creationId xmlns:p14="http://schemas.microsoft.com/office/powerpoint/2010/main" val="202886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3068960"/>
            <a:ext cx="7519629" cy="3168352"/>
          </a:xfrm>
        </p:spPr>
        <p:txBody>
          <a:bodyPr/>
          <a:lstStyle/>
          <a:p>
            <a:r>
              <a:rPr lang="fa-IR" sz="2800" dirty="0">
                <a:cs typeface="B Nazanin" panose="00000400000000000000" pitchFamily="2" charset="-78"/>
              </a:rPr>
              <a:t>تغذیه با شیرمادر در طی ساعت اول پس از تولد و سپس تشویق به </a:t>
            </a:r>
            <a:r>
              <a:rPr lang="fa-IR" sz="2800" b="1" u="sng" dirty="0">
                <a:cs typeface="B Nazanin" panose="00000400000000000000" pitchFamily="2" charset="-78"/>
              </a:rPr>
              <a:t>مکیدن موثر و مکرر پستان و </a:t>
            </a:r>
            <a:r>
              <a:rPr lang="fa-IR" sz="2800" dirty="0">
                <a:cs typeface="B Nazanin" panose="00000400000000000000" pitchFamily="2" charset="-78"/>
              </a:rPr>
              <a:t>:</a:t>
            </a:r>
          </a:p>
          <a:p>
            <a:pPr lvl="1"/>
            <a:r>
              <a:rPr lang="fa-IR" sz="2400" dirty="0">
                <a:cs typeface="B Nazanin" panose="00000400000000000000" pitchFamily="2" charset="-78"/>
              </a:rPr>
              <a:t>هم اتاقی مادر و نوزاد </a:t>
            </a:r>
          </a:p>
          <a:p>
            <a:pPr lvl="1"/>
            <a:r>
              <a:rPr lang="fa-IR" sz="2400" dirty="0">
                <a:cs typeface="B Nazanin" panose="00000400000000000000" pitchFamily="2" charset="-78"/>
              </a:rPr>
              <a:t>ادامه تماس پوستی با مادر و شیرخوردن بر حسب میل و تقاضا با 8 تا 12بار در 24 ساعت </a:t>
            </a:r>
          </a:p>
          <a:p>
            <a:pPr lvl="1"/>
            <a:r>
              <a:rPr lang="fa-IR" sz="2800" dirty="0">
                <a:cs typeface="B Nazanin" panose="00000400000000000000" pitchFamily="2" charset="-78"/>
              </a:rPr>
              <a:t>در صورت عدم مکیدن </a:t>
            </a:r>
            <a:r>
              <a:rPr lang="fa-IR" sz="2800" dirty="0" err="1">
                <a:cs typeface="B Nazanin" panose="00000400000000000000" pitchFamily="2" charset="-78"/>
              </a:rPr>
              <a:t>موثرپستان</a:t>
            </a:r>
            <a:r>
              <a:rPr lang="fa-IR" sz="2800" dirty="0">
                <a:cs typeface="B Nazanin" panose="00000400000000000000" pitchFamily="2" charset="-78"/>
              </a:rPr>
              <a:t>  ،استفاده از </a:t>
            </a:r>
            <a:r>
              <a:rPr lang="fa-IR" sz="2800" b="1" dirty="0">
                <a:cs typeface="B Nazanin" panose="00000400000000000000" pitchFamily="2" charset="-78"/>
              </a:rPr>
              <a:t>آغوز و </a:t>
            </a:r>
            <a:r>
              <a:rPr lang="fa-IR" sz="2800" b="1" dirty="0" err="1">
                <a:cs typeface="B Nazanin" panose="00000400000000000000" pitchFamily="2" charset="-78"/>
              </a:rPr>
              <a:t>شیردوشیده</a:t>
            </a:r>
            <a:r>
              <a:rPr lang="fa-IR" sz="2800" b="1" dirty="0">
                <a:cs typeface="B Nazanin" panose="00000400000000000000" pitchFamily="2" charset="-78"/>
              </a:rPr>
              <a:t> شده  مادر </a:t>
            </a:r>
            <a:r>
              <a:rPr lang="fa-IR" sz="2800" dirty="0">
                <a:cs typeface="B Nazanin" panose="00000400000000000000" pitchFamily="2" charset="-78"/>
              </a:rPr>
              <a:t>با ابزار کمکی مناسب در شیردهی</a:t>
            </a:r>
          </a:p>
        </p:txBody>
      </p:sp>
      <p:graphicFrame>
        <p:nvGraphicFramePr>
          <p:cNvPr id="6" name="Diagram 5"/>
          <p:cNvGraphicFramePr/>
          <p:nvPr>
            <p:extLst>
              <p:ext uri="{D42A27DB-BD31-4B8C-83A1-F6EECF244321}">
                <p14:modId xmlns:p14="http://schemas.microsoft.com/office/powerpoint/2010/main" val="3041201402"/>
              </p:ext>
            </p:extLst>
          </p:nvPr>
        </p:nvGraphicFramePr>
        <p:xfrm>
          <a:off x="457200" y="116632"/>
          <a:ext cx="8229600" cy="1301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1"/>
          <p:cNvSpPr txBox="1">
            <a:spLocks/>
          </p:cNvSpPr>
          <p:nvPr/>
        </p:nvSpPr>
        <p:spPr bwMode="auto">
          <a:xfrm>
            <a:off x="3419872" y="1529211"/>
            <a:ext cx="513791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72A376"/>
              </a:buClr>
            </a:pPr>
            <a:r>
              <a:rPr lang="fa-IR" sz="3200" dirty="0">
                <a:solidFill>
                  <a:prstClr val="black"/>
                </a:solidFill>
                <a:cs typeface="B Nazanin" panose="00000400000000000000" pitchFamily="2" charset="-78"/>
              </a:rPr>
              <a:t>ثبات قلبی ، تنفسی و دمای بدن ، </a:t>
            </a:r>
            <a:r>
              <a:rPr lang="fa-IR" sz="3200" b="1" u="sng" dirty="0">
                <a:solidFill>
                  <a:prstClr val="black"/>
                </a:solidFill>
                <a:cs typeface="B Nazanin" panose="00000400000000000000" pitchFamily="2" charset="-78"/>
              </a:rPr>
              <a:t>کمک به افزایش تولید شیر</a:t>
            </a:r>
            <a:r>
              <a:rPr lang="fa-IR" sz="3200" dirty="0">
                <a:solidFill>
                  <a:prstClr val="black"/>
                </a:solidFill>
                <a:cs typeface="B Nazanin" panose="00000400000000000000" pitchFamily="2" charset="-78"/>
              </a:rPr>
              <a:t> و کمک  به هوشیاری نوزاد</a:t>
            </a: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8564" b="60889"/>
          <a:stretch/>
        </p:blipFill>
        <p:spPr bwMode="auto">
          <a:xfrm flipH="1">
            <a:off x="827584" y="1619932"/>
            <a:ext cx="2864559" cy="1349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29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920880" cy="1152129"/>
          </a:xfrm>
        </p:spPr>
        <p:txBody>
          <a:bodyPr>
            <a:noAutofit/>
          </a:bodyPr>
          <a:lstStyle/>
          <a:p>
            <a:r>
              <a:rPr lang="fa-IR" sz="4000" dirty="0">
                <a:cs typeface="B Nazanin" panose="00000400000000000000" pitchFamily="2" charset="-78"/>
              </a:rPr>
              <a:t>وضعیت مناسب برای شیردهی</a:t>
            </a:r>
            <a:br>
              <a:rPr lang="fa-IR" sz="4000" dirty="0">
                <a:cs typeface="B Nazanin" panose="00000400000000000000" pitchFamily="2" charset="-78"/>
              </a:rPr>
            </a:br>
            <a:r>
              <a:rPr lang="fa-IR" sz="4000" dirty="0">
                <a:cs typeface="B Nazanin" panose="00000400000000000000" pitchFamily="2" charset="-78"/>
              </a:rPr>
              <a:t> نوزاد اواخر نارسی</a:t>
            </a:r>
          </a:p>
        </p:txBody>
      </p:sp>
    </p:spTree>
    <p:extLst>
      <p:ext uri="{BB962C8B-B14F-4D97-AF65-F5344CB8AC3E}">
        <p14:creationId xmlns:p14="http://schemas.microsoft.com/office/powerpoint/2010/main" val="3611960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639342"/>
            <a:ext cx="8424936" cy="4525962"/>
          </a:xfrm>
        </p:spPr>
        <p:txBody>
          <a:bodyPr/>
          <a:lstStyle/>
          <a:p>
            <a:r>
              <a:rPr lang="fa-IR" sz="2800" dirty="0">
                <a:cs typeface="B Nazanin" panose="00000400000000000000" pitchFamily="2" charset="-78"/>
              </a:rPr>
              <a:t>موثرترین روشهای شیردهی برای این نوزادان دو وضعیت شیردهی </a:t>
            </a:r>
            <a:r>
              <a:rPr lang="fa-IR" sz="2400" dirty="0">
                <a:cs typeface="B Nazanin" panose="00000400000000000000" pitchFamily="2" charset="-78"/>
              </a:rPr>
              <a:t>گهوارهای متقابل </a:t>
            </a:r>
            <a:r>
              <a:rPr lang="en-US" sz="2400" dirty="0">
                <a:cs typeface="B Nazanin" panose="00000400000000000000" pitchFamily="2" charset="-78"/>
                <a:hlinkClick r:id="" action="ppaction://customshow?id=81&amp;return=true"/>
              </a:rPr>
              <a:t>(Cross-Cradle) </a:t>
            </a:r>
            <a:r>
              <a:rPr lang="fa-IR" sz="2400" dirty="0">
                <a:cs typeface="B Nazanin" panose="00000400000000000000" pitchFamily="2" charset="-78"/>
              </a:rPr>
              <a:t>و زیر بغلی</a:t>
            </a:r>
            <a:r>
              <a:rPr lang="en-US" sz="2400" dirty="0">
                <a:cs typeface="B Nazanin" panose="00000400000000000000" pitchFamily="2" charset="-78"/>
              </a:rPr>
              <a:t> </a:t>
            </a:r>
            <a:r>
              <a:rPr lang="en-US" sz="2400" dirty="0">
                <a:cs typeface="B Nazanin" panose="00000400000000000000" pitchFamily="2" charset="-78"/>
                <a:hlinkClick r:id="" action="ppaction://customshow?id=89&amp;return=true"/>
              </a:rPr>
              <a:t>(Under Arm) </a:t>
            </a:r>
            <a:r>
              <a:rPr lang="fa-IR" sz="2400" dirty="0">
                <a:cs typeface="B Nazanin" panose="00000400000000000000" pitchFamily="2" charset="-78"/>
              </a:rPr>
              <a:t>است. </a:t>
            </a:r>
          </a:p>
          <a:p>
            <a:r>
              <a:rPr lang="fa-IR" sz="2800" dirty="0">
                <a:cs typeface="B Nazanin" panose="00000400000000000000" pitchFamily="2" charset="-78"/>
              </a:rPr>
              <a:t>وضعیت شیردهی </a:t>
            </a:r>
            <a:r>
              <a:rPr lang="fa-IR" sz="2800" dirty="0" err="1">
                <a:cs typeface="B Nazanin" panose="00000400000000000000" pitchFamily="2" charset="-78"/>
              </a:rPr>
              <a:t>زیربغلی</a:t>
            </a:r>
            <a:r>
              <a:rPr lang="fa-IR" sz="2800" dirty="0">
                <a:cs typeface="B Nazanin" panose="00000400000000000000" pitchFamily="2" charset="-78"/>
              </a:rPr>
              <a:t>:</a:t>
            </a:r>
          </a:p>
          <a:p>
            <a:pPr lvl="1"/>
            <a:r>
              <a:rPr lang="fa-IR" sz="2400" dirty="0">
                <a:cs typeface="B Nazanin" panose="00000400000000000000" pitchFamily="2" charset="-78"/>
              </a:rPr>
              <a:t>آسان ترین، ایمن ترین، و پر بازده ترین حالت</a:t>
            </a:r>
          </a:p>
          <a:p>
            <a:pPr lvl="1"/>
            <a:r>
              <a:rPr lang="fa-IR" sz="2400" dirty="0">
                <a:cs typeface="B Nazanin" panose="00000400000000000000" pitchFamily="2" charset="-78"/>
              </a:rPr>
              <a:t>قرار دادن بالش به صورت عمودی در پشت مادر </a:t>
            </a:r>
          </a:p>
          <a:p>
            <a:pPr lvl="1"/>
            <a:r>
              <a:rPr lang="fa-IR" sz="2400" dirty="0">
                <a:cs typeface="B Nazanin" panose="00000400000000000000" pitchFamily="2" charset="-78"/>
              </a:rPr>
              <a:t>زیر بغل مادر و به پهلو خوابیدن نوزاد و نه به صورت طاق باز</a:t>
            </a:r>
          </a:p>
          <a:p>
            <a:r>
              <a:rPr lang="fa-IR" sz="2800" dirty="0">
                <a:cs typeface="B Nazanin" panose="00000400000000000000" pitchFamily="2" charset="-78"/>
              </a:rPr>
              <a:t>قرار دادن نوزاد بر روی بالش های کافی جهت هم سطح نمودن با پستان مادر، و گذاشتن دست نوزاد در زیر پستان و دست دیگرش به روی آن، و با ران های کمی خمیده</a:t>
            </a:r>
            <a:endParaRPr lang="en-US" sz="2800" dirty="0">
              <a:cs typeface="B Nazanin" panose="00000400000000000000" pitchFamily="2" charset="-78"/>
            </a:endParaRPr>
          </a:p>
          <a:p>
            <a:r>
              <a:rPr lang="fa-IR" sz="2800" b="1" dirty="0">
                <a:cs typeface="B Nazanin" panose="00000400000000000000" pitchFamily="2" charset="-78"/>
                <a:hlinkClick r:id="" action="ppaction://customshow?id=90&amp;return=true"/>
              </a:rPr>
              <a:t>حمایت مناسب سر</a:t>
            </a:r>
            <a:endParaRPr lang="en-US" sz="2800" b="1"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811038168"/>
              </p:ext>
            </p:extLst>
          </p:nvPr>
        </p:nvGraphicFramePr>
        <p:xfrm>
          <a:off x="179512" y="332656"/>
          <a:ext cx="8856984" cy="1084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9468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descr="D:\slides\Update slides\LPI\pic\final pic\croos LPI برای ص 70  روش گهوارهای متقابل.jpg"/>
          <p:cNvPicPr>
            <a:picLocks noChangeAspect="1" noChangeArrowheads="1"/>
          </p:cNvPicPr>
          <p:nvPr/>
        </p:nvPicPr>
        <p:blipFill rotWithShape="1">
          <a:blip r:embed="rId3">
            <a:extLst>
              <a:ext uri="{28A0092B-C50C-407E-A947-70E740481C1C}">
                <a14:useLocalDpi xmlns:a14="http://schemas.microsoft.com/office/drawing/2010/main" val="0"/>
              </a:ext>
            </a:extLst>
          </a:blip>
          <a:srcRect l="2619" r="8731"/>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9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3" descr="D:\slides\Update slides\LPI\pic\final pic\croos LPI 2.jpg"/>
          <p:cNvPicPr>
            <a:picLocks noChangeAspect="1" noChangeArrowheads="1"/>
          </p:cNvPicPr>
          <p:nvPr/>
        </p:nvPicPr>
        <p:blipFill rotWithShape="1">
          <a:blip r:embed="rId3">
            <a:extLst>
              <a:ext uri="{28A0092B-C50C-407E-A947-70E740481C1C}">
                <a14:useLocalDpi xmlns:a14="http://schemas.microsoft.com/office/drawing/2010/main" val="0"/>
              </a:ext>
            </a:extLst>
          </a:blip>
          <a:srcRect l="2169" r="11623"/>
          <a:stretch/>
        </p:blipFill>
        <p:spPr bwMode="auto">
          <a:xfrm>
            <a:off x="-29065" y="0"/>
            <a:ext cx="9607858" cy="6870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slides\Update slides\LPI\pic\final pic\under arm LPI برای ص 69 زیربغلی گذاشته شود.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78793" cy="71330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slides\Update slides\LPI\pic\final pic\under arm LPI 3.jpg"/>
          <p:cNvPicPr>
            <a:picLocks noChangeAspect="1" noChangeArrowheads="1"/>
          </p:cNvPicPr>
          <p:nvPr/>
        </p:nvPicPr>
        <p:blipFill rotWithShape="1">
          <a:blip r:embed="rId5">
            <a:extLst>
              <a:ext uri="{28A0092B-C50C-407E-A947-70E740481C1C}">
                <a14:useLocalDpi xmlns:a14="http://schemas.microsoft.com/office/drawing/2010/main" val="0"/>
              </a:ext>
            </a:extLst>
          </a:blip>
          <a:srcRect l="2007" r="13582"/>
          <a:stretch/>
        </p:blipFill>
        <p:spPr bwMode="auto">
          <a:xfrm>
            <a:off x="0" y="-99392"/>
            <a:ext cx="9712266" cy="72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324528" cy="6911889"/>
          </a:xfrm>
          <a:prstGeom prst="rect">
            <a:avLst/>
          </a:prstGeom>
        </p:spPr>
      </p:pic>
    </p:spTree>
    <p:extLst>
      <p:ext uri="{BB962C8B-B14F-4D97-AF65-F5344CB8AC3E}">
        <p14:creationId xmlns:p14="http://schemas.microsoft.com/office/powerpoint/2010/main" val="2013810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36003"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5400" b="1" dirty="0">
                <a:solidFill>
                  <a:schemeClr val="bg1"/>
                </a:solidFill>
                <a:effectLst>
                  <a:outerShdw blurRad="38100" dist="38100" dir="2700000" algn="tl">
                    <a:srgbClr val="000000">
                      <a:alpha val="43137"/>
                    </a:srgbClr>
                  </a:outerShdw>
                </a:effectLst>
                <a:cs typeface="B Nazanin" panose="00000400000000000000" pitchFamily="2" charset="-78"/>
              </a:rPr>
              <a:t>روش گهواره ای مناسب نیست</a:t>
            </a:r>
          </a:p>
          <a:p>
            <a:pPr algn="ctr"/>
            <a:r>
              <a:rPr lang="fa-IR" sz="4000" b="1" dirty="0">
                <a:solidFill>
                  <a:schemeClr val="bg1"/>
                </a:solidFill>
                <a:effectLst>
                  <a:outerShdw blurRad="38100" dist="38100" dir="2700000" algn="tl">
                    <a:srgbClr val="000000">
                      <a:alpha val="43137"/>
                    </a:srgbClr>
                  </a:outerShdw>
                </a:effectLst>
                <a:cs typeface="B Nazanin" panose="00000400000000000000" pitchFamily="2" charset="-78"/>
              </a:rPr>
              <a:t>طبیعی ترین حالت برای مادر</a:t>
            </a:r>
          </a:p>
          <a:p>
            <a:pPr algn="ctr"/>
            <a:r>
              <a:rPr lang="fa-IR" sz="4400" b="1" dirty="0">
                <a:solidFill>
                  <a:srgbClr val="FF0000"/>
                </a:solidFill>
                <a:effectLst>
                  <a:outerShdw blurRad="38100" dist="38100" dir="2700000" algn="tl">
                    <a:srgbClr val="000000">
                      <a:alpha val="43137"/>
                    </a:srgbClr>
                  </a:outerShdw>
                </a:effectLst>
                <a:cs typeface="B Nazanin" panose="00000400000000000000" pitchFamily="2" charset="-78"/>
              </a:rPr>
              <a:t>بدترین حالت برای نوزاد نارس</a:t>
            </a:r>
            <a:endParaRPr lang="en-US" sz="4400" b="1" dirty="0">
              <a:solidFill>
                <a:srgbClr val="FF0000"/>
              </a:solidFill>
              <a:effectLst>
                <a:outerShdw blurRad="38100" dist="38100" dir="2700000" algn="tl">
                  <a:srgbClr val="000000">
                    <a:alpha val="43137"/>
                  </a:srgbClr>
                </a:outerShdw>
              </a:effectLst>
              <a:cs typeface="B Nazanin" panose="00000400000000000000" pitchFamily="2" charset="-78"/>
            </a:endParaRPr>
          </a:p>
          <a:p>
            <a:pPr algn="ctr"/>
            <a:r>
              <a:rPr lang="fa-IR" dirty="0"/>
              <a:t> </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160" y="2256086"/>
            <a:ext cx="4748963" cy="4176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3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8208912" cy="4680520"/>
          </a:xfrm>
        </p:spPr>
        <p:txBody>
          <a:bodyPr/>
          <a:lstStyle/>
          <a:p>
            <a:r>
              <a:rPr lang="en-US" sz="3200" dirty="0">
                <a:cs typeface="B Nazanin" panose="00000400000000000000" pitchFamily="2" charset="-78"/>
              </a:rPr>
              <a:t> </a:t>
            </a:r>
            <a:r>
              <a:rPr lang="fa-IR" sz="3200" b="1" dirty="0">
                <a:cs typeface="B Nazanin" panose="00000400000000000000" pitchFamily="2" charset="-78"/>
              </a:rPr>
              <a:t>وضعیت نادرست:</a:t>
            </a:r>
          </a:p>
          <a:p>
            <a:pPr lvl="1"/>
            <a:r>
              <a:rPr lang="fa-IR" sz="2800" dirty="0">
                <a:cs typeface="B Nazanin" panose="00000400000000000000" pitchFamily="2" charset="-78"/>
              </a:rPr>
              <a:t>مکیدن </a:t>
            </a:r>
            <a:r>
              <a:rPr lang="fa-IR" sz="2800" dirty="0" err="1">
                <a:cs typeface="B Nazanin" panose="00000400000000000000" pitchFamily="2" charset="-78"/>
              </a:rPr>
              <a:t>ناموثر</a:t>
            </a:r>
            <a:endParaRPr lang="fa-IR" sz="2800" dirty="0">
              <a:cs typeface="B Nazanin" panose="00000400000000000000" pitchFamily="2" charset="-78"/>
            </a:endParaRPr>
          </a:p>
          <a:p>
            <a:pPr lvl="1"/>
            <a:r>
              <a:rPr lang="fa-IR" sz="2800" dirty="0">
                <a:cs typeface="B Nazanin" panose="00000400000000000000" pitchFamily="2" charset="-78"/>
              </a:rPr>
              <a:t>اتلاف انرژی</a:t>
            </a:r>
          </a:p>
          <a:p>
            <a:pPr lvl="1"/>
            <a:r>
              <a:rPr lang="fa-IR" sz="2800" dirty="0">
                <a:cs typeface="B Nazanin" panose="00000400000000000000" pitchFamily="2" charset="-78"/>
              </a:rPr>
              <a:t>کاهش دریافت شیر، </a:t>
            </a:r>
            <a:r>
              <a:rPr lang="fa-IR" sz="2800" dirty="0" err="1">
                <a:cs typeface="B Nazanin" panose="00000400000000000000" pitchFamily="2" charset="-78"/>
              </a:rPr>
              <a:t>هیپوگلیسمی</a:t>
            </a:r>
            <a:r>
              <a:rPr lang="fa-IR" sz="2800" dirty="0">
                <a:cs typeface="B Nazanin" panose="00000400000000000000" pitchFamily="2" charset="-78"/>
              </a:rPr>
              <a:t> </a:t>
            </a:r>
          </a:p>
          <a:p>
            <a:pPr lvl="1"/>
            <a:r>
              <a:rPr lang="fa-IR" sz="2800" dirty="0">
                <a:cs typeface="B Nazanin" panose="00000400000000000000" pitchFamily="2" charset="-78"/>
              </a:rPr>
              <a:t>افزایش زردی</a:t>
            </a:r>
          </a:p>
          <a:p>
            <a:pPr lvl="1"/>
            <a:r>
              <a:rPr lang="fa-IR" sz="2800" dirty="0">
                <a:cs typeface="B Nazanin" panose="00000400000000000000" pitchFamily="2" charset="-78"/>
              </a:rPr>
              <a:t>افزایش خطر بروز کم آبی</a:t>
            </a:r>
          </a:p>
          <a:p>
            <a:pPr lvl="1"/>
            <a:r>
              <a:rPr lang="fa-IR" sz="2800" dirty="0">
                <a:cs typeface="B Nazanin" panose="00000400000000000000" pitchFamily="2" charset="-78"/>
              </a:rPr>
              <a:t>افزایش از دست دادن وزن نوزاد، جراحت نوک پستان </a:t>
            </a:r>
          </a:p>
          <a:p>
            <a:pPr lvl="1"/>
            <a:r>
              <a:rPr lang="fa-IR" sz="2800" dirty="0">
                <a:cs typeface="B Nazanin" panose="00000400000000000000" pitchFamily="2" charset="-78"/>
              </a:rPr>
              <a:t>کاهش دفعات و قطع زودرس شیردهی، و </a:t>
            </a:r>
          </a:p>
          <a:p>
            <a:pPr lvl="1"/>
            <a:r>
              <a:rPr lang="fa-IR" sz="2800" dirty="0">
                <a:cs typeface="B Nazanin" panose="00000400000000000000" pitchFamily="2" charset="-78"/>
              </a:rPr>
              <a:t>حتی آپنه یا ایست قلبی </a:t>
            </a:r>
            <a:r>
              <a:rPr lang="fa-IR" sz="1800" dirty="0">
                <a:cs typeface="B Nazanin" panose="00000400000000000000" pitchFamily="2" charset="-78"/>
              </a:rPr>
              <a:t>(</a:t>
            </a:r>
            <a:r>
              <a:rPr lang="fa-IR" sz="2000" dirty="0" err="1">
                <a:cs typeface="B Nazanin" panose="00000400000000000000" pitchFamily="2" charset="-78"/>
              </a:rPr>
              <a:t>تاخوردگی</a:t>
            </a:r>
            <a:r>
              <a:rPr lang="fa-IR" sz="2000" dirty="0">
                <a:cs typeface="B Nazanin" panose="00000400000000000000" pitchFamily="2" charset="-78"/>
              </a:rPr>
              <a:t>(پیچیدگی) </a:t>
            </a:r>
            <a:r>
              <a:rPr lang="fa-IR" sz="2000" dirty="0" err="1">
                <a:cs typeface="B Nazanin" panose="00000400000000000000" pitchFamily="2" charset="-78"/>
              </a:rPr>
              <a:t>وکلاپس</a:t>
            </a:r>
            <a:r>
              <a:rPr lang="fa-IR" sz="2000" dirty="0">
                <a:cs typeface="B Nazanin" panose="00000400000000000000" pitchFamily="2" charset="-78"/>
              </a:rPr>
              <a:t> حنجره) </a:t>
            </a:r>
            <a:endParaRPr lang="en-US" sz="24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3066315108"/>
              </p:ext>
            </p:extLst>
          </p:nvPr>
        </p:nvGraphicFramePr>
        <p:xfrm>
          <a:off x="133672" y="260648"/>
          <a:ext cx="86868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95536" y="1601702"/>
            <a:ext cx="2880320" cy="2445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09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41CC44-4027-BC7E-3526-28119C25278E}"/>
              </a:ext>
            </a:extLst>
          </p:cNvPr>
          <p:cNvSpPr>
            <a:spLocks noGrp="1"/>
          </p:cNvSpPr>
          <p:nvPr>
            <p:ph type="ctrTitle"/>
          </p:nvPr>
        </p:nvSpPr>
        <p:spPr/>
        <p:txBody>
          <a:bodyPr/>
          <a:lstStyle/>
          <a:p>
            <a:endParaRPr lang="en-US" dirty="0"/>
          </a:p>
        </p:txBody>
      </p:sp>
      <p:pic>
        <p:nvPicPr>
          <p:cNvPr id="9" name="Picture 8">
            <a:extLst>
              <a:ext uri="{FF2B5EF4-FFF2-40B4-BE49-F238E27FC236}">
                <a16:creationId xmlns:a16="http://schemas.microsoft.com/office/drawing/2014/main" id="{855A0DC3-BD28-6A4B-D453-65FD44D1538E}"/>
              </a:ext>
            </a:extLst>
          </p:cNvPr>
          <p:cNvPicPr/>
          <p:nvPr/>
        </p:nvPicPr>
        <p:blipFill>
          <a:blip r:embed="rId2"/>
          <a:stretch>
            <a:fillRect/>
          </a:stretch>
        </p:blipFill>
        <p:spPr>
          <a:xfrm>
            <a:off x="-324544" y="0"/>
            <a:ext cx="11130077" cy="6857999"/>
          </a:xfrm>
          <a:prstGeom prst="rect">
            <a:avLst/>
          </a:prstGeom>
          <a:solidFill>
            <a:srgbClr val="A35DD1">
              <a:lumMod val="20000"/>
              <a:lumOff val="80000"/>
            </a:srgbClr>
          </a:solidFill>
        </p:spPr>
      </p:pic>
    </p:spTree>
    <p:extLst>
      <p:ext uri="{BB962C8B-B14F-4D97-AF65-F5344CB8AC3E}">
        <p14:creationId xmlns:p14="http://schemas.microsoft.com/office/powerpoint/2010/main" val="3667246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204864"/>
            <a:ext cx="7920880" cy="1584177"/>
          </a:xfrm>
        </p:spPr>
        <p:txBody>
          <a:bodyPr>
            <a:noAutofit/>
          </a:bodyPr>
          <a:lstStyle/>
          <a:p>
            <a:r>
              <a:rPr lang="fa-IR" sz="4000" dirty="0">
                <a:cs typeface="B Nazanin" panose="00000400000000000000" pitchFamily="2" charset="-78"/>
              </a:rPr>
              <a:t>اطمینان از گرفتن صحیح پستان توسط نوزاد و مکیدن قوی او </a:t>
            </a:r>
          </a:p>
        </p:txBody>
      </p:sp>
    </p:spTree>
    <p:extLst>
      <p:ext uri="{BB962C8B-B14F-4D97-AF65-F5344CB8AC3E}">
        <p14:creationId xmlns:p14="http://schemas.microsoft.com/office/powerpoint/2010/main" val="361196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40768"/>
            <a:ext cx="8389440" cy="4608512"/>
          </a:xfrm>
        </p:spPr>
        <p:txBody>
          <a:bodyPr/>
          <a:lstStyle/>
          <a:p>
            <a:r>
              <a:rPr lang="en-US" sz="2400" dirty="0">
                <a:cs typeface="B Nazanin" panose="00000400000000000000" pitchFamily="2" charset="-78"/>
              </a:rPr>
              <a:t> </a:t>
            </a:r>
            <a:r>
              <a:rPr lang="fa-IR" sz="2400" dirty="0">
                <a:cs typeface="B Nazanin" panose="00000400000000000000" pitchFamily="2" charset="-78"/>
              </a:rPr>
              <a:t>بیدار </a:t>
            </a:r>
            <a:r>
              <a:rPr lang="fa-IR" sz="2400" dirty="0" err="1">
                <a:cs typeface="B Nazanin" panose="00000400000000000000" pitchFamily="2" charset="-78"/>
              </a:rPr>
              <a:t>نگهداشتن</a:t>
            </a:r>
            <a:r>
              <a:rPr lang="fa-IR" sz="2400" dirty="0">
                <a:cs typeface="B Nazanin" panose="00000400000000000000" pitchFamily="2" charset="-78"/>
              </a:rPr>
              <a:t> نوزاد در طی شیرخوردن</a:t>
            </a:r>
          </a:p>
          <a:p>
            <a:pPr lvl="1"/>
            <a:r>
              <a:rPr lang="fa-IR" sz="2000" dirty="0">
                <a:cs typeface="B Nazanin" panose="00000400000000000000" pitchFamily="2" charset="-78"/>
              </a:rPr>
              <a:t>کمی بالا بردن دست او ، غلغلک دادن </a:t>
            </a:r>
            <a:r>
              <a:rPr lang="fa-IR" sz="2000" dirty="0" err="1">
                <a:cs typeface="B Nazanin" panose="00000400000000000000" pitchFamily="2" charset="-78"/>
              </a:rPr>
              <a:t>زیربغل</a:t>
            </a:r>
            <a:r>
              <a:rPr lang="fa-IR" sz="2000" dirty="0">
                <a:cs typeface="B Nazanin" panose="00000400000000000000" pitchFamily="2" charset="-78"/>
              </a:rPr>
              <a:t> و کف پای او و جابجا نمودن نوزاد به روی ساعد دست های مادر و تعویض پوشک ..</a:t>
            </a:r>
          </a:p>
          <a:p>
            <a:pPr lvl="1"/>
            <a:r>
              <a:rPr lang="fa-IR" sz="2000" b="1" u="sng" dirty="0">
                <a:cs typeface="B Nazanin" panose="00000400000000000000" pitchFamily="2" charset="-78"/>
              </a:rPr>
              <a:t>تعویض پستانها </a:t>
            </a:r>
            <a:r>
              <a:rPr lang="fa-IR" sz="2000" dirty="0">
                <a:cs typeface="B Nazanin" panose="00000400000000000000" pitchFamily="2" charset="-78"/>
              </a:rPr>
              <a:t>به دفعات در </a:t>
            </a:r>
            <a:r>
              <a:rPr lang="fa-IR" sz="2000" dirty="0" err="1">
                <a:cs typeface="B Nazanin" panose="00000400000000000000" pitchFamily="2" charset="-78"/>
              </a:rPr>
              <a:t>هروعده</a:t>
            </a:r>
            <a:r>
              <a:rPr lang="fa-IR" sz="2000" dirty="0">
                <a:cs typeface="B Nazanin" panose="00000400000000000000" pitchFamily="2" charset="-78"/>
              </a:rPr>
              <a:t> شیردادن به منظور کمک به بیدار </a:t>
            </a:r>
            <a:r>
              <a:rPr lang="fa-IR" sz="2000" dirty="0" err="1">
                <a:cs typeface="B Nazanin" panose="00000400000000000000" pitchFamily="2" charset="-78"/>
              </a:rPr>
              <a:t>نگهداشتن</a:t>
            </a:r>
            <a:r>
              <a:rPr lang="fa-IR" sz="2000" dirty="0">
                <a:cs typeface="B Nazanin" panose="00000400000000000000" pitchFamily="2" charset="-78"/>
              </a:rPr>
              <a:t> و تولید شیر (هر 5 دقیقه) </a:t>
            </a:r>
          </a:p>
          <a:p>
            <a:r>
              <a:rPr lang="fa-IR" sz="2400" dirty="0">
                <a:cs typeface="B Nazanin" panose="00000400000000000000" pitchFamily="2" charset="-78"/>
              </a:rPr>
              <a:t>هم سطح قراردادن بینی نوزاد و نه دهان وی با نوک پستان</a:t>
            </a:r>
          </a:p>
          <a:p>
            <a:r>
              <a:rPr lang="fa-IR" sz="2400" dirty="0">
                <a:cs typeface="B Nazanin" panose="00000400000000000000" pitchFamily="2" charset="-78"/>
              </a:rPr>
              <a:t>سرکمی</a:t>
            </a:r>
            <a:r>
              <a:rPr lang="en-US" sz="2400" dirty="0">
                <a:cs typeface="B Nazanin" panose="00000400000000000000" pitchFamily="2" charset="-78"/>
              </a:rPr>
              <a:t> </a:t>
            </a:r>
            <a:r>
              <a:rPr lang="fa-IR" sz="2400" dirty="0">
                <a:cs typeface="B Nazanin" panose="00000400000000000000" pitchFamily="2" charset="-78"/>
              </a:rPr>
              <a:t>متمایل به عقب و چسبیدن چانه به پستان </a:t>
            </a:r>
          </a:p>
          <a:p>
            <a:r>
              <a:rPr lang="fa-IR" sz="2400" dirty="0">
                <a:cs typeface="B Nazanin" panose="00000400000000000000" pitchFamily="2" charset="-78"/>
              </a:rPr>
              <a:t>بردن نوزاد به سمت پستان و نه برعکس</a:t>
            </a:r>
          </a:p>
          <a:p>
            <a:r>
              <a:rPr lang="fa-IR" sz="2400" dirty="0">
                <a:cs typeface="B Nazanin" panose="00000400000000000000" pitchFamily="2" charset="-78"/>
              </a:rPr>
              <a:t>عدم نیاز به حمایت پستان، مگر در پستان آویزان، بسیار بزرگ و سنگین </a:t>
            </a:r>
            <a:r>
              <a:rPr lang="fa-IR" sz="2400" dirty="0" err="1">
                <a:cs typeface="B Nazanin" panose="00000400000000000000" pitchFamily="2" charset="-78"/>
              </a:rPr>
              <a:t>ونوک</a:t>
            </a:r>
            <a:r>
              <a:rPr lang="fa-IR" sz="2400" dirty="0">
                <a:cs typeface="B Nazanin" panose="00000400000000000000" pitchFamily="2" charset="-78"/>
              </a:rPr>
              <a:t> پایین</a:t>
            </a:r>
          </a:p>
          <a:p>
            <a:r>
              <a:rPr lang="fa-IR" sz="2400" dirty="0">
                <a:cs typeface="B Nazanin" panose="00000400000000000000" pitchFamily="2" charset="-78"/>
              </a:rPr>
              <a:t>برای تحریک به گرفتن پستان، استفاده از مانور چانه به پستان، انجام چند بار تلاش و در صورت  نگرفتن پستان، کشیدن یک بار به آرامی چانه </a:t>
            </a:r>
            <a:r>
              <a:rPr lang="fa-IR" sz="2400" dirty="0" err="1">
                <a:cs typeface="B Nazanin" panose="00000400000000000000" pitchFamily="2" charset="-78"/>
              </a:rPr>
              <a:t>بطرف</a:t>
            </a:r>
            <a:r>
              <a:rPr lang="fa-IR" sz="2400" dirty="0">
                <a:cs typeface="B Nazanin" panose="00000400000000000000" pitchFamily="2" charset="-78"/>
              </a:rPr>
              <a:t> پایین  و </a:t>
            </a:r>
            <a:r>
              <a:rPr lang="fa-IR" sz="2400" u="sng" dirty="0">
                <a:cs typeface="B Nazanin" panose="00000400000000000000" pitchFamily="2" charset="-78"/>
              </a:rPr>
              <a:t>نهایتا استفاده از محافظ نوک پستان</a:t>
            </a:r>
          </a:p>
          <a:p>
            <a:endParaRPr lang="en-US" sz="20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1272126301"/>
              </p:ext>
            </p:extLst>
          </p:nvPr>
        </p:nvGraphicFramePr>
        <p:xfrm>
          <a:off x="97160" y="188640"/>
          <a:ext cx="879532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258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3748" y="1193475"/>
            <a:ext cx="4536504" cy="48778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7" name="Group 6"/>
          <p:cNvGrpSpPr/>
          <p:nvPr/>
        </p:nvGrpSpPr>
        <p:grpSpPr>
          <a:xfrm>
            <a:off x="300397" y="82165"/>
            <a:ext cx="8686800" cy="975651"/>
            <a:chOff x="71797" y="73234"/>
            <a:chExt cx="8686800" cy="975651"/>
          </a:xfrm>
        </p:grpSpPr>
        <p:sp>
          <p:nvSpPr>
            <p:cNvPr id="8" name="Rounded Rectangle 7"/>
            <p:cNvSpPr/>
            <p:nvPr/>
          </p:nvSpPr>
          <p:spPr>
            <a:xfrm>
              <a:off x="71797" y="73234"/>
              <a:ext cx="8686800" cy="9756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71797" y="73234"/>
              <a:ext cx="8543206" cy="9756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b="1" kern="1200" dirty="0">
                  <a:solidFill>
                    <a:schemeClr val="bg1"/>
                  </a:solidFill>
                  <a:effectLst>
                    <a:outerShdw blurRad="38100" dist="38100" dir="2700000" algn="tl">
                      <a:srgbClr val="000000">
                        <a:alpha val="43137"/>
                      </a:srgbClr>
                    </a:outerShdw>
                  </a:effectLst>
                  <a:cs typeface="B Nazanin" panose="00000400000000000000" pitchFamily="2" charset="-78"/>
                </a:rPr>
                <a:t>گرفتن صحیح پستان </a:t>
              </a:r>
              <a:r>
                <a:rPr lang="fa-IR" sz="3200" b="1" kern="1200" dirty="0">
                  <a:effectLst>
                    <a:outerShdw blurRad="38100" dist="38100" dir="2700000" algn="tl">
                      <a:srgbClr val="000000">
                        <a:alpha val="43137"/>
                      </a:srgbClr>
                    </a:outerShdw>
                  </a:effectLst>
                  <a:cs typeface="B Nazanin" panose="00000400000000000000" pitchFamily="2" charset="-78"/>
                </a:rPr>
                <a:t>در نوزاد نارس اواخر نارسی</a:t>
              </a:r>
              <a:endParaRPr lang="en-US" sz="3200" b="1"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57697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99792" y="1844824"/>
            <a:ext cx="6215608" cy="3960440"/>
          </a:xfrm>
        </p:spPr>
        <p:txBody>
          <a:bodyPr/>
          <a:lstStyle/>
          <a:p>
            <a:r>
              <a:rPr lang="en-US" sz="2800" dirty="0">
                <a:cs typeface="B Nazanin" panose="00000400000000000000" pitchFamily="2" charset="-78"/>
              </a:rPr>
              <a:t>Latch-on</a:t>
            </a:r>
            <a:r>
              <a:rPr lang="fa-IR" sz="2800" dirty="0">
                <a:cs typeface="B Nazanin" panose="00000400000000000000" pitchFamily="2" charset="-78"/>
              </a:rPr>
              <a:t>با زاویه 90 درجه چانه با قفسه سینه</a:t>
            </a:r>
          </a:p>
          <a:p>
            <a:r>
              <a:rPr lang="fa-IR" sz="2800" dirty="0">
                <a:cs typeface="B Nazanin" panose="00000400000000000000" pitchFamily="2" charset="-78"/>
              </a:rPr>
              <a:t>نوزاد باید به پهلو  و سر او هم سطح و </a:t>
            </a:r>
            <a:r>
              <a:rPr lang="fa-IR" sz="2800" dirty="0">
                <a:cs typeface="B Nazanin" panose="00000400000000000000" pitchFamily="2" charset="-78"/>
                <a:hlinkClick r:id="" action="ppaction://customshow?id=93&amp;return=true"/>
              </a:rPr>
              <a:t>روبه پستان </a:t>
            </a:r>
            <a:r>
              <a:rPr lang="fa-IR" sz="2800" dirty="0">
                <a:cs typeface="B Nazanin" panose="00000400000000000000" pitchFamily="2" charset="-78"/>
              </a:rPr>
              <a:t>باشد</a:t>
            </a:r>
          </a:p>
          <a:p>
            <a:r>
              <a:rPr lang="fa-IR" sz="2800" dirty="0">
                <a:cs typeface="B Nazanin" panose="00000400000000000000" pitchFamily="2" charset="-78"/>
              </a:rPr>
              <a:t>سطح بینی نوزاد هرچه دورتر از کناره نیپل  باشد بطوریکه محل نیپل در جلوی دهان شیرخوار قرار نگیرد</a:t>
            </a:r>
          </a:p>
          <a:p>
            <a:r>
              <a:rPr lang="fa-IR" sz="2800" b="1" dirty="0">
                <a:cs typeface="B Nazanin" panose="00000400000000000000" pitchFamily="2" charset="-78"/>
              </a:rPr>
              <a:t>حمایت کامل سر</a:t>
            </a:r>
            <a:r>
              <a:rPr lang="fa-IR" sz="2800" dirty="0">
                <a:cs typeface="B Nazanin" panose="00000400000000000000" pitchFamily="2" charset="-78"/>
              </a:rPr>
              <a:t>، بدن و اندام های شیرخوار</a:t>
            </a:r>
          </a:p>
          <a:p>
            <a:r>
              <a:rPr lang="fa-IR" sz="2800" dirty="0">
                <a:cs typeface="B Nazanin" panose="00000400000000000000" pitchFamily="2" charset="-78"/>
              </a:rPr>
              <a:t>خم شدن  دست ها، پاها و لگن نوزاد به طرف داخل</a:t>
            </a:r>
          </a:p>
          <a:p>
            <a:r>
              <a:rPr lang="fa-IR" sz="2800" dirty="0">
                <a:cs typeface="B Nazanin" panose="00000400000000000000" pitchFamily="2" charset="-78"/>
              </a:rPr>
              <a:t>تماس پوست با پوست با مادر</a:t>
            </a:r>
          </a:p>
          <a:p>
            <a:pPr marL="109537" indent="0">
              <a:buNone/>
            </a:pPr>
            <a:endParaRPr lang="fa-IR" sz="2400" b="1" u="sng" dirty="0">
              <a:cs typeface="B Nazanin" panose="00000400000000000000" pitchFamily="2" charset="-78"/>
            </a:endParaRPr>
          </a:p>
        </p:txBody>
      </p:sp>
      <p:sp>
        <p:nvSpPr>
          <p:cNvPr id="3" name="Title 2"/>
          <p:cNvSpPr>
            <a:spLocks noGrp="1"/>
          </p:cNvSpPr>
          <p:nvPr>
            <p:ph type="title"/>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1206479504"/>
              </p:ext>
            </p:extLst>
          </p:nvPr>
        </p:nvGraphicFramePr>
        <p:xfrm>
          <a:off x="228600" y="228600"/>
          <a:ext cx="8686800" cy="147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C:\Users\Dr Ravari\Pictures\bf lp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76" y="2567517"/>
            <a:ext cx="2394550" cy="3285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9" name="Group 15"/>
          <p:cNvGrpSpPr>
            <a:grpSpLocks/>
          </p:cNvGrpSpPr>
          <p:nvPr/>
        </p:nvGrpSpPr>
        <p:grpSpPr bwMode="auto">
          <a:xfrm rot="20464350" flipH="1">
            <a:off x="929175" y="3613807"/>
            <a:ext cx="975023" cy="1676887"/>
            <a:chOff x="3802753" y="2385957"/>
            <a:chExt cx="923486" cy="2619255"/>
          </a:xfrm>
        </p:grpSpPr>
        <p:cxnSp>
          <p:nvCxnSpPr>
            <p:cNvPr id="10" name="Straight Connector 9"/>
            <p:cNvCxnSpPr/>
            <p:nvPr/>
          </p:nvCxnSpPr>
          <p:spPr bwMode="auto">
            <a:xfrm rot="20739573">
              <a:off x="3960528" y="3927869"/>
              <a:ext cx="765711" cy="1077343"/>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4"/>
            <p:cNvCxnSpPr/>
            <p:nvPr/>
          </p:nvCxnSpPr>
          <p:spPr bwMode="auto">
            <a:xfrm rot="20739573" flipV="1">
              <a:off x="3802753" y="2385957"/>
              <a:ext cx="723679" cy="1574646"/>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7315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24</a:t>
            </a:fld>
            <a:endParaRPr lang="fa-IR" dirty="0">
              <a:solidFill>
                <a:prstClr val="black"/>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174"/>
          <a:stretch/>
        </p:blipFill>
        <p:spPr>
          <a:xfrm>
            <a:off x="0" y="-283780"/>
            <a:ext cx="9143999" cy="716916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22"/>
          <a:stretch/>
        </p:blipFill>
        <p:spPr>
          <a:xfrm>
            <a:off x="0" y="-283780"/>
            <a:ext cx="9144000" cy="714178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85" b="-1"/>
          <a:stretch/>
        </p:blipFill>
        <p:spPr>
          <a:xfrm>
            <a:off x="15790" y="-243408"/>
            <a:ext cx="9128209" cy="7062952"/>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171400"/>
            <a:ext cx="2339752" cy="186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H="1" flipV="1">
            <a:off x="305526" y="0"/>
            <a:ext cx="90010" cy="66679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flipV="1">
            <a:off x="899592" y="980728"/>
            <a:ext cx="504056"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318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2" presetClass="entr" presetSubtype="4" repeatCount="indefinite"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25</a:t>
            </a:fld>
            <a:endParaRPr lang="fa-IR" dirty="0"/>
          </a:p>
        </p:txBody>
      </p:sp>
      <p:pic>
        <p:nvPicPr>
          <p:cNvPr id="1026" name="Picture 2" descr="C:\Users\Dr Ravari\Pictures\pre 34.png">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0648"/>
            <a:ext cx="2880320" cy="5760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Dr Ravari\Pictures\post 34.png">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76022"/>
            <a:ext cx="3927428" cy="5745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75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26</a:t>
            </a:fld>
            <a:endParaRPr lang="fa-IR" dirty="0"/>
          </a:p>
        </p:txBody>
      </p:sp>
      <p:pic>
        <p:nvPicPr>
          <p:cNvPr id="2050" name="Picture 2" descr="C:\Users\Dr Ravari\Pictures\pre 36.png">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020" y="376904"/>
            <a:ext cx="3148972" cy="5644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Dr Ravari\Pictures\post 36.png">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786" y="391570"/>
            <a:ext cx="3076574" cy="565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578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560789"/>
            <a:ext cx="9180512" cy="629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9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412776"/>
            <a:ext cx="8280920" cy="1800200"/>
          </a:xfrm>
        </p:spPr>
        <p:txBody>
          <a:bodyPr/>
          <a:lstStyle/>
          <a:p>
            <a:r>
              <a:rPr lang="fa-IR" sz="2800" dirty="0">
                <a:cs typeface="B Nazanin" panose="00000400000000000000" pitchFamily="2" charset="-78"/>
              </a:rPr>
              <a:t>معاینه </a:t>
            </a:r>
            <a:r>
              <a:rPr lang="fa-IR" sz="2800" b="1" u="sng" dirty="0">
                <a:cs typeface="B Nazanin" panose="00000400000000000000" pitchFamily="2" charset="-78"/>
              </a:rPr>
              <a:t>24</a:t>
            </a:r>
            <a:r>
              <a:rPr lang="fa-IR" sz="2800" dirty="0">
                <a:cs typeface="B Nazanin" panose="00000400000000000000" pitchFamily="2" charset="-78"/>
              </a:rPr>
              <a:t>  تا 48 ساعت بعد از ترخیص از بیمارستان توسط متخصص کودکان </a:t>
            </a:r>
            <a:r>
              <a:rPr lang="fa-IR" sz="2800" dirty="0">
                <a:solidFill>
                  <a:prstClr val="black"/>
                </a:solidFill>
                <a:cs typeface="B Nazanin" panose="00000400000000000000" pitchFamily="2" charset="-78"/>
              </a:rPr>
              <a:t>یا نوزادان </a:t>
            </a:r>
          </a:p>
          <a:p>
            <a:r>
              <a:rPr lang="fa-IR" sz="2800" dirty="0">
                <a:cs typeface="B Nazanin" panose="00000400000000000000" pitchFamily="2" charset="-78"/>
              </a:rPr>
              <a:t>اهمیت به پیگیری نوزاد توسط پزشک متخصص کودکان و یا نوزادان </a:t>
            </a:r>
            <a:r>
              <a:rPr lang="fa-IR" sz="2800" b="1" dirty="0">
                <a:cs typeface="B Nazanin" panose="00000400000000000000" pitchFamily="2" charset="-78"/>
              </a:rPr>
              <a:t>آشنا و معتقد به تغذیه </a:t>
            </a:r>
            <a:r>
              <a:rPr lang="fa-IR" sz="2800" b="1" dirty="0" err="1">
                <a:cs typeface="B Nazanin" panose="00000400000000000000" pitchFamily="2" charset="-78"/>
              </a:rPr>
              <a:t>باشیرمادر</a:t>
            </a:r>
            <a:r>
              <a:rPr lang="fa-IR" sz="2800" b="1" dirty="0">
                <a:cs typeface="B Nazanin" panose="00000400000000000000" pitchFamily="2" charset="-78"/>
              </a:rPr>
              <a:t> </a:t>
            </a:r>
            <a:r>
              <a:rPr lang="fa-IR" sz="2800" dirty="0">
                <a:cs typeface="B Nazanin" panose="00000400000000000000" pitchFamily="2" charset="-78"/>
              </a:rPr>
              <a:t>برای این نوزادان</a:t>
            </a:r>
          </a:p>
        </p:txBody>
      </p:sp>
      <p:graphicFrame>
        <p:nvGraphicFramePr>
          <p:cNvPr id="6" name="Diagram 5"/>
          <p:cNvGraphicFramePr/>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589392" y="3203739"/>
            <a:ext cx="20395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
          <p:cNvSpPr txBox="1">
            <a:spLocks/>
          </p:cNvSpPr>
          <p:nvPr/>
        </p:nvSpPr>
        <p:spPr bwMode="auto">
          <a:xfrm>
            <a:off x="2627784" y="3212976"/>
            <a:ext cx="5976663"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dirty="0">
                <a:cs typeface="B Nazanin" panose="00000400000000000000" pitchFamily="2" charset="-78"/>
              </a:rPr>
              <a:t>ادامه پیگیری تا زمان توان به تغذیه مستقیم از پستان با مکیدن موثر بدون با </a:t>
            </a:r>
            <a:r>
              <a:rPr lang="fa-IR" sz="2800" dirty="0" err="1">
                <a:cs typeface="B Nazanin" panose="00000400000000000000" pitchFamily="2" charset="-78"/>
              </a:rPr>
              <a:t>شیرمکمل</a:t>
            </a:r>
            <a:endParaRPr lang="fa-IR" sz="2800" dirty="0">
              <a:cs typeface="B Nazanin" panose="00000400000000000000" pitchFamily="2" charset="-78"/>
            </a:endParaRPr>
          </a:p>
          <a:p>
            <a:r>
              <a:rPr lang="fa-IR" sz="2800" dirty="0">
                <a:cs typeface="B Nazanin" panose="00000400000000000000" pitchFamily="2" charset="-78"/>
              </a:rPr>
              <a:t>پیگیری توسط مشاور شیردهی ممکن است طی هفته های اولیه مورد نیاز باشد. مشاوره با مادران مشابه برای مادرانی که در این شرایط احساس تنهایی می کنند می تواند مفید باشد. </a:t>
            </a:r>
            <a:endParaRPr lang="en-US" sz="2800" dirty="0">
              <a:cs typeface="B Nazanin" panose="00000400000000000000" pitchFamily="2" charset="-78"/>
            </a:endParaRPr>
          </a:p>
        </p:txBody>
      </p:sp>
    </p:spTree>
    <p:extLst>
      <p:ext uri="{BB962C8B-B14F-4D97-AF65-F5344CB8AC3E}">
        <p14:creationId xmlns:p14="http://schemas.microsoft.com/office/powerpoint/2010/main" val="2077996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20824" y="1412776"/>
            <a:ext cx="7772400" cy="1829761"/>
          </a:xfrm>
        </p:spPr>
        <p:txBody>
          <a:bodyPr>
            <a:normAutofit/>
          </a:bodyPr>
          <a:lstStyle/>
          <a:p>
            <a:r>
              <a:rPr lang="fa-IR" dirty="0">
                <a:effectLst>
                  <a:outerShdw blurRad="38100" dist="38100" dir="2700000" algn="tl">
                    <a:srgbClr val="000000">
                      <a:alpha val="43137"/>
                    </a:srgbClr>
                  </a:outerShdw>
                </a:effectLst>
                <a:cs typeface="B Nazanin" panose="00000400000000000000" pitchFamily="2" charset="-78"/>
              </a:rPr>
              <a:t>فشردن پستان بخصوص برای                         نوزادان اواخر نارسی</a:t>
            </a:r>
            <a:endParaRPr lang="en-US" dirty="0"/>
          </a:p>
        </p:txBody>
      </p:sp>
      <p:sp>
        <p:nvSpPr>
          <p:cNvPr id="6" name="Subtitle 5"/>
          <p:cNvSpPr>
            <a:spLocks noGrp="1"/>
          </p:cNvSpPr>
          <p:nvPr>
            <p:ph type="subTitle" idx="1"/>
          </p:nvPr>
        </p:nvSpPr>
        <p:spPr>
          <a:xfrm>
            <a:off x="685800" y="3611607"/>
            <a:ext cx="7772400" cy="753497"/>
          </a:xfrm>
        </p:spPr>
        <p:txBody>
          <a:bodyPr/>
          <a:lstStyle/>
          <a:p>
            <a:r>
              <a:rPr lang="en-US" sz="4400" dirty="0"/>
              <a:t>Breast Compression</a:t>
            </a:r>
          </a:p>
        </p:txBody>
      </p:sp>
    </p:spTree>
    <p:extLst>
      <p:ext uri="{BB962C8B-B14F-4D97-AF65-F5344CB8AC3E}">
        <p14:creationId xmlns:p14="http://schemas.microsoft.com/office/powerpoint/2010/main" val="193693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68185714"/>
              </p:ext>
            </p:extLst>
          </p:nvPr>
        </p:nvGraphicFramePr>
        <p:xfrm>
          <a:off x="457200" y="274638"/>
          <a:ext cx="8229600" cy="850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979712" y="6085184"/>
            <a:ext cx="6552728" cy="261610"/>
          </a:xfrm>
          <a:prstGeom prst="rect">
            <a:avLst/>
          </a:prstGeom>
        </p:spPr>
        <p:txBody>
          <a:bodyPr wrap="square">
            <a:spAutoFit/>
          </a:bodyPr>
          <a:lstStyle/>
          <a:p>
            <a:r>
              <a:rPr lang="en-US" sz="1100" dirty="0"/>
              <a:t>BREASTFEEDING MEDICINE Volume 11, Number 3, 2016</a:t>
            </a:r>
          </a:p>
        </p:txBody>
      </p:sp>
      <p:sp>
        <p:nvSpPr>
          <p:cNvPr id="6" name="Text Placeholder 2">
            <a:extLst>
              <a:ext uri="{FF2B5EF4-FFF2-40B4-BE49-F238E27FC236}">
                <a16:creationId xmlns:a16="http://schemas.microsoft.com/office/drawing/2014/main" id="{38E80F00-E5AB-0531-F677-C857491DBEEA}"/>
              </a:ext>
            </a:extLst>
          </p:cNvPr>
          <p:cNvSpPr txBox="1">
            <a:spLocks/>
          </p:cNvSpPr>
          <p:nvPr/>
        </p:nvSpPr>
        <p:spPr>
          <a:xfrm>
            <a:off x="1" y="847493"/>
            <a:ext cx="9144000" cy="4928839"/>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algn="just" rtl="1" fontAlgn="auto">
              <a:spcAft>
                <a:spcPts val="0"/>
              </a:spcAft>
            </a:pPr>
            <a:r>
              <a:rPr lang="fa-IR" sz="2000" b="1">
                <a:cs typeface="B Nazanin" panose="00000400000000000000" pitchFamily="2" charset="-78"/>
              </a:rPr>
              <a:t>بتازگی پزشکان متخصص کودکان ونوزادان وپرستاران بخش های نوزادان به چالشهای نوزادان اواخرنارسی پس ازانتقال به زندگی خارج رحمی پی برده اند. با اینکه نوزادان اواخر نارسی در مرحله اول ممکن است نوزادان تکامل یافته  و رسیده  به نظر بیایند که فقط از نظر جثه کوچکتر هستند اما این نوزادان نیازمند بیشترین مراقبت های پزشکی در گروه نوزادان هستند.</a:t>
            </a:r>
          </a:p>
          <a:p>
            <a:pPr algn="just" rtl="1" fontAlgn="auto">
              <a:spcAft>
                <a:spcPts val="0"/>
              </a:spcAft>
            </a:pPr>
            <a:r>
              <a:rPr lang="fa-IR" sz="2000" b="1">
                <a:cs typeface="B Nazanin" panose="00000400000000000000" pitchFamily="2" charset="-78"/>
              </a:rPr>
              <a:t> نوزادان اواخرنارسی معمولا 24 تا 72 ساعت پس از تولد یا حتی کمتر با عوارض تشخیص داده نشده  ناشی از زایمان زودرس بیمارستان را ترک می کنند و به اشتباه فرض می شود که این نوزادان در منزل مشکلی نخواهند داشت. </a:t>
            </a:r>
          </a:p>
          <a:p>
            <a:pPr algn="just" rtl="1" fontAlgn="auto">
              <a:spcAft>
                <a:spcPts val="0"/>
              </a:spcAft>
            </a:pPr>
            <a:r>
              <a:rPr lang="fa-IR" sz="2000" b="1">
                <a:cs typeface="B Nazanin" panose="00000400000000000000" pitchFamily="2" charset="-78"/>
              </a:rPr>
              <a:t>سیزده درصد این نوزادان در طی چند هفته اول پس از ترخیص به دلیل عوارض جدی ناشی از اختلالات تنفسی،متابولیکی،عصبی و نیز رخدادهای مربوط به دستگاه ایمنی دوباره در بیمارستان پذیرش می شوند.بیشتر این اختلالات ممکن است به دلیل شیردهی نامناسب در این گروه خاص از نوزادان تشدید شود.</a:t>
            </a:r>
          </a:p>
          <a:p>
            <a:pPr algn="just" rtl="1" fontAlgn="auto">
              <a:spcAft>
                <a:spcPts val="0"/>
              </a:spcAft>
            </a:pPr>
            <a:r>
              <a:rPr lang="fa-IR" sz="2000" b="1">
                <a:cs typeface="B Nazanin" panose="00000400000000000000" pitchFamily="2" charset="-78"/>
              </a:rPr>
              <a:t>نوزادان اواخر نارسی با مشکلات متعددی مواجه هستند واگر اقدامی سریع برای غلبه بر وقوع اختلالات متابولیکی،عصبی و ایمنی انها صورت نگیرد این نوزادان در شرایط نامطلوبی قرار میگیرند که  پیامدهایی برای آنها دربرخواهد داشت.</a:t>
            </a:r>
            <a:endParaRPr lang="en-US" sz="2000" b="1" dirty="0">
              <a:cs typeface="B Nazanin" panose="00000400000000000000" pitchFamily="2" charset="-78"/>
            </a:endParaRPr>
          </a:p>
        </p:txBody>
      </p:sp>
    </p:spTree>
    <p:extLst>
      <p:ext uri="{BB962C8B-B14F-4D97-AF65-F5344CB8AC3E}">
        <p14:creationId xmlns:p14="http://schemas.microsoft.com/office/powerpoint/2010/main" val="3863466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700808"/>
            <a:ext cx="7992888" cy="4320480"/>
          </a:xfrm>
        </p:spPr>
        <p:txBody>
          <a:bodyPr/>
          <a:lstStyle/>
          <a:p>
            <a:r>
              <a:rPr lang="fa-IR" sz="3200" dirty="0">
                <a:cs typeface="B Nazanin" panose="00000400000000000000" pitchFamily="2" charset="-78"/>
              </a:rPr>
              <a:t>موجب خروج شیر به طرف نوک پستان(قانون </a:t>
            </a:r>
            <a:r>
              <a:rPr lang="fa-IR" sz="3200" dirty="0" err="1">
                <a:cs typeface="B Nazanin" panose="00000400000000000000" pitchFamily="2" charset="-78"/>
              </a:rPr>
              <a:t>پاسکال</a:t>
            </a:r>
            <a:r>
              <a:rPr lang="fa-IR" sz="3200" dirty="0">
                <a:cs typeface="B Nazanin" panose="00000400000000000000" pitchFamily="2" charset="-78"/>
              </a:rPr>
              <a:t>) انتقال موثرتر شیر، و مصرف انرژی کمتر توسط نوزاد، و افزایش رضایت از شیردهی</a:t>
            </a:r>
          </a:p>
          <a:p>
            <a:r>
              <a:rPr lang="fa-IR" sz="3200" b="1" u="sng" dirty="0">
                <a:cs typeface="B Nazanin" panose="00000400000000000000" pitchFamily="2" charset="-78"/>
              </a:rPr>
              <a:t>افزایش سرعت و قدرت مکیدن نوزاد و انتقال شیر</a:t>
            </a:r>
          </a:p>
          <a:p>
            <a:r>
              <a:rPr lang="fa-IR" sz="3200" dirty="0">
                <a:cs typeface="B Nazanin" panose="00000400000000000000" pitchFamily="2" charset="-78"/>
              </a:rPr>
              <a:t>افزایش تغذیه موثر وکاهش مشکلات شیردهی</a:t>
            </a:r>
          </a:p>
          <a:p>
            <a:r>
              <a:rPr lang="fa-IR" sz="3200" dirty="0">
                <a:cs typeface="B Nazanin" panose="00000400000000000000" pitchFamily="2" charset="-78"/>
              </a:rPr>
              <a:t>کاهش از دست دادن وزن، وافزایش وزن گیری (دریافت شیر بیشتر با کالری بیشتر)</a:t>
            </a:r>
          </a:p>
          <a:p>
            <a:r>
              <a:rPr lang="fa-IR" sz="3200" dirty="0">
                <a:cs typeface="B Nazanin" panose="00000400000000000000" pitchFamily="2" charset="-78"/>
              </a:rPr>
              <a:t>افزایش تولید شیر زودتر</a:t>
            </a:r>
            <a:endParaRPr lang="en-US" sz="3200" dirty="0">
              <a:cs typeface="B Nazanin" panose="00000400000000000000" pitchFamily="2" charset="-78"/>
            </a:endParaRPr>
          </a:p>
        </p:txBody>
      </p:sp>
      <p:graphicFrame>
        <p:nvGraphicFramePr>
          <p:cNvPr id="4" name="Diagram 3"/>
          <p:cNvGraphicFramePr/>
          <p:nvPr/>
        </p:nvGraphicFramePr>
        <p:xfrm>
          <a:off x="457200" y="274638"/>
          <a:ext cx="8229600" cy="1354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598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4834" y="1628800"/>
            <a:ext cx="6021966" cy="3960440"/>
          </a:xfrm>
        </p:spPr>
        <p:txBody>
          <a:bodyPr/>
          <a:lstStyle/>
          <a:p>
            <a:endParaRPr lang="fa-IR" sz="2800" dirty="0">
              <a:cs typeface="B Nazanin" panose="00000400000000000000" pitchFamily="2" charset="-78"/>
            </a:endParaRPr>
          </a:p>
          <a:p>
            <a:endParaRPr lang="fa-IR" sz="2800" dirty="0">
              <a:cs typeface="B Nazanin" panose="00000400000000000000" pitchFamily="2" charset="-78"/>
            </a:endParaRPr>
          </a:p>
          <a:p>
            <a:endParaRPr lang="fa-IR" sz="2800" dirty="0">
              <a:cs typeface="B Nazanin" panose="00000400000000000000" pitchFamily="2" charset="-78"/>
            </a:endParaRPr>
          </a:p>
          <a:p>
            <a:r>
              <a:rPr lang="fa-IR" sz="2800" dirty="0">
                <a:cs typeface="B Nazanin" panose="00000400000000000000" pitchFamily="2" charset="-78"/>
              </a:rPr>
              <a:t>تا زمان توانمند شدن نوزاد به صورت </a:t>
            </a:r>
            <a:r>
              <a:rPr lang="fa-IR" sz="2800" b="1" u="sng" dirty="0">
                <a:cs typeface="B Nazanin" panose="00000400000000000000" pitchFamily="2" charset="-78"/>
              </a:rPr>
              <a:t>تغذیه موثر </a:t>
            </a:r>
            <a:r>
              <a:rPr lang="fa-IR" sz="2800" dirty="0">
                <a:cs typeface="B Nazanin" panose="00000400000000000000" pitchFamily="2" charset="-78"/>
              </a:rPr>
              <a:t>از پستان و </a:t>
            </a:r>
            <a:r>
              <a:rPr lang="fa-IR" sz="2800" b="1" u="sng" dirty="0">
                <a:cs typeface="B Nazanin" panose="00000400000000000000" pitchFamily="2" charset="-78"/>
              </a:rPr>
              <a:t>کفایت کامل میزان تولید </a:t>
            </a:r>
            <a:r>
              <a:rPr lang="fa-IR" sz="2800" dirty="0">
                <a:cs typeface="B Nazanin" panose="00000400000000000000" pitchFamily="2" charset="-78"/>
              </a:rPr>
              <a:t>شیر </a:t>
            </a:r>
            <a:r>
              <a:rPr lang="fa-IR" sz="2800" i="1" dirty="0">
                <a:cs typeface="B Nazanin" panose="00000400000000000000" pitchFamily="2" charset="-78"/>
              </a:rPr>
              <a:t>مادر</a:t>
            </a:r>
          </a:p>
        </p:txBody>
      </p:sp>
      <p:graphicFrame>
        <p:nvGraphicFramePr>
          <p:cNvPr id="4" name="Diagram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a:hlinkClick r:id="rId8" action="ppaction://program"/>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432" t="16779" r="54001" b="29759"/>
          <a:stretch/>
        </p:blipFill>
        <p:spPr bwMode="auto">
          <a:xfrm>
            <a:off x="504594" y="1988840"/>
            <a:ext cx="2160240" cy="28772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983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1216" y="1844824"/>
            <a:ext cx="7859216" cy="2471017"/>
          </a:xfrm>
        </p:spPr>
        <p:txBody>
          <a:bodyPr/>
          <a:lstStyle/>
          <a:p>
            <a:r>
              <a:rPr lang="fa-IR" sz="3200" dirty="0">
                <a:cs typeface="B Nazanin" panose="00000400000000000000" pitchFamily="2" charset="-78"/>
              </a:rPr>
              <a:t>عملکرد خوب فشردن پستان  بویژه در چند روز اول تولد برای کمک به دریافت کلستروم بیشتر</a:t>
            </a:r>
          </a:p>
        </p:txBody>
      </p:sp>
      <p:grpSp>
        <p:nvGrpSpPr>
          <p:cNvPr id="8" name="Group 7"/>
          <p:cNvGrpSpPr/>
          <p:nvPr/>
        </p:nvGrpSpPr>
        <p:grpSpPr>
          <a:xfrm>
            <a:off x="457200" y="332656"/>
            <a:ext cx="8229600" cy="1294488"/>
            <a:chOff x="0" y="0"/>
            <a:chExt cx="8229600" cy="1294488"/>
          </a:xfrm>
        </p:grpSpPr>
        <p:sp>
          <p:nvSpPr>
            <p:cNvPr id="9" name="Rounded Rectangle 8"/>
            <p:cNvSpPr/>
            <p:nvPr/>
          </p:nvSpPr>
          <p:spPr>
            <a:xfrm>
              <a:off x="0" y="0"/>
              <a:ext cx="8229600" cy="12944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63192" y="63192"/>
              <a:ext cx="8103216" cy="1168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00200" rtl="1">
                <a:lnSpc>
                  <a:spcPct val="90000"/>
                </a:lnSpc>
                <a:spcAft>
                  <a:spcPct val="35000"/>
                </a:spcAft>
              </a:pPr>
              <a:r>
                <a:rPr lang="fa-IR" sz="3600" b="1" dirty="0">
                  <a:solidFill>
                    <a:prstClr val="white"/>
                  </a:solidFill>
                  <a:effectLst>
                    <a:outerShdw blurRad="38100" dist="38100" dir="2700000" algn="tl">
                      <a:srgbClr val="000000">
                        <a:alpha val="43137"/>
                      </a:srgbClr>
                    </a:outerShdw>
                  </a:effectLst>
                  <a:cs typeface="B Nazanin" panose="00000400000000000000" pitchFamily="2" charset="-78"/>
                </a:rPr>
                <a:t>اهمیت فشردن پستان بخصوص برای                         نوزادان اواخر نارسی</a:t>
              </a:r>
              <a:endParaRPr lang="en-US" sz="3600" b="1"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
        <p:nvSpPr>
          <p:cNvPr id="7" name="Content Placeholder 1"/>
          <p:cNvSpPr txBox="1">
            <a:spLocks/>
          </p:cNvSpPr>
          <p:nvPr/>
        </p:nvSpPr>
        <p:spPr bwMode="auto">
          <a:xfrm>
            <a:off x="539552" y="4005064"/>
            <a:ext cx="7859216"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72A376"/>
              </a:buClr>
            </a:pPr>
            <a:r>
              <a:rPr lang="fa-IR" sz="3200" dirty="0">
                <a:solidFill>
                  <a:prstClr val="black"/>
                </a:solidFill>
                <a:cs typeface="B Nazanin" panose="00000400000000000000" pitchFamily="2" charset="-78"/>
              </a:rPr>
              <a:t>فشار بیشتر یعنی نیاز به مکش کمتر در حین شیرخوردن</a:t>
            </a:r>
          </a:p>
          <a:p>
            <a:pPr marL="392113" lvl="1" indent="0">
              <a:buClr>
                <a:srgbClr val="72A376"/>
              </a:buClr>
              <a:buNone/>
            </a:pPr>
            <a:r>
              <a:rPr lang="fa-IR" sz="3200" dirty="0">
                <a:solidFill>
                  <a:prstClr val="black"/>
                </a:solidFill>
                <a:cs typeface="B Nazanin" panose="00000400000000000000" pitchFamily="2" charset="-78"/>
              </a:rPr>
              <a:t>(بخصوص برای این نوزادان</a:t>
            </a:r>
            <a:r>
              <a:rPr lang="fa-IR" sz="2400" dirty="0">
                <a:solidFill>
                  <a:prstClr val="black"/>
                </a:solidFill>
                <a:cs typeface="B Nazanin" panose="00000400000000000000" pitchFamily="2" charset="-78"/>
              </a:rPr>
              <a:t>) </a:t>
            </a:r>
            <a:endParaRPr lang="fa-IR" sz="4000" dirty="0">
              <a:solidFill>
                <a:prstClr val="black"/>
              </a:solidFill>
              <a:cs typeface="B Nazanin" panose="00000400000000000000" pitchFamily="2" charset="-78"/>
            </a:endParaRPr>
          </a:p>
          <a:p>
            <a:pPr>
              <a:buClr>
                <a:srgbClr val="72A376"/>
              </a:buClr>
            </a:pPr>
            <a:endParaRPr lang="fa-IR" sz="3200" dirty="0">
              <a:solidFill>
                <a:prstClr val="black"/>
              </a:solidFill>
              <a:cs typeface="B Nazanin" panose="00000400000000000000" pitchFamily="2" charset="-78"/>
            </a:endParaRPr>
          </a:p>
        </p:txBody>
      </p:sp>
    </p:spTree>
    <p:extLst>
      <p:ext uri="{BB962C8B-B14F-4D97-AF65-F5344CB8AC3E}">
        <p14:creationId xmlns:p14="http://schemas.microsoft.com/office/powerpoint/2010/main" val="325460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424936" cy="4525962"/>
          </a:xfrm>
        </p:spPr>
        <p:txBody>
          <a:bodyPr/>
          <a:lstStyle/>
          <a:p>
            <a:endParaRPr lang="fa-IR" sz="3200" dirty="0">
              <a:latin typeface="Times New Roman"/>
              <a:ea typeface="Calibri"/>
              <a:cs typeface="B Nazanin"/>
            </a:endParaRPr>
          </a:p>
          <a:p>
            <a:endParaRPr lang="fa-IR" sz="3200" dirty="0">
              <a:latin typeface="Times New Roman"/>
              <a:ea typeface="Calibri"/>
              <a:cs typeface="B Nazanin"/>
            </a:endParaRPr>
          </a:p>
          <a:p>
            <a:r>
              <a:rPr lang="fa-IR" sz="3200" dirty="0">
                <a:latin typeface="Times New Roman"/>
                <a:ea typeface="Calibri"/>
                <a:cs typeface="B Nazanin"/>
              </a:rPr>
              <a:t>فشردن پستان، توسط خود و یا </a:t>
            </a:r>
            <a:r>
              <a:rPr lang="fa-IR" sz="3200" b="1" dirty="0">
                <a:latin typeface="Times New Roman"/>
                <a:ea typeface="Calibri"/>
                <a:cs typeface="B Nazanin"/>
              </a:rPr>
              <a:t>فرد آموزش دیده </a:t>
            </a:r>
            <a:r>
              <a:rPr lang="fa-IR" sz="3200" dirty="0">
                <a:latin typeface="Times New Roman"/>
                <a:ea typeface="Calibri"/>
                <a:cs typeface="B Nazanin"/>
              </a:rPr>
              <a:t>و یا مشاور شیردهی</a:t>
            </a:r>
          </a:p>
          <a:p>
            <a:endParaRPr lang="fa-IR" sz="3200" dirty="0">
              <a:latin typeface="Times New Roman"/>
              <a:ea typeface="Calibri"/>
              <a:cs typeface="B Nazanin"/>
            </a:endParaRPr>
          </a:p>
          <a:p>
            <a:endParaRPr lang="en-US" sz="2800" dirty="0">
              <a:cs typeface="B Nazanin" panose="00000400000000000000" pitchFamily="2" charset="-78"/>
            </a:endParaRPr>
          </a:p>
        </p:txBody>
      </p:sp>
    </p:spTree>
    <p:extLst>
      <p:ext uri="{BB962C8B-B14F-4D97-AF65-F5344CB8AC3E}">
        <p14:creationId xmlns:p14="http://schemas.microsoft.com/office/powerpoint/2010/main" val="1988779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716016" y="332656"/>
          <a:ext cx="3816424"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nvGraphicFramePr>
        <p:xfrm>
          <a:off x="3095328" y="404664"/>
          <a:ext cx="6048672" cy="5472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descr="C:\Users\Dr Ravari\۲۰۱۶۰۸۰۸_۲۰۵۷۲۴.jpg"/>
          <p:cNvPicPr>
            <a:picLocks noGrp="1" noChangeAspect="1" noChangeArrowheads="1"/>
          </p:cNvPicPr>
          <p:nvPr>
            <p:ph idx="1"/>
          </p:nvPr>
        </p:nvPicPr>
        <p:blipFill rotWithShape="1">
          <a:blip r:embed="rId12" cstate="print">
            <a:extLst>
              <a:ext uri="{28A0092B-C50C-407E-A947-70E740481C1C}">
                <a14:useLocalDpi xmlns:a14="http://schemas.microsoft.com/office/drawing/2010/main" val="0"/>
              </a:ext>
            </a:extLst>
          </a:blip>
          <a:srcRect t="7327" b="7102"/>
          <a:stretch/>
        </p:blipFill>
        <p:spPr bwMode="auto">
          <a:xfrm>
            <a:off x="522302" y="229914"/>
            <a:ext cx="3617650" cy="55033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b="50000"/>
          <a:stretch/>
        </p:blipFill>
        <p:spPr bwMode="auto">
          <a:xfrm>
            <a:off x="-307003" y="-387424"/>
            <a:ext cx="9559523" cy="7461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00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241C6A89-7A6A-2432-5B22-6380E3577DCC}"/>
              </a:ext>
            </a:extLst>
          </p:cNvPr>
          <p:cNvSpPr>
            <a:spLocks noGrp="1"/>
          </p:cNvSpPr>
          <p:nvPr>
            <p:ph idx="1"/>
          </p:nvPr>
        </p:nvSpPr>
        <p:spPr>
          <a:xfrm>
            <a:off x="323528" y="1412776"/>
            <a:ext cx="8280920" cy="4752528"/>
          </a:xfrm>
        </p:spPr>
        <p:txBody>
          <a:bodyPr/>
          <a:lstStyle/>
          <a:p>
            <a:pPr marL="342900" lvl="0" indent="-342900" algn="just">
              <a:spcBef>
                <a:spcPts val="0"/>
              </a:spcBef>
              <a:spcAft>
                <a:spcPts val="1000"/>
              </a:spcAft>
              <a:buFont typeface="Symbol"/>
              <a:buChar char=""/>
            </a:pPr>
            <a:r>
              <a:rPr lang="fa-IR" sz="2800" dirty="0">
                <a:latin typeface="Times New Roman"/>
                <a:ea typeface="Calibri"/>
                <a:cs typeface="B Nazanin"/>
              </a:rPr>
              <a:t>آموزش والدین در مورد آسیب پذیری این نوزادان</a:t>
            </a:r>
          </a:p>
          <a:p>
            <a:pPr marL="342900" lvl="0" indent="-342900" algn="just">
              <a:spcBef>
                <a:spcPts val="0"/>
              </a:spcBef>
              <a:spcAft>
                <a:spcPts val="1000"/>
              </a:spcAft>
              <a:buFont typeface="Symbol"/>
              <a:buChar char=""/>
            </a:pPr>
            <a:r>
              <a:rPr lang="fa-IR" sz="2800" dirty="0">
                <a:latin typeface="Times New Roman"/>
                <a:ea typeface="Calibri"/>
                <a:cs typeface="B Nazanin"/>
              </a:rPr>
              <a:t>پیش فرض شما این باشد که </a:t>
            </a:r>
            <a:r>
              <a:rPr lang="fa-IR" sz="2800" b="1" dirty="0">
                <a:solidFill>
                  <a:srgbClr val="FF0000"/>
                </a:solidFill>
                <a:latin typeface="Times New Roman"/>
                <a:ea typeface="Calibri"/>
                <a:cs typeface="B Nazanin"/>
              </a:rPr>
              <a:t>تمامی نوزادان اواخر نارسی به کمک در تغذیه با شیرمادر نیازمندند. </a:t>
            </a:r>
          </a:p>
          <a:p>
            <a:pPr marL="342900" lvl="0" indent="-342900" algn="just">
              <a:spcBef>
                <a:spcPts val="0"/>
              </a:spcBef>
              <a:spcAft>
                <a:spcPts val="1000"/>
              </a:spcAft>
              <a:buFont typeface="Symbol"/>
              <a:buChar char=""/>
            </a:pPr>
            <a:r>
              <a:rPr lang="fa-IR" sz="2800" dirty="0" err="1">
                <a:latin typeface="Times New Roman"/>
                <a:ea typeface="Calibri"/>
                <a:cs typeface="B Nazanin"/>
              </a:rPr>
              <a:t>شیردوشی</a:t>
            </a:r>
            <a:r>
              <a:rPr lang="fa-IR" sz="2800" dirty="0">
                <a:latin typeface="Times New Roman"/>
                <a:ea typeface="Calibri"/>
                <a:cs typeface="B Nazanin"/>
              </a:rPr>
              <a:t> با پمپ و </a:t>
            </a:r>
            <a:r>
              <a:rPr lang="fa-IR" sz="2800" dirty="0" err="1">
                <a:latin typeface="Times New Roman"/>
                <a:ea typeface="Calibri"/>
                <a:cs typeface="B Nazanin"/>
              </a:rPr>
              <a:t>شیردوشی</a:t>
            </a:r>
            <a:r>
              <a:rPr lang="fa-IR" sz="2800" dirty="0">
                <a:latin typeface="Times New Roman"/>
                <a:ea typeface="Calibri"/>
                <a:cs typeface="B Nazanin"/>
              </a:rPr>
              <a:t> با دست، یا نیاز به تغذیه با مکمل و به کارگیری محافظ نوک پستان برای نوزادی که در تغذیه نا موفق است، باشد. </a:t>
            </a:r>
          </a:p>
          <a:p>
            <a:pPr marL="342900" lvl="0" indent="-342900" algn="just">
              <a:spcBef>
                <a:spcPts val="0"/>
              </a:spcBef>
              <a:spcAft>
                <a:spcPts val="1000"/>
              </a:spcAft>
              <a:buFont typeface="Symbol"/>
              <a:buChar char=""/>
            </a:pPr>
            <a:r>
              <a:rPr lang="fa-IR" sz="2800" dirty="0">
                <a:latin typeface="Times New Roman"/>
                <a:ea typeface="Calibri"/>
                <a:cs typeface="B Nazanin"/>
              </a:rPr>
              <a:t>نوزادان اواخرنارسی کم سن تر یا هایپوتون (اغلب نوزادان 34 هفته ای) ممکن است در صورتی که قادر به مکیدن پستان نباشند که نتوان </a:t>
            </a:r>
            <a:r>
              <a:rPr lang="en-US" sz="2800" dirty="0">
                <a:latin typeface="Times New Roman"/>
                <a:ea typeface="Calibri"/>
                <a:cs typeface="B Nazanin"/>
              </a:rPr>
              <a:t>SNS </a:t>
            </a:r>
            <a:r>
              <a:rPr lang="fa-IR" sz="2800" dirty="0">
                <a:latin typeface="Times New Roman"/>
                <a:ea typeface="Calibri"/>
                <a:cs typeface="B Nazanin"/>
              </a:rPr>
              <a:t>و یا محافظ نوک پستان استفاده کرد، نیاز به تغذیه با فنجان و نهایتا بطری با جریان آهسته </a:t>
            </a:r>
            <a:r>
              <a:rPr lang="en-US" sz="2800" dirty="0">
                <a:latin typeface="Times New Roman"/>
                <a:ea typeface="Calibri"/>
                <a:cs typeface="B Nazanin"/>
              </a:rPr>
              <a:t>slow-flow nipple </a:t>
            </a:r>
            <a:r>
              <a:rPr lang="fa-IR" sz="2800" dirty="0">
                <a:latin typeface="Times New Roman"/>
                <a:ea typeface="Calibri"/>
                <a:cs typeface="B Nazanin"/>
              </a:rPr>
              <a:t>دارند..</a:t>
            </a:r>
          </a:p>
          <a:p>
            <a:endParaRPr lang="en-US" sz="2800"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C1D5F3CA-FD47-81B4-E23C-A080BA25E6A1}"/>
              </a:ext>
            </a:extLst>
          </p:cNvPr>
          <p:cNvGraphicFramePr/>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281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80" y="1700808"/>
            <a:ext cx="9152880" cy="2736305"/>
          </a:xfrm>
        </p:spPr>
        <p:txBody>
          <a:bodyPr>
            <a:noAutofit/>
          </a:bodyPr>
          <a:lstStyle/>
          <a:p>
            <a:r>
              <a:rPr lang="fa-IR" sz="4400" dirty="0">
                <a:cs typeface="B Nazanin" panose="00000400000000000000" pitchFamily="2" charset="-78"/>
              </a:rPr>
              <a:t>استفاده از محافظ نوک پستان</a:t>
            </a:r>
            <a:br>
              <a:rPr lang="fa-IR" sz="3200" dirty="0">
                <a:cs typeface="B Nazanin" panose="00000400000000000000" pitchFamily="2" charset="-78"/>
              </a:rPr>
            </a:br>
            <a:r>
              <a:rPr lang="en-US" sz="3200" dirty="0">
                <a:cs typeface="B Nazanin" panose="00000400000000000000" pitchFamily="2" charset="-78"/>
              </a:rPr>
              <a:t>NIPPLE SHIELD </a:t>
            </a:r>
            <a:br>
              <a:rPr lang="fa-IR" sz="3200" dirty="0">
                <a:cs typeface="B Nazanin" panose="00000400000000000000" pitchFamily="2" charset="-78"/>
              </a:rPr>
            </a:br>
            <a:r>
              <a:rPr lang="fa-IR" sz="4000" dirty="0">
                <a:cs typeface="B Nazanin" panose="00000400000000000000" pitchFamily="2" charset="-78"/>
              </a:rPr>
              <a:t>درنوزادان اواخر نارسی</a:t>
            </a:r>
            <a:br>
              <a:rPr lang="fa-IR" sz="4000" dirty="0">
                <a:cs typeface="B Nazanin" panose="00000400000000000000" pitchFamily="2" charset="-78"/>
              </a:rPr>
            </a:br>
            <a:r>
              <a:rPr lang="fa-IR" sz="4000" dirty="0">
                <a:cs typeface="B Nazanin" panose="00000400000000000000" pitchFamily="2" charset="-78"/>
              </a:rPr>
              <a:t> ممکن است ضروری باشد</a:t>
            </a:r>
          </a:p>
        </p:txBody>
      </p:sp>
    </p:spTree>
    <p:extLst>
      <p:ext uri="{BB962C8B-B14F-4D97-AF65-F5344CB8AC3E}">
        <p14:creationId xmlns:p14="http://schemas.microsoft.com/office/powerpoint/2010/main" val="3611960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1556792"/>
            <a:ext cx="7560840" cy="4525962"/>
          </a:xfrm>
        </p:spPr>
        <p:txBody>
          <a:bodyPr/>
          <a:lstStyle/>
          <a:p>
            <a:r>
              <a:rPr lang="fa-IR" sz="2400" dirty="0">
                <a:cs typeface="B Nazanin" panose="00000400000000000000" pitchFamily="2" charset="-78"/>
              </a:rPr>
              <a:t>اغلب </a:t>
            </a:r>
            <a:r>
              <a:rPr lang="fa-IR" sz="2400" b="1" dirty="0">
                <a:cs typeface="B Nazanin" panose="00000400000000000000" pitchFamily="2" charset="-78"/>
              </a:rPr>
              <a:t>در نوزادان رسیده</a:t>
            </a:r>
            <a:r>
              <a:rPr lang="fa-IR" sz="2400" dirty="0">
                <a:cs typeface="B Nazanin" panose="00000400000000000000" pitchFamily="2" charset="-78"/>
              </a:rPr>
              <a:t>، برای کمک به مشکلات گرفتن پستان(</a:t>
            </a:r>
            <a:r>
              <a:rPr lang="en-US" sz="2400" dirty="0">
                <a:cs typeface="B Nazanin" panose="00000400000000000000" pitchFamily="2" charset="-78"/>
              </a:rPr>
              <a:t>latch-on</a:t>
            </a:r>
            <a:r>
              <a:rPr lang="fa-IR" sz="2400" dirty="0">
                <a:cs typeface="B Nazanin" panose="00000400000000000000" pitchFamily="2" charset="-78"/>
              </a:rPr>
              <a:t>) استفاده می­شدند که ناشی از موارد زیر بود:</a:t>
            </a:r>
          </a:p>
          <a:p>
            <a:r>
              <a:rPr lang="fa-IR" sz="2400" dirty="0">
                <a:cs typeface="B Nazanin" panose="00000400000000000000" pitchFamily="2" charset="-78"/>
              </a:rPr>
              <a:t> نوک صاف یا تورفته پستان ، به عنوان محافظ در زمان  دردناک  بودن  شدید نوک پستان، و یا برای جلوگیری از انتقال عفونت­های نوک پستان یا آرئول، بود.</a:t>
            </a:r>
            <a:endParaRPr lang="en-US" sz="2400" dirty="0">
              <a:cs typeface="B Nazanin" panose="00000400000000000000" pitchFamily="2" charset="-78"/>
            </a:endParaRPr>
          </a:p>
          <a:p>
            <a:r>
              <a:rPr lang="fa-IR" sz="2400" b="1" dirty="0">
                <a:cs typeface="B Nazanin" panose="00000400000000000000" pitchFamily="2" charset="-78"/>
              </a:rPr>
              <a:t>در نوزادان اواخر نارسی</a:t>
            </a:r>
            <a:r>
              <a:rPr lang="fa-IR" sz="2400" dirty="0">
                <a:cs typeface="B Nazanin" panose="00000400000000000000" pitchFamily="2" charset="-78"/>
              </a:rPr>
              <a:t>، می­تواند به دلایل مشابه استفاده شوند، اما اغلب به دلایل زیر استفاده می شوند:</a:t>
            </a:r>
          </a:p>
          <a:p>
            <a:r>
              <a:rPr lang="fa-IR" sz="2400" dirty="0">
                <a:cs typeface="B Nazanin" panose="00000400000000000000" pitchFamily="2" charset="-78"/>
              </a:rPr>
              <a:t>کمک به کاهش قدرت مکش لازم از طرف نوزاد  </a:t>
            </a:r>
            <a:r>
              <a:rPr lang="fa-IR" sz="2400" dirty="0" err="1">
                <a:cs typeface="B Nazanin" panose="00000400000000000000" pitchFamily="2" charset="-78"/>
              </a:rPr>
              <a:t>درانتقال</a:t>
            </a:r>
            <a:r>
              <a:rPr lang="fa-IR" sz="2400" dirty="0">
                <a:cs typeface="B Nazanin" panose="00000400000000000000" pitchFamily="2" charset="-78"/>
              </a:rPr>
              <a:t> شیر یا آغوز</a:t>
            </a:r>
          </a:p>
          <a:p>
            <a:r>
              <a:rPr lang="fa-IR" sz="2400" dirty="0">
                <a:cs typeface="B Nazanin" panose="00000400000000000000" pitchFamily="2" charset="-78"/>
              </a:rPr>
              <a:t>برای کاهش جریان شیر بیش از حد در عدم توانایی نوزاد در کنترل جریان شیر؛ و </a:t>
            </a:r>
          </a:p>
          <a:p>
            <a:r>
              <a:rPr lang="fa-IR" sz="2400" dirty="0">
                <a:cs typeface="B Nazanin" panose="00000400000000000000" pitchFamily="2" charset="-78"/>
              </a:rPr>
              <a:t>به عنوان محرکی برای تشویق نوزاد برای شروع و ادامه مکیدن</a:t>
            </a:r>
            <a:endParaRPr lang="en-US" sz="2400"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127326681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9529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2058" y="1556792"/>
            <a:ext cx="8229600" cy="4525962"/>
          </a:xfrm>
        </p:spPr>
        <p:txBody>
          <a:bodyPr/>
          <a:lstStyle/>
          <a:p>
            <a:r>
              <a:rPr lang="fa-IR" sz="3200" dirty="0">
                <a:cs typeface="B Nazanin" panose="00000400000000000000" pitchFamily="2" charset="-78"/>
              </a:rPr>
              <a:t>انواع بسیار نازک محافظ ها از جنس </a:t>
            </a:r>
            <a:r>
              <a:rPr lang="fa-IR" sz="3200" dirty="0" err="1">
                <a:cs typeface="B Nazanin" panose="00000400000000000000" pitchFamily="2" charset="-78"/>
              </a:rPr>
              <a:t>سیلیکونی</a:t>
            </a:r>
            <a:r>
              <a:rPr lang="fa-IR" sz="3200" dirty="0">
                <a:cs typeface="B Nazanin" panose="00000400000000000000" pitchFamily="2" charset="-78"/>
              </a:rPr>
              <a:t> جدید، اثرات منفی مربوط به انواع دیگر محافظ ها را از قبیل:</a:t>
            </a:r>
          </a:p>
          <a:p>
            <a:r>
              <a:rPr lang="fa-IR" sz="3200" b="1" dirty="0">
                <a:cs typeface="B Nazanin" panose="00000400000000000000" pitchFamily="2" charset="-78"/>
              </a:rPr>
              <a:t>کاهش انتقال شیر،</a:t>
            </a:r>
          </a:p>
          <a:p>
            <a:r>
              <a:rPr lang="fa-IR" sz="3200" b="1" dirty="0">
                <a:cs typeface="B Nazanin" panose="00000400000000000000" pitchFamily="2" charset="-78"/>
              </a:rPr>
              <a:t> کاهش تحریک نوک پستان، و </a:t>
            </a:r>
          </a:p>
          <a:p>
            <a:r>
              <a:rPr lang="fa-IR" sz="3200" b="1" dirty="0">
                <a:cs typeface="B Nazanin" panose="00000400000000000000" pitchFamily="2" charset="-78"/>
              </a:rPr>
              <a:t>قطع زودهنگام شیردهی</a:t>
            </a:r>
            <a:r>
              <a:rPr lang="fa-IR" sz="3200" dirty="0">
                <a:cs typeface="B Nazanin" panose="00000400000000000000" pitchFamily="2" charset="-78"/>
              </a:rPr>
              <a:t> را ندارند.</a:t>
            </a:r>
            <a:endParaRPr lang="en-US" sz="32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38</a:t>
            </a:fld>
            <a:endParaRPr lang="fa-IR" dirty="0"/>
          </a:p>
        </p:txBody>
      </p:sp>
      <p:grpSp>
        <p:nvGrpSpPr>
          <p:cNvPr id="5" name="Group 4"/>
          <p:cNvGrpSpPr/>
          <p:nvPr/>
        </p:nvGrpSpPr>
        <p:grpSpPr>
          <a:xfrm>
            <a:off x="535841" y="260648"/>
            <a:ext cx="8229600" cy="1141801"/>
            <a:chOff x="0" y="599"/>
            <a:chExt cx="8229600" cy="1141801"/>
          </a:xfrm>
        </p:grpSpPr>
        <p:sp>
          <p:nvSpPr>
            <p:cNvPr id="6" name="Rounded Rectangle 5"/>
            <p:cNvSpPr/>
            <p:nvPr/>
          </p:nvSpPr>
          <p:spPr>
            <a:xfrm>
              <a:off x="0" y="599"/>
              <a:ext cx="8229600" cy="114180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38" y="56337"/>
              <a:ext cx="8118124" cy="1030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3600" b="1" kern="1200" dirty="0">
                  <a:effectLst>
                    <a:outerShdw blurRad="38100" dist="38100" dir="2700000" algn="tl">
                      <a:srgbClr val="000000">
                        <a:alpha val="43137"/>
                      </a:srgbClr>
                    </a:outerShdw>
                  </a:effectLst>
                  <a:cs typeface="B Nazanin" panose="00000400000000000000" pitchFamily="2" charset="-78"/>
                </a:rPr>
                <a:t>معمای محافظ نوک پستان: استفاده شوند یا نه</a:t>
              </a:r>
              <a:endParaRPr lang="en-US" sz="3600" b="1"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720521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04885184"/>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40" name="Rectangle 3"/>
          <p:cNvSpPr>
            <a:spLocks noChangeArrowheads="1"/>
          </p:cNvSpPr>
          <p:nvPr/>
        </p:nvSpPr>
        <p:spPr bwMode="auto">
          <a:xfrm>
            <a:off x="705631" y="1805998"/>
            <a:ext cx="771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9pPr>
          </a:lstStyle>
          <a:p>
            <a:pPr algn="ctr" eaLnBrk="1" fontAlgn="auto" hangingPunct="1">
              <a:spcBef>
                <a:spcPct val="0"/>
              </a:spcBef>
              <a:spcAft>
                <a:spcPts val="0"/>
              </a:spcAft>
              <a:buClrTx/>
              <a:buSzTx/>
              <a:buFontTx/>
              <a:buNone/>
            </a:pPr>
            <a:r>
              <a:rPr lang="en-US" altLang="en-US" sz="2000" dirty="0">
                <a:solidFill>
                  <a:prstClr val="black"/>
                </a:solidFill>
                <a:latin typeface="Georgia" pitchFamily="18" charset="0"/>
              </a:rPr>
              <a:t>A nipple shield is a thin flexible silicone cover </a:t>
            </a:r>
          </a:p>
        </p:txBody>
      </p:sp>
      <p:sp>
        <p:nvSpPr>
          <p:cNvPr id="3" name="Rectangle 2"/>
          <p:cNvSpPr/>
          <p:nvPr/>
        </p:nvSpPr>
        <p:spPr>
          <a:xfrm>
            <a:off x="1295400" y="5180272"/>
            <a:ext cx="6781800" cy="646331"/>
          </a:xfrm>
          <a:prstGeom prst="rect">
            <a:avLst/>
          </a:prstGeom>
        </p:spPr>
        <p:txBody>
          <a:bodyPr wrap="square">
            <a:spAutoFit/>
          </a:bodyPr>
          <a:lstStyle/>
          <a:p>
            <a:pPr fontAlgn="auto">
              <a:spcBef>
                <a:spcPts val="0"/>
              </a:spcBef>
              <a:spcAft>
                <a:spcPts val="0"/>
              </a:spcAft>
            </a:pPr>
            <a:r>
              <a:rPr lang="en-US" dirty="0">
                <a:solidFill>
                  <a:prstClr val="black"/>
                </a:solidFill>
                <a:latin typeface="Lucida Sans Unicode"/>
              </a:rPr>
              <a:t>Nipple shields with a cut-out section enable the infant to have </a:t>
            </a:r>
            <a:r>
              <a:rPr lang="en-US" b="1" dirty="0">
                <a:solidFill>
                  <a:prstClr val="black"/>
                </a:solidFill>
                <a:latin typeface="Lucida Sans Unicode"/>
              </a:rPr>
              <a:t>contact with the skin </a:t>
            </a:r>
            <a:r>
              <a:rPr lang="en-US" dirty="0">
                <a:solidFill>
                  <a:prstClr val="black"/>
                </a:solidFill>
                <a:latin typeface="Lucida Sans Unicode"/>
              </a:rPr>
              <a:t>and </a:t>
            </a:r>
            <a:r>
              <a:rPr lang="en-US" b="1" dirty="0">
                <a:solidFill>
                  <a:prstClr val="black"/>
                </a:solidFill>
                <a:latin typeface="Lucida Sans Unicode"/>
              </a:rPr>
              <a:t>to smell the mother</a:t>
            </a: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t="11876" b="1"/>
          <a:stretch/>
        </p:blipFill>
        <p:spPr>
          <a:xfrm>
            <a:off x="4859310" y="2110098"/>
            <a:ext cx="3001842" cy="3121859"/>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t="10390" b="9542"/>
          <a:stretch/>
        </p:blipFill>
        <p:spPr>
          <a:xfrm>
            <a:off x="911386" y="2110098"/>
            <a:ext cx="3834409" cy="3070174"/>
          </a:xfrm>
          <a:prstGeom prst="rect">
            <a:avLst/>
          </a:prstGeom>
        </p:spPr>
      </p:pic>
    </p:spTree>
    <p:extLst>
      <p:ext uri="{BB962C8B-B14F-4D97-AF65-F5344CB8AC3E}">
        <p14:creationId xmlns:p14="http://schemas.microsoft.com/office/powerpoint/2010/main" val="162841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EC6060E-53B8-9415-35DD-C55F4D6492B3}"/>
              </a:ext>
            </a:extLst>
          </p:cNvPr>
          <p:cNvSpPr txBox="1">
            <a:spLocks/>
          </p:cNvSpPr>
          <p:nvPr/>
        </p:nvSpPr>
        <p:spPr>
          <a:xfrm>
            <a:off x="179513" y="1628799"/>
            <a:ext cx="8856984" cy="4954563"/>
          </a:xfrm>
          <a:prstGeom prst="rect">
            <a:avLst/>
          </a:prstGeom>
        </p:spPr>
        <p:txBody>
          <a:bodyPr vert="horz" lIns="91440" tIns="45720" rIns="91440" bIns="45720" rtlCol="0" anchor="ctr">
            <a:normAutofit fontScale="70000" lnSpcReduction="2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marL="0" marR="0" lvl="0" indent="0" algn="just" defTabSz="914400" rtl="1" eaLnBrk="1" fontAlgn="auto" latinLnBrk="0" hangingPunct="1">
              <a:lnSpc>
                <a:spcPct val="120000"/>
              </a:lnSpc>
              <a:spcBef>
                <a:spcPts val="1000"/>
              </a:spcBef>
              <a:spcAft>
                <a:spcPts val="0"/>
              </a:spcAft>
              <a:buClr>
                <a:sysClr val="windowText" lastClr="000000"/>
              </a:buClr>
              <a:buSzTx/>
              <a:buFont typeface="Arial" panose="020B0604020202020204" pitchFamily="34" charset="0"/>
              <a:buNone/>
              <a:tabLst/>
              <a:defRPr/>
            </a:pPr>
            <a:r>
              <a:rPr kumimoji="0" lang="fa-IR" sz="3600" b="0" i="0" u="none" strike="noStrike" kern="1200" cap="all" spc="0" normalizeH="0" baseline="0" noProof="0" dirty="0">
                <a:ln>
                  <a:noFill/>
                </a:ln>
                <a:solidFill>
                  <a:srgbClr val="A35DD1"/>
                </a:solidFill>
                <a:effectLst/>
                <a:uLnTx/>
                <a:uFillTx/>
                <a:latin typeface="Tw Cen MT" panose="020B0602020104020603"/>
                <a:ea typeface="+mn-ea"/>
                <a:cs typeface="B Titr" panose="00000700000000000000" pitchFamily="2" charset="-78"/>
              </a:rPr>
              <a:t>پیامد های کوتاه مدت: </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مشکلات تغذیه ای و  زردی </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افت قند خون</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 ناپایداری دمای بدن</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دیسترس تنفسی، آپنه</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 هیپوتونی و افزایش خطرابتلا به عفونت  و کم آبی </a:t>
            </a:r>
          </a:p>
          <a:p>
            <a:pPr marL="0" marR="0" lvl="0" indent="0" algn="just" defTabSz="914400" rtl="1" eaLnBrk="1" fontAlgn="auto" latinLnBrk="0" hangingPunct="1">
              <a:lnSpc>
                <a:spcPct val="120000"/>
              </a:lnSpc>
              <a:spcBef>
                <a:spcPts val="1000"/>
              </a:spcBef>
              <a:spcAft>
                <a:spcPts val="0"/>
              </a:spcAft>
              <a:buClr>
                <a:sysClr val="windowText" lastClr="000000"/>
              </a:buClr>
              <a:buSzTx/>
              <a:buFont typeface="Arial" panose="020B0604020202020204" pitchFamily="34" charset="0"/>
              <a:buNone/>
              <a:tabLst/>
              <a:defRPr/>
            </a:pPr>
            <a:r>
              <a:rPr kumimoji="0" lang="fa-IR" sz="3600" b="0" i="0" u="none" strike="noStrike" kern="1200" cap="all" spc="0" normalizeH="0" baseline="0" noProof="0" dirty="0">
                <a:ln>
                  <a:noFill/>
                </a:ln>
                <a:solidFill>
                  <a:srgbClr val="A35DD1"/>
                </a:solidFill>
                <a:effectLst/>
                <a:uLnTx/>
                <a:uFillTx/>
                <a:latin typeface="Tw Cen MT" panose="020B0602020104020603"/>
                <a:ea typeface="+mn-ea"/>
                <a:cs typeface="B Titr" panose="00000700000000000000" pitchFamily="2" charset="-78"/>
              </a:rPr>
              <a:t>پیامد های بلند مدت :</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0" i="0" u="none" strike="noStrike" kern="1200" cap="all" spc="0" normalizeH="0" baseline="0" noProof="0" dirty="0">
                <a:ln>
                  <a:noFill/>
                </a:ln>
                <a:solidFill>
                  <a:srgbClr val="A35DD1"/>
                </a:solidFill>
                <a:effectLst/>
                <a:uLnTx/>
                <a:uFillTx/>
                <a:latin typeface="Tw Cen MT" panose="020B0602020104020603"/>
                <a:ea typeface="+mn-ea"/>
                <a:cs typeface="B Nazanin" panose="00000400000000000000" pitchFamily="2" charset="-78"/>
              </a:rPr>
              <a:t> </a:t>
            </a: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مشکلات شناختی</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کاهش عملکرد در مدرسه</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مشکلات رفتاری و روان شناختی</a:t>
            </a:r>
          </a:p>
          <a:p>
            <a:pPr marL="457200" marR="0" lvl="0" indent="-457200" algn="just" defTabSz="914400" rtl="1"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Ø"/>
              <a:tabLst/>
              <a:defRPr/>
            </a:pPr>
            <a:r>
              <a:rPr kumimoji="0" lang="fa-IR" sz="2600" b="1" i="0" u="none" strike="noStrike" kern="1200" cap="all" spc="0" normalizeH="0" baseline="0" noProof="0" dirty="0">
                <a:ln>
                  <a:noFill/>
                </a:ln>
                <a:solidFill>
                  <a:sysClr val="windowText" lastClr="000000"/>
                </a:solidFill>
                <a:effectLst/>
                <a:uLnTx/>
                <a:uFillTx/>
                <a:latin typeface="Tw Cen MT" panose="020B0602020104020603"/>
                <a:ea typeface="+mn-ea"/>
                <a:cs typeface="B Nazanin" panose="00000400000000000000" pitchFamily="2" charset="-78"/>
              </a:rPr>
              <a:t> افزایش احتمال سندرم مرگ ناگهانی نوزاد و مشکلات باروری </a:t>
            </a:r>
          </a:p>
        </p:txBody>
      </p:sp>
      <p:pic>
        <p:nvPicPr>
          <p:cNvPr id="6" name="Picture 5">
            <a:extLst>
              <a:ext uri="{FF2B5EF4-FFF2-40B4-BE49-F238E27FC236}">
                <a16:creationId xmlns:a16="http://schemas.microsoft.com/office/drawing/2014/main" id="{EE53838E-CE8C-7744-5E7E-1E4404BF0787}"/>
              </a:ext>
            </a:extLst>
          </p:cNvPr>
          <p:cNvPicPr/>
          <p:nvPr/>
        </p:nvPicPr>
        <p:blipFill>
          <a:blip r:embed="rId2"/>
          <a:stretch>
            <a:fillRect/>
          </a:stretch>
        </p:blipFill>
        <p:spPr>
          <a:xfrm>
            <a:off x="611560" y="1484784"/>
            <a:ext cx="3312368" cy="2161665"/>
          </a:xfrm>
          <a:prstGeom prst="rect">
            <a:avLst/>
          </a:prstGeom>
        </p:spPr>
      </p:pic>
      <p:pic>
        <p:nvPicPr>
          <p:cNvPr id="7" name="Picture 6">
            <a:extLst>
              <a:ext uri="{FF2B5EF4-FFF2-40B4-BE49-F238E27FC236}">
                <a16:creationId xmlns:a16="http://schemas.microsoft.com/office/drawing/2014/main" id="{4B7C4D0A-7F8C-AFC8-B65C-41C40DDAE3F3}"/>
              </a:ext>
            </a:extLst>
          </p:cNvPr>
          <p:cNvPicPr/>
          <p:nvPr/>
        </p:nvPicPr>
        <p:blipFill>
          <a:blip r:embed="rId3"/>
          <a:stretch>
            <a:fillRect/>
          </a:stretch>
        </p:blipFill>
        <p:spPr>
          <a:xfrm>
            <a:off x="611560" y="3746810"/>
            <a:ext cx="3168353" cy="2587083"/>
          </a:xfrm>
          <a:prstGeom prst="rect">
            <a:avLst/>
          </a:prstGeom>
        </p:spPr>
      </p:pic>
      <p:sp>
        <p:nvSpPr>
          <p:cNvPr id="8" name="Title 1">
            <a:extLst>
              <a:ext uri="{FF2B5EF4-FFF2-40B4-BE49-F238E27FC236}">
                <a16:creationId xmlns:a16="http://schemas.microsoft.com/office/drawing/2014/main" id="{926B99DF-B088-3F11-0CF6-A02204A4F832}"/>
              </a:ext>
            </a:extLst>
          </p:cNvPr>
          <p:cNvSpPr txBox="1">
            <a:spLocks/>
          </p:cNvSpPr>
          <p:nvPr/>
        </p:nvSpPr>
        <p:spPr>
          <a:xfrm>
            <a:off x="913774" y="189571"/>
            <a:ext cx="10364452" cy="892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3200" b="0" i="0" u="none" strike="noStrike" kern="1200" cap="all" spc="0" normalizeH="0" baseline="0" noProof="0">
                <a:ln>
                  <a:noFill/>
                </a:ln>
                <a:solidFill>
                  <a:srgbClr val="A35DD1">
                    <a:lumMod val="75000"/>
                  </a:srgbClr>
                </a:solidFill>
                <a:effectLst/>
                <a:uLnTx/>
                <a:uFillTx/>
                <a:latin typeface="Tw Cen MT" panose="020B0602020104020603"/>
                <a:ea typeface="+mj-ea"/>
                <a:cs typeface="B Titr" panose="00000700000000000000" pitchFamily="2" charset="-78"/>
              </a:rPr>
              <a:t>عوارض تولد اواخر نارسی</a:t>
            </a:r>
            <a:endParaRPr kumimoji="0" lang="en-US" sz="3200" b="0" i="0" u="none" strike="noStrike" kern="1200" cap="all" spc="0" normalizeH="0" baseline="0" noProof="0" dirty="0">
              <a:ln>
                <a:noFill/>
              </a:ln>
              <a:solidFill>
                <a:srgbClr val="A35DD1">
                  <a:lumMod val="75000"/>
                </a:srgbClr>
              </a:solidFill>
              <a:effectLst/>
              <a:uLnTx/>
              <a:uFillTx/>
              <a:latin typeface="Tw Cen MT" panose="020B0602020104020603"/>
              <a:ea typeface="+mj-ea"/>
              <a:cs typeface="B Titr" panose="00000700000000000000" pitchFamily="2" charset="-78"/>
            </a:endParaRPr>
          </a:p>
        </p:txBody>
      </p:sp>
    </p:spTree>
    <p:extLst>
      <p:ext uri="{BB962C8B-B14F-4D97-AF65-F5344CB8AC3E}">
        <p14:creationId xmlns:p14="http://schemas.microsoft.com/office/powerpoint/2010/main" val="158122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638800"/>
            <a:ext cx="8153400" cy="990600"/>
          </a:xfrm>
        </p:spPr>
        <p:txBody>
          <a:bodyPr/>
          <a:lstStyle/>
          <a:p>
            <a:pPr marL="452437" indent="-342900" algn="l" rtl="0">
              <a:buFont typeface="+mj-lt"/>
              <a:buAutoNum type="arabicPeriod" startAt="4"/>
            </a:pPr>
            <a:r>
              <a:rPr lang="en-US" sz="1800" dirty="0"/>
              <a:t>Place the tip of the nipple shield centered over the tip of the nipple, pushing into the breast gently but firmly to create a seal</a:t>
            </a:r>
          </a:p>
          <a:p>
            <a:pPr algn="l" rtl="0"/>
            <a:endParaRPr lang="en-US" sz="1800" dirty="0"/>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rtl="1" fontAlgn="auto">
              <a:lnSpc>
                <a:spcPct val="90000"/>
              </a:lnSpc>
              <a:spcAft>
                <a:spcPct val="35000"/>
              </a:spcAft>
            </a:pPr>
            <a:r>
              <a:rPr lang="en-US" sz="4400" b="1" dirty="0">
                <a:solidFill>
                  <a:prstClr val="white"/>
                </a:solidFill>
              </a:rPr>
              <a:t>Applying the Nipple Shield</a:t>
            </a:r>
          </a:p>
        </p:txBody>
      </p:sp>
      <p:grpSp>
        <p:nvGrpSpPr>
          <p:cNvPr id="5" name="Group 4"/>
          <p:cNvGrpSpPr/>
          <p:nvPr/>
        </p:nvGrpSpPr>
        <p:grpSpPr>
          <a:xfrm>
            <a:off x="741553" y="228600"/>
            <a:ext cx="7772400" cy="1086345"/>
            <a:chOff x="0" y="450"/>
            <a:chExt cx="7772400" cy="1142098"/>
          </a:xfrm>
        </p:grpSpPr>
        <p:sp>
          <p:nvSpPr>
            <p:cNvPr id="6" name="Rounded Rectangle 5"/>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3" y="5620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rtl="1" fontAlgn="auto">
                <a:lnSpc>
                  <a:spcPct val="90000"/>
                </a:lnSpc>
                <a:spcAft>
                  <a:spcPct val="35000"/>
                </a:spcAft>
              </a:pPr>
              <a:r>
                <a:rPr lang="en-US" sz="4400" b="1" dirty="0">
                  <a:solidFill>
                    <a:prstClr val="white"/>
                  </a:solidFill>
                  <a:effectLst>
                    <a:outerShdw blurRad="38100" dist="38100" dir="2700000" algn="tl">
                      <a:srgbClr val="000000">
                        <a:alpha val="43137"/>
                      </a:srgbClr>
                    </a:outerShdw>
                  </a:effectLst>
                </a:rPr>
                <a:t>Applying the Nipple Shield</a:t>
              </a:r>
            </a:p>
          </p:txBody>
        </p:sp>
      </p:grpSp>
      <p:pic>
        <p:nvPicPr>
          <p:cNvPr id="3074" name="Picture 2" descr="D:\slides\Update slides\new pic\my pic and position\my pic and movies\jadid 2\۲۰۱۵۱۰۰۳_۱۰۲۹۱۶.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095"/>
          <a:stretch/>
        </p:blipFill>
        <p:spPr bwMode="auto">
          <a:xfrm>
            <a:off x="1261542" y="1370698"/>
            <a:ext cx="3234258" cy="419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D:\slides\Update slides\new pic\my pic and position\my pic and movies\jadid 2\۲۰۱۵۱۰۰۳_۱۰۳۲۱۷.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35" b="4091"/>
          <a:stretch/>
        </p:blipFill>
        <p:spPr bwMode="auto">
          <a:xfrm>
            <a:off x="4781804" y="1370698"/>
            <a:ext cx="3153457" cy="419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40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0566" y="5257800"/>
            <a:ext cx="8498634" cy="990600"/>
          </a:xfrm>
        </p:spPr>
        <p:txBody>
          <a:bodyPr/>
          <a:lstStyle/>
          <a:p>
            <a:pPr marL="452437" indent="-342900" algn="l" rtl="0">
              <a:buFont typeface="+mj-lt"/>
              <a:buAutoNum type="arabicPeriod" startAt="4"/>
            </a:pPr>
            <a:r>
              <a:rPr lang="en-US" sz="1800" dirty="0"/>
              <a:t>While pushing gently into the breast, insert a finger from each hand into the ridge between the nipple part of the shield and the outer part of the shield. Fingers should be parallel to the nipple</a:t>
            </a:r>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rtl="1" fontAlgn="auto">
              <a:lnSpc>
                <a:spcPct val="90000"/>
              </a:lnSpc>
              <a:spcAft>
                <a:spcPct val="35000"/>
              </a:spcAft>
            </a:pPr>
            <a:r>
              <a:rPr lang="en-US" sz="4400" b="1" dirty="0">
                <a:solidFill>
                  <a:prstClr val="white"/>
                </a:solidFill>
              </a:rPr>
              <a:t>Applying the Nipple Shield</a:t>
            </a:r>
          </a:p>
        </p:txBody>
      </p:sp>
      <p:grpSp>
        <p:nvGrpSpPr>
          <p:cNvPr id="5" name="Group 4"/>
          <p:cNvGrpSpPr/>
          <p:nvPr/>
        </p:nvGrpSpPr>
        <p:grpSpPr>
          <a:xfrm>
            <a:off x="741553" y="228600"/>
            <a:ext cx="7772400" cy="1142098"/>
            <a:chOff x="0" y="450"/>
            <a:chExt cx="7772400" cy="1142098"/>
          </a:xfrm>
        </p:grpSpPr>
        <p:sp>
          <p:nvSpPr>
            <p:cNvPr id="6" name="Rounded Rectangle 5"/>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3" y="5620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rtl="1" fontAlgn="auto">
                <a:lnSpc>
                  <a:spcPct val="90000"/>
                </a:lnSpc>
                <a:spcAft>
                  <a:spcPct val="35000"/>
                </a:spcAft>
              </a:pPr>
              <a:r>
                <a:rPr lang="en-US" sz="4400" b="1" dirty="0">
                  <a:solidFill>
                    <a:prstClr val="white"/>
                  </a:solidFill>
                  <a:effectLst>
                    <a:outerShdw blurRad="38100" dist="38100" dir="2700000" algn="tl">
                      <a:srgbClr val="000000">
                        <a:alpha val="43137"/>
                      </a:srgbClr>
                    </a:outerShdw>
                  </a:effectLst>
                </a:rPr>
                <a:t>Applying the Nipple Shield</a:t>
              </a:r>
            </a:p>
          </p:txBody>
        </p:sp>
      </p:grpSp>
      <p:pic>
        <p:nvPicPr>
          <p:cNvPr id="4098" name="Picture 2" descr="D:\slides\Update slides\new pic\my pic and position\my pic and movies\jadid 2\۲۰۱۵۱۰۰۳_۱۰۳۲۴۲.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74"/>
          <a:stretch/>
        </p:blipFill>
        <p:spPr bwMode="auto">
          <a:xfrm>
            <a:off x="1905000" y="1435058"/>
            <a:ext cx="2667000" cy="3822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9" name="Picture 3" descr="D:\slides\Update slides\new pic\my pic and position\my pic and movies\jadid 2\۲۰۱۵۱۰۰۳_۱۰۳۳۲۰.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18" b="4372"/>
          <a:stretch/>
        </p:blipFill>
        <p:spPr bwMode="auto">
          <a:xfrm>
            <a:off x="4994156" y="1391934"/>
            <a:ext cx="2397244" cy="3865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59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537" y="5782455"/>
            <a:ext cx="8498634" cy="990600"/>
          </a:xfrm>
        </p:spPr>
        <p:txBody>
          <a:bodyPr/>
          <a:lstStyle/>
          <a:p>
            <a:pPr marL="452437" indent="-342900" algn="l" rtl="0">
              <a:buFont typeface="+mj-lt"/>
              <a:buAutoNum type="arabicPeriod" startAt="4"/>
            </a:pPr>
            <a:r>
              <a:rPr lang="en-US" sz="1800" dirty="0"/>
              <a:t>the nipple</a:t>
            </a:r>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rtl="1" fontAlgn="auto">
              <a:lnSpc>
                <a:spcPct val="90000"/>
              </a:lnSpc>
              <a:spcAft>
                <a:spcPct val="35000"/>
              </a:spcAft>
            </a:pPr>
            <a:r>
              <a:rPr lang="en-US" sz="4400" b="1" dirty="0">
                <a:solidFill>
                  <a:prstClr val="white"/>
                </a:solidFill>
              </a:rPr>
              <a:t>Applying the Nipple Shield</a:t>
            </a:r>
          </a:p>
        </p:txBody>
      </p:sp>
      <p:grpSp>
        <p:nvGrpSpPr>
          <p:cNvPr id="5" name="Group 4"/>
          <p:cNvGrpSpPr/>
          <p:nvPr/>
        </p:nvGrpSpPr>
        <p:grpSpPr>
          <a:xfrm>
            <a:off x="0" y="0"/>
            <a:ext cx="9144000" cy="799649"/>
            <a:chOff x="0" y="-92999"/>
            <a:chExt cx="7772400" cy="1235547"/>
          </a:xfrm>
        </p:grpSpPr>
        <p:sp>
          <p:nvSpPr>
            <p:cNvPr id="6" name="Rounded Rectangle 5"/>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3" y="-92999"/>
              <a:ext cx="7660894" cy="1235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rtl="1" fontAlgn="auto">
                <a:lnSpc>
                  <a:spcPct val="90000"/>
                </a:lnSpc>
                <a:spcAft>
                  <a:spcPct val="35000"/>
                </a:spcAft>
              </a:pPr>
              <a:r>
                <a:rPr lang="en-US" sz="3200" b="1" dirty="0">
                  <a:solidFill>
                    <a:prstClr val="white"/>
                  </a:solidFill>
                  <a:effectLst>
                    <a:outerShdw blurRad="38100" dist="38100" dir="2700000" algn="tl">
                      <a:srgbClr val="000000">
                        <a:alpha val="43137"/>
                      </a:srgbClr>
                    </a:outerShdw>
                  </a:effectLst>
                </a:rPr>
                <a:t>remove the nipple shield from the breast</a:t>
              </a:r>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971"/>
          <a:stretch/>
        </p:blipFill>
        <p:spPr>
          <a:xfrm>
            <a:off x="0" y="824459"/>
            <a:ext cx="9144000" cy="604913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286"/>
          <a:stretch/>
        </p:blipFill>
        <p:spPr>
          <a:xfrm>
            <a:off x="0" y="835354"/>
            <a:ext cx="9144000" cy="600075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901"/>
          <a:stretch/>
        </p:blipFill>
        <p:spPr>
          <a:xfrm>
            <a:off x="65592" y="799649"/>
            <a:ext cx="9078408" cy="60007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56" y="835354"/>
            <a:ext cx="9144000" cy="6022646"/>
          </a:xfrm>
          <a:prstGeom prst="rect">
            <a:avLst/>
          </a:prstGeom>
        </p:spPr>
      </p:pic>
    </p:spTree>
    <p:extLst>
      <p:ext uri="{BB962C8B-B14F-4D97-AF65-F5344CB8AC3E}">
        <p14:creationId xmlns:p14="http://schemas.microsoft.com/office/powerpoint/2010/main" val="293966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17" t="4840" r="4281" b="5396"/>
          <a:stretch/>
        </p:blipFill>
        <p:spPr>
          <a:xfrm>
            <a:off x="1826067" y="1916832"/>
            <a:ext cx="5993754" cy="3840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 name="Diagram 1"/>
          <p:cNvGraphicFramePr/>
          <p:nvPr>
            <p:extLst>
              <p:ext uri="{D42A27DB-BD31-4B8C-83A1-F6EECF244321}">
                <p14:modId xmlns:p14="http://schemas.microsoft.com/office/powerpoint/2010/main" val="3503766368"/>
              </p:ext>
            </p:extLst>
          </p:nvPr>
        </p:nvGraphicFramePr>
        <p:xfrm>
          <a:off x="304800" y="152400"/>
          <a:ext cx="8229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731" name="Picture 5" descr="Fig3-0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3344" y="1642319"/>
            <a:ext cx="6299200" cy="4389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7"/>
          <p:cNvSpPr>
            <a:spLocks noChangeShapeType="1"/>
          </p:cNvSpPr>
          <p:nvPr/>
        </p:nvSpPr>
        <p:spPr bwMode="auto">
          <a:xfrm flipH="1">
            <a:off x="6588224" y="4581128"/>
            <a:ext cx="1080122" cy="651952"/>
          </a:xfrm>
          <a:prstGeom prst="line">
            <a:avLst/>
          </a:prstGeom>
          <a:ln w="57150">
            <a:solidFill>
              <a:schemeClr val="bg1"/>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32846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49570273"/>
              </p:ext>
            </p:extLst>
          </p:nvPr>
        </p:nvGraphicFramePr>
        <p:xfrm>
          <a:off x="357188" y="214313"/>
          <a:ext cx="8389937"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2437" name="Picture 5" descr="Fig3-025"/>
          <p:cNvPicPr>
            <a:picLocks noChangeAspect="1" noChangeArrowheads="1"/>
          </p:cNvPicPr>
          <p:nvPr/>
        </p:nvPicPr>
        <p:blipFill>
          <a:blip r:embed="rId7"/>
          <a:srcRect/>
          <a:stretch>
            <a:fillRect/>
          </a:stretch>
        </p:blipFill>
        <p:spPr bwMode="auto">
          <a:xfrm>
            <a:off x="1220376" y="1600200"/>
            <a:ext cx="6557962" cy="4569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86922">
            <a:off x="5782563" y="2817111"/>
            <a:ext cx="1828800" cy="19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492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28318717"/>
              </p:ext>
            </p:extLst>
          </p:nvPr>
        </p:nvGraphicFramePr>
        <p:xfrm>
          <a:off x="500063" y="285750"/>
          <a:ext cx="8229600" cy="1919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79" name="Picture 5" descr="Fig3-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2060847"/>
            <a:ext cx="5832648" cy="4064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664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16075FD1-D0B4-F693-216E-8CC6CF90B3A1}"/>
              </a:ext>
            </a:extLst>
          </p:cNvPr>
          <p:cNvSpPr>
            <a:spLocks noGrp="1"/>
          </p:cNvSpPr>
          <p:nvPr>
            <p:ph idx="1"/>
          </p:nvPr>
        </p:nvSpPr>
        <p:spPr>
          <a:xfrm>
            <a:off x="457200" y="1628801"/>
            <a:ext cx="8280920" cy="4772896"/>
          </a:xfrm>
        </p:spPr>
        <p:txBody>
          <a:bodyPr/>
          <a:lstStyle/>
          <a:p>
            <a:pPr marL="457200" indent="-457200" algn="just">
              <a:spcBef>
                <a:spcPts val="0"/>
              </a:spcBef>
              <a:spcAft>
                <a:spcPts val="1000"/>
              </a:spcAft>
            </a:pPr>
            <a:r>
              <a:rPr lang="fa-IR" sz="2800" dirty="0">
                <a:latin typeface="Times New Roman"/>
                <a:ea typeface="Calibri"/>
                <a:cs typeface="B Nazanin"/>
              </a:rPr>
              <a:t>در صورت نیاز به مقادیر بیشتر از آغوز  یا </a:t>
            </a:r>
            <a:r>
              <a:rPr lang="fa-IR" sz="2800" dirty="0" err="1">
                <a:latin typeface="Times New Roman"/>
                <a:ea typeface="Calibri"/>
                <a:cs typeface="B Nazanin"/>
              </a:rPr>
              <a:t>شیردوشیده</a:t>
            </a:r>
            <a:r>
              <a:rPr lang="fa-IR" sz="2800" dirty="0">
                <a:latin typeface="Times New Roman"/>
                <a:ea typeface="Calibri"/>
                <a:cs typeface="B Nazanin"/>
              </a:rPr>
              <a:t> شده مادر،  </a:t>
            </a:r>
            <a:r>
              <a:rPr lang="fa-IR" sz="2800" dirty="0" err="1">
                <a:latin typeface="Times New Roman"/>
                <a:ea typeface="Calibri"/>
                <a:cs typeface="B Nazanin"/>
              </a:rPr>
              <a:t>ازشیر</a:t>
            </a:r>
            <a:r>
              <a:rPr lang="fa-IR" sz="2800" dirty="0">
                <a:latin typeface="Times New Roman"/>
                <a:ea typeface="Calibri"/>
                <a:cs typeface="B Nazanin"/>
              </a:rPr>
              <a:t> جایگزین مناسب دیگر (</a:t>
            </a:r>
            <a:r>
              <a:rPr lang="fa-IR" sz="2000" dirty="0">
                <a:latin typeface="Times New Roman"/>
                <a:ea typeface="Calibri"/>
                <a:cs typeface="B Nazanin"/>
              </a:rPr>
              <a:t>ترجیحا شیر </a:t>
            </a:r>
            <a:r>
              <a:rPr lang="fa-IR" sz="2000" dirty="0" err="1">
                <a:latin typeface="Times New Roman"/>
                <a:ea typeface="Calibri"/>
                <a:cs typeface="B Nazanin"/>
              </a:rPr>
              <a:t>اهدائی</a:t>
            </a:r>
            <a:r>
              <a:rPr lang="fa-IR" sz="2000" dirty="0">
                <a:latin typeface="Times New Roman"/>
                <a:ea typeface="Calibri"/>
                <a:cs typeface="B Nazanin"/>
              </a:rPr>
              <a:t> بانک شیر</a:t>
            </a:r>
            <a:r>
              <a:rPr lang="fa-IR" sz="2800" dirty="0">
                <a:latin typeface="Times New Roman"/>
                <a:ea typeface="Calibri"/>
                <a:cs typeface="B Nazanin"/>
              </a:rPr>
              <a:t>)، و نهایتا </a:t>
            </a:r>
            <a:r>
              <a:rPr lang="fa-IR" sz="2800" dirty="0" err="1">
                <a:latin typeface="Times New Roman"/>
                <a:ea typeface="Calibri"/>
                <a:cs typeface="B Nazanin"/>
              </a:rPr>
              <a:t>شیرمصنوعی</a:t>
            </a:r>
            <a:endParaRPr lang="fa-IR" sz="2800" dirty="0">
              <a:latin typeface="Times New Roman"/>
              <a:ea typeface="Calibri"/>
              <a:cs typeface="B Nazanin"/>
            </a:endParaRPr>
          </a:p>
          <a:p>
            <a:pPr marL="457200" indent="-457200" algn="just">
              <a:spcBef>
                <a:spcPts val="0"/>
              </a:spcBef>
              <a:spcAft>
                <a:spcPts val="1000"/>
              </a:spcAft>
            </a:pPr>
            <a:r>
              <a:rPr lang="fa-IR" sz="2800" dirty="0">
                <a:latin typeface="Times New Roman"/>
                <a:ea typeface="Calibri"/>
                <a:cs typeface="B Nazanin"/>
              </a:rPr>
              <a:t>در صورت توان به مکیدن پستان، استفاده از وسیله مکمل رسان (</a:t>
            </a:r>
            <a:r>
              <a:rPr lang="en-US" sz="2800" dirty="0">
                <a:latin typeface="Times New Roman"/>
                <a:ea typeface="Calibri"/>
                <a:cs typeface="B Nazanin"/>
              </a:rPr>
              <a:t>SNS</a:t>
            </a:r>
            <a:r>
              <a:rPr lang="fa-IR" sz="2800" dirty="0">
                <a:latin typeface="Times New Roman"/>
                <a:ea typeface="Calibri"/>
                <a:cs typeface="B Nazanin"/>
              </a:rPr>
              <a:t>) روش انتخابی در تجویز مکمل است</a:t>
            </a:r>
          </a:p>
          <a:p>
            <a:pPr marL="457200" indent="-457200" algn="just">
              <a:spcBef>
                <a:spcPts val="0"/>
              </a:spcBef>
              <a:spcAft>
                <a:spcPts val="1000"/>
              </a:spcAft>
            </a:pPr>
            <a:r>
              <a:rPr lang="fa-IR" sz="2800" dirty="0">
                <a:latin typeface="Times New Roman"/>
                <a:ea typeface="Calibri"/>
                <a:cs typeface="B Nazanin"/>
              </a:rPr>
              <a:t>مقادیر شیرکمکی  در چند روز اول پس از تولد با فواصل هر دو تا سه ساعت یک بار عبارتند از:</a:t>
            </a:r>
          </a:p>
          <a:p>
            <a:pPr marL="712788" lvl="1" indent="-457200" algn="just">
              <a:spcBef>
                <a:spcPts val="0"/>
              </a:spcBef>
              <a:spcAft>
                <a:spcPts val="1000"/>
              </a:spcAft>
            </a:pPr>
            <a:r>
              <a:rPr lang="fa-IR" sz="2400" dirty="0">
                <a:latin typeface="Times New Roman"/>
                <a:ea typeface="Calibri"/>
                <a:cs typeface="B Nazanin"/>
              </a:rPr>
              <a:t>روز اول: 2 تا 10 میلی‌لیتر، </a:t>
            </a:r>
          </a:p>
          <a:p>
            <a:pPr marL="712788" lvl="1" indent="-457200" algn="just">
              <a:spcBef>
                <a:spcPts val="0"/>
              </a:spcBef>
              <a:spcAft>
                <a:spcPts val="1000"/>
              </a:spcAft>
            </a:pPr>
            <a:r>
              <a:rPr lang="fa-IR" sz="2400" dirty="0">
                <a:latin typeface="Times New Roman"/>
                <a:ea typeface="Calibri"/>
                <a:cs typeface="B Nazanin"/>
              </a:rPr>
              <a:t>روز دوم: 5 تا 15 میلی‌لیتر، </a:t>
            </a:r>
          </a:p>
          <a:p>
            <a:pPr marL="712788" lvl="1" indent="-457200" algn="just">
              <a:spcBef>
                <a:spcPts val="0"/>
              </a:spcBef>
              <a:spcAft>
                <a:spcPts val="1000"/>
              </a:spcAft>
            </a:pPr>
            <a:r>
              <a:rPr lang="fa-IR" sz="2400" dirty="0">
                <a:latin typeface="Times New Roman"/>
                <a:ea typeface="Calibri"/>
                <a:cs typeface="B Nazanin"/>
              </a:rPr>
              <a:t>روز سوم : 15 تا 30 میلی‌لیتر، </a:t>
            </a:r>
          </a:p>
          <a:p>
            <a:pPr marL="712788" lvl="1" indent="-457200" algn="just">
              <a:spcBef>
                <a:spcPts val="0"/>
              </a:spcBef>
              <a:spcAft>
                <a:spcPts val="1000"/>
              </a:spcAft>
            </a:pPr>
            <a:r>
              <a:rPr lang="fa-IR" sz="2400" dirty="0">
                <a:latin typeface="Times New Roman"/>
                <a:ea typeface="Calibri"/>
                <a:cs typeface="B Nazanin"/>
              </a:rPr>
              <a:t>روز چهارم: 30 تا 60 میلی‌لیتر </a:t>
            </a:r>
            <a:endParaRPr lang="fa-IR" sz="2400" dirty="0">
              <a:cs typeface="B Nazanin" panose="00000400000000000000" pitchFamily="2" charset="-78"/>
            </a:endParaRPr>
          </a:p>
          <a:p>
            <a:endParaRPr lang="en-US" sz="2800" dirty="0">
              <a:cs typeface="B Nazanin" panose="00000400000000000000" pitchFamily="2" charset="-78"/>
            </a:endParaRPr>
          </a:p>
        </p:txBody>
      </p:sp>
      <p:graphicFrame>
        <p:nvGraphicFramePr>
          <p:cNvPr id="9" name="Diagram 8">
            <a:extLst>
              <a:ext uri="{FF2B5EF4-FFF2-40B4-BE49-F238E27FC236}">
                <a16:creationId xmlns:a16="http://schemas.microsoft.com/office/drawing/2014/main" id="{FED40B6F-E60E-DDD3-C42E-81A76CF930BC}"/>
              </a:ext>
            </a:extLst>
          </p:cNvPr>
          <p:cNvGraphicFramePr/>
          <p:nvPr>
            <p:extLst>
              <p:ext uri="{D42A27DB-BD31-4B8C-83A1-F6EECF244321}">
                <p14:modId xmlns:p14="http://schemas.microsoft.com/office/powerpoint/2010/main" val="4175144478"/>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5763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80F156C-B4AB-DE05-990C-19AC5C1A6194}"/>
              </a:ext>
            </a:extLst>
          </p:cNvPr>
          <p:cNvSpPr>
            <a:spLocks noGrp="1"/>
          </p:cNvSpPr>
          <p:nvPr>
            <p:ph idx="1"/>
          </p:nvPr>
        </p:nvSpPr>
        <p:spPr>
          <a:xfrm>
            <a:off x="360233" y="1700808"/>
            <a:ext cx="8305800" cy="4089400"/>
          </a:xfrm>
        </p:spPr>
        <p:txBody>
          <a:bodyPr/>
          <a:lstStyle/>
          <a:p>
            <a:pPr algn="r" rtl="1"/>
            <a:r>
              <a:rPr lang="fa-IR" altLang="en-US" sz="3600" dirty="0">
                <a:cs typeface="B Nazanin" panose="00000400000000000000" pitchFamily="2" charset="-78"/>
              </a:rPr>
              <a:t>سوند معده(لوله تغذیه)</a:t>
            </a:r>
          </a:p>
          <a:p>
            <a:r>
              <a:rPr lang="fa-IR" altLang="en-US" sz="3600" dirty="0">
                <a:cs typeface="B Nazanin" panose="00000400000000000000" pitchFamily="2" charset="-78"/>
              </a:rPr>
              <a:t>وسیله مکمل رسان </a:t>
            </a:r>
          </a:p>
          <a:p>
            <a:r>
              <a:rPr lang="fa-IR" altLang="en-US" sz="3600" dirty="0">
                <a:cs typeface="B Nazanin" panose="00000400000000000000" pitchFamily="2" charset="-78"/>
              </a:rPr>
              <a:t>فنجان</a:t>
            </a:r>
          </a:p>
          <a:p>
            <a:pPr algn="r" rtl="1"/>
            <a:r>
              <a:rPr lang="fa-IR" altLang="en-US" sz="3600" dirty="0">
                <a:cs typeface="B Nazanin" panose="00000400000000000000" pitchFamily="2" charset="-78"/>
              </a:rPr>
              <a:t>سرنگ یا قطره چکان</a:t>
            </a:r>
          </a:p>
          <a:p>
            <a:pPr algn="r" rtl="1"/>
            <a:r>
              <a:rPr lang="fa-IR" altLang="en-US" sz="3600" dirty="0">
                <a:cs typeface="B Nazanin" panose="00000400000000000000" pitchFamily="2" charset="-78"/>
              </a:rPr>
              <a:t>قاشق</a:t>
            </a:r>
          </a:p>
          <a:p>
            <a:pPr algn="r" rtl="1"/>
            <a:r>
              <a:rPr lang="fa-IR" altLang="en-US" sz="3600" dirty="0">
                <a:cs typeface="B Nazanin" panose="00000400000000000000" pitchFamily="2" charset="-78"/>
              </a:rPr>
              <a:t>تغذیه انگشتی</a:t>
            </a:r>
          </a:p>
          <a:p>
            <a:pPr algn="r" rtl="1"/>
            <a:r>
              <a:rPr lang="fa-IR" altLang="en-US" sz="3600" dirty="0">
                <a:cs typeface="B Nazanin" panose="00000400000000000000" pitchFamily="2" charset="-78"/>
              </a:rPr>
              <a:t>بطری</a:t>
            </a:r>
            <a:endParaRPr lang="en-US" altLang="en-US" sz="3600"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DCAD76A6-3D67-1F35-E15E-B28CDCF6D22A}"/>
              </a:ext>
            </a:extLst>
          </p:cNvPr>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4626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D0D336E-F3C3-EF9D-6363-1000A4B98889}"/>
              </a:ext>
            </a:extLst>
          </p:cNvPr>
          <p:cNvSpPr txBox="1">
            <a:spLocks/>
          </p:cNvSpPr>
          <p:nvPr/>
        </p:nvSpPr>
        <p:spPr>
          <a:xfrm>
            <a:off x="-3780928" y="2060848"/>
            <a:ext cx="10369152" cy="1829761"/>
          </a:xfrm>
          <a:prstGeom prst="rect">
            <a:avLst/>
          </a:prstGeom>
        </p:spPr>
        <p:txBody>
          <a:bodyPr vert="horz" rtlCol="0" anchor="ctr">
            <a:normAutofit/>
            <a:scene3d>
              <a:camera prst="orthographicFront"/>
              <a:lightRig rig="soft" dir="t"/>
            </a:scene3d>
            <a:sp3d prstMaterial="softEdge">
              <a:bevelT w="25400" h="25400"/>
            </a:sp3d>
          </a:bodyPr>
          <a:lstStyle>
            <a:lvl1pPr algn="r" rtl="1" eaLnBrk="0" fontAlgn="base" hangingPunct="0">
              <a:spcBef>
                <a:spcPct val="0"/>
              </a:spcBef>
              <a:spcAft>
                <a:spcPct val="0"/>
              </a:spcAft>
              <a:defRPr sz="4100" b="1" kern="1200">
                <a:solidFill>
                  <a:schemeClr val="tx2"/>
                </a:solidFill>
                <a:effectLst/>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a:lstStyle>
          <a:p>
            <a:r>
              <a:rPr lang="fa-IR" dirty="0">
                <a:cs typeface="B Nazanin" panose="00000400000000000000" pitchFamily="2" charset="-78"/>
              </a:rPr>
              <a:t>وسایل مکمل رسان </a:t>
            </a:r>
            <a:br>
              <a:rPr lang="fa-IR" dirty="0">
                <a:cs typeface="B Nazanin" panose="00000400000000000000" pitchFamily="2" charset="-78"/>
              </a:rPr>
            </a:br>
            <a:endParaRPr lang="en-US" dirty="0"/>
          </a:p>
        </p:txBody>
      </p:sp>
    </p:spTree>
    <p:extLst>
      <p:ext uri="{BB962C8B-B14F-4D97-AF65-F5344CB8AC3E}">
        <p14:creationId xmlns:p14="http://schemas.microsoft.com/office/powerpoint/2010/main" val="4268077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0DA5EE2-6D3F-60E3-D6A8-9D6F3FEBC46B}"/>
              </a:ext>
            </a:extLst>
          </p:cNvPr>
          <p:cNvSpPr txBox="1">
            <a:spLocks/>
          </p:cNvSpPr>
          <p:nvPr/>
        </p:nvSpPr>
        <p:spPr>
          <a:xfrm>
            <a:off x="685800" y="404664"/>
            <a:ext cx="5326360" cy="792088"/>
          </a:xfrm>
          <a:prstGeom prst="rect">
            <a:avLst/>
          </a:prstGeom>
        </p:spPr>
        <p:txBody>
          <a:bodyPr vert="horz" rtlCol="0" anchor="ctr">
            <a:normAutofit/>
            <a:scene3d>
              <a:camera prst="orthographicFront"/>
              <a:lightRig rig="soft" dir="t"/>
            </a:scene3d>
            <a:sp3d prstMaterial="softEdge">
              <a:bevelT w="25400" h="25400"/>
            </a:sp3d>
          </a:bodyPr>
          <a:lstStyle>
            <a:lvl1pPr algn="r" rtl="1" eaLnBrk="0" fontAlgn="base" hangingPunct="0">
              <a:spcBef>
                <a:spcPct val="0"/>
              </a:spcBef>
              <a:spcAft>
                <a:spcPct val="0"/>
              </a:spcAft>
              <a:defRPr sz="4100" b="1" kern="1200">
                <a:solidFill>
                  <a:schemeClr val="tx2"/>
                </a:solidFill>
                <a:effectLst/>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a:lstStyle>
          <a:p>
            <a:r>
              <a:rPr lang="fa-IR" dirty="0">
                <a:cs typeface="B Nazanin" panose="00000400000000000000" pitchFamily="2" charset="-78"/>
              </a:rPr>
              <a:t>تغذیه فنجانی</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D700E5D0-C6FA-D70E-CE9F-CE0B0B2A11E9}"/>
              </a:ext>
            </a:extLst>
          </p:cNvPr>
          <p:cNvPicPr>
            <a:picLocks noChangeAspect="1"/>
          </p:cNvPicPr>
          <p:nvPr/>
        </p:nvPicPr>
        <p:blipFill rotWithShape="1">
          <a:blip r:embed="rId2">
            <a:extLst>
              <a:ext uri="{28A0092B-C50C-407E-A947-70E740481C1C}">
                <a14:useLocalDpi xmlns:a14="http://schemas.microsoft.com/office/drawing/2010/main" val="0"/>
              </a:ext>
            </a:extLst>
          </a:blip>
          <a:srcRect t="8300" r="11285"/>
          <a:stretch/>
        </p:blipFill>
        <p:spPr>
          <a:xfrm>
            <a:off x="-72373" y="1196752"/>
            <a:ext cx="9288745" cy="7328720"/>
          </a:xfrm>
          <a:prstGeom prst="rect">
            <a:avLst/>
          </a:prstGeom>
        </p:spPr>
      </p:pic>
    </p:spTree>
    <p:extLst>
      <p:ext uri="{BB962C8B-B14F-4D97-AF65-F5344CB8AC3E}">
        <p14:creationId xmlns:p14="http://schemas.microsoft.com/office/powerpoint/2010/main" val="138100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C2DCEF-3C3E-AEFF-F783-B76D3DA4872D}"/>
              </a:ext>
            </a:extLst>
          </p:cNvPr>
          <p:cNvSpPr txBox="1">
            <a:spLocks/>
          </p:cNvSpPr>
          <p:nvPr/>
        </p:nvSpPr>
        <p:spPr>
          <a:xfrm>
            <a:off x="913774" y="434899"/>
            <a:ext cx="8229600" cy="43489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3200" b="0" i="0" u="none" strike="noStrike" kern="1200" cap="all" spc="0" normalizeH="0" baseline="0" noProof="0">
                <a:ln>
                  <a:noFill/>
                </a:ln>
                <a:solidFill>
                  <a:srgbClr val="A35DD1"/>
                </a:solidFill>
                <a:effectLst/>
                <a:uLnTx/>
                <a:uFillTx/>
                <a:latin typeface="Tw Cen MT" panose="020B0602020104020603"/>
                <a:ea typeface="+mj-ea"/>
                <a:cs typeface="B Titr" panose="00000700000000000000" pitchFamily="2" charset="-78"/>
              </a:rPr>
              <a:t>تغذیه موثربا شیر مادر برای پیشگیری از عوارض</a:t>
            </a:r>
            <a:endParaRPr kumimoji="0" lang="en-US" sz="3200" b="0" i="0" u="none" strike="noStrike" kern="1200" cap="all" spc="0" normalizeH="0" baseline="0" noProof="0" dirty="0">
              <a:ln>
                <a:noFill/>
              </a:ln>
              <a:solidFill>
                <a:srgbClr val="A35DD1"/>
              </a:solidFill>
              <a:effectLst/>
              <a:uLnTx/>
              <a:uFillTx/>
              <a:latin typeface="Tw Cen MT" panose="020B0602020104020603"/>
              <a:ea typeface="+mj-ea"/>
              <a:cs typeface="B Titr" panose="00000700000000000000" pitchFamily="2" charset="-78"/>
            </a:endParaRPr>
          </a:p>
        </p:txBody>
      </p:sp>
      <p:sp>
        <p:nvSpPr>
          <p:cNvPr id="5" name="Text Placeholder 2">
            <a:extLst>
              <a:ext uri="{FF2B5EF4-FFF2-40B4-BE49-F238E27FC236}">
                <a16:creationId xmlns:a16="http://schemas.microsoft.com/office/drawing/2014/main" id="{9FBD4725-30D6-6666-8E7D-0604E99EACF3}"/>
              </a:ext>
            </a:extLst>
          </p:cNvPr>
          <p:cNvSpPr txBox="1">
            <a:spLocks/>
          </p:cNvSpPr>
          <p:nvPr/>
        </p:nvSpPr>
        <p:spPr>
          <a:xfrm>
            <a:off x="107504" y="981309"/>
            <a:ext cx="8856983" cy="1717286"/>
          </a:xfrm>
          <a:prstGeom prst="rect">
            <a:avLst/>
          </a:prstGeom>
        </p:spPr>
        <p:txBody>
          <a:bodyPr vert="horz" lIns="91440" tIns="45720" rIns="91440" bIns="45720" rtlCol="0" anchor="ctr">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marL="0" marR="0" lvl="0" indent="0" algn="ctr" defTabSz="914400" rtl="1" eaLnBrk="1" fontAlgn="auto" latinLnBrk="0" hangingPunct="1">
              <a:lnSpc>
                <a:spcPct val="120000"/>
              </a:lnSpc>
              <a:spcBef>
                <a:spcPts val="1000"/>
              </a:spcBef>
              <a:spcAft>
                <a:spcPts val="0"/>
              </a:spcAft>
              <a:buClr>
                <a:sysClr val="windowText" lastClr="000000"/>
              </a:buClr>
              <a:buSzTx/>
              <a:buFont typeface="Arial" panose="020B0604020202020204" pitchFamily="34" charset="0"/>
              <a:buNone/>
              <a:tabLst/>
              <a:defRPr/>
            </a:pPr>
            <a:r>
              <a:rPr kumimoji="0" lang="fa-IR" sz="2000" b="1" i="0" u="none" strike="noStrike" kern="1200" cap="all" spc="0" normalizeH="0" baseline="0" noProof="0" dirty="0">
                <a:ln>
                  <a:noFill/>
                </a:ln>
                <a:solidFill>
                  <a:sysClr val="windowText" lastClr="000000"/>
                </a:solidFill>
                <a:effectLst/>
                <a:uLnTx/>
                <a:uFillTx/>
                <a:latin typeface="Tw Cen MT" panose="020B0602020104020603"/>
                <a:ea typeface="Tahoma" panose="020B0604030504040204" pitchFamily="34" charset="0"/>
                <a:cs typeface="B Nazanin" panose="00000400000000000000" pitchFamily="2" charset="-78"/>
              </a:rPr>
              <a:t>اگر چه مشکلات بلند مدت چند جنبه ای هستند و راهکار آشکاری برای پرهیز از آن وجود ندارد ولی عوارض کوتاه مدت و بستری دوباره در بیمارستان را می توان با</a:t>
            </a:r>
            <a:r>
              <a:rPr kumimoji="0" lang="ar-SA" sz="2000" b="1" i="0" u="none" strike="noStrike" kern="1200" cap="all" spc="0" normalizeH="0" baseline="0" noProof="0" dirty="0">
                <a:ln>
                  <a:noFill/>
                </a:ln>
                <a:solidFill>
                  <a:srgbClr val="A35DD1"/>
                </a:solidFill>
                <a:effectLst/>
                <a:uLnTx/>
                <a:uFillTx/>
                <a:latin typeface="Tw Cen MT" panose="020B0602020104020603"/>
                <a:ea typeface="Tahoma" panose="020B0604030504040204" pitchFamily="34" charset="0"/>
                <a:cs typeface="B Nazanin" panose="00000400000000000000" pitchFamily="2" charset="-78"/>
              </a:rPr>
              <a:t>تغذیه مؤثر با شیر مادر</a:t>
            </a:r>
            <a:r>
              <a:rPr kumimoji="0" lang="fa-IR" sz="2000" b="1" i="0" u="none" strike="noStrike" kern="1200" cap="all" spc="0" normalizeH="0" baseline="0" noProof="0" dirty="0">
                <a:ln>
                  <a:noFill/>
                </a:ln>
                <a:solidFill>
                  <a:sysClr val="windowText" lastClr="000000"/>
                </a:solidFill>
                <a:effectLst/>
                <a:uLnTx/>
                <a:uFillTx/>
                <a:latin typeface="Tw Cen MT" panose="020B0602020104020603"/>
                <a:ea typeface="Tahoma" panose="020B0604030504040204" pitchFamily="34" charset="0"/>
                <a:cs typeface="B Nazanin" panose="00000400000000000000" pitchFamily="2" charset="-78"/>
              </a:rPr>
              <a:t>کاهش داد یا به کل از میان برد</a:t>
            </a:r>
            <a:endParaRPr kumimoji="0" lang="en-US" sz="2000" b="1" i="0" u="none" strike="noStrike" kern="1200" cap="all" spc="0" normalizeH="0" baseline="0" noProof="0" dirty="0">
              <a:ln>
                <a:noFill/>
              </a:ln>
              <a:solidFill>
                <a:sysClr val="windowText" lastClr="000000"/>
              </a:solidFill>
              <a:effectLst/>
              <a:uLnTx/>
              <a:uFillTx/>
              <a:latin typeface="Tw Cen MT" panose="020B0602020104020603"/>
              <a:ea typeface="Tahoma" panose="020B0604030504040204" pitchFamily="34" charset="0"/>
              <a:cs typeface="B Nazanin" panose="00000400000000000000" pitchFamily="2" charset="-78"/>
            </a:endParaRPr>
          </a:p>
        </p:txBody>
      </p:sp>
      <p:pic>
        <p:nvPicPr>
          <p:cNvPr id="6" name="Picture 5">
            <a:extLst>
              <a:ext uri="{FF2B5EF4-FFF2-40B4-BE49-F238E27FC236}">
                <a16:creationId xmlns:a16="http://schemas.microsoft.com/office/drawing/2014/main" id="{8C1F879C-1DF9-4B3B-9D67-8BF905C6EEC1}"/>
              </a:ext>
            </a:extLst>
          </p:cNvPr>
          <p:cNvPicPr/>
          <p:nvPr/>
        </p:nvPicPr>
        <p:blipFill>
          <a:blip r:embed="rId2"/>
          <a:stretch>
            <a:fillRect/>
          </a:stretch>
        </p:blipFill>
        <p:spPr>
          <a:xfrm>
            <a:off x="107505" y="2464420"/>
            <a:ext cx="8928992" cy="4393580"/>
          </a:xfrm>
          <a:prstGeom prst="rect">
            <a:avLst/>
          </a:prstGeom>
        </p:spPr>
      </p:pic>
    </p:spTree>
    <p:extLst>
      <p:ext uri="{BB962C8B-B14F-4D97-AF65-F5344CB8AC3E}">
        <p14:creationId xmlns:p14="http://schemas.microsoft.com/office/powerpoint/2010/main" val="2272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69D6176E-A6A7-4EB1-2BAD-2A834B0B7C43}"/>
              </a:ext>
            </a:extLst>
          </p:cNvPr>
          <p:cNvSpPr>
            <a:spLocks noGrp="1"/>
          </p:cNvSpPr>
          <p:nvPr>
            <p:ph idx="1"/>
          </p:nvPr>
        </p:nvSpPr>
        <p:spPr>
          <a:xfrm>
            <a:off x="457200" y="1700808"/>
            <a:ext cx="8229600" cy="4081462"/>
          </a:xfrm>
        </p:spPr>
        <p:txBody>
          <a:bodyPr/>
          <a:lstStyle/>
          <a:p>
            <a:pPr marL="342900" lvl="0" indent="-342900" algn="justLow">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در هنگام بیماری ویا جدايي مادر از شیرخوار. </a:t>
            </a:r>
            <a:endParaRPr lang="en-US" dirty="0"/>
          </a:p>
          <a:p>
            <a:pPr marL="342900" lvl="0" indent="-342900" algn="justLow">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در شیرخواری که پستان را نمی گیرد و یا بخصوص در نوزاد نارسی که هنوز آمادگي براي گرفتن پستان را نداشته باشد.</a:t>
            </a:r>
            <a:endParaRPr lang="en-US" dirty="0"/>
          </a:p>
          <a:p>
            <a:pPr marL="342900" lvl="0" indent="-342900" algn="justLow">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در نوزاد نارسی که نمی تواند شیرکافی در تغذیه پستانی دریافت کند.</a:t>
            </a:r>
            <a:endParaRPr lang="en-US" dirty="0"/>
          </a:p>
          <a:p>
            <a:pPr marL="342900" lvl="0" indent="-342900" algn="justLow">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در هر شیرخواری که بجز تغذیه پستانی نیاز به شیرمکمل داشته باشد.</a:t>
            </a:r>
            <a:endParaRPr lang="en-US" dirty="0"/>
          </a:p>
          <a:p>
            <a:pPr marL="342900" lvl="0" indent="-342900" algn="justLow">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جراحت شدید ویا نوک پستان فرورفته</a:t>
            </a:r>
            <a:endParaRPr lang="en-US" dirty="0"/>
          </a:p>
          <a:p>
            <a:pPr marL="342900" lvl="0" indent="-342900" algn="justLow">
              <a:lnSpc>
                <a:spcPct val="107000"/>
              </a:lnSpc>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شکاف کام</a:t>
            </a:r>
            <a:endParaRPr lang="en-US" sz="2000"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9248BEA2-7757-39E8-5B56-7A849987C11B}"/>
              </a:ext>
            </a:extLst>
          </p:cNvPr>
          <p:cNvGraphicFramePr/>
          <p:nvPr>
            <p:extLst>
              <p:ext uri="{D42A27DB-BD31-4B8C-83A1-F6EECF244321}">
                <p14:modId xmlns:p14="http://schemas.microsoft.com/office/powerpoint/2010/main" val="29359078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851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8C7560D-9116-8B94-23F6-149BF979C913}"/>
              </a:ext>
            </a:extLst>
          </p:cNvPr>
          <p:cNvSpPr>
            <a:spLocks noGrp="1"/>
          </p:cNvSpPr>
          <p:nvPr>
            <p:ph idx="1"/>
          </p:nvPr>
        </p:nvSpPr>
        <p:spPr>
          <a:xfrm>
            <a:off x="533400" y="1647669"/>
            <a:ext cx="8229600" cy="4525962"/>
          </a:xfrm>
        </p:spPr>
        <p:txBody>
          <a:bodyPr/>
          <a:lstStyle/>
          <a:p>
            <a:r>
              <a:rPr lang="fa-IR" dirty="0">
                <a:cs typeface="B Nazanin" panose="00000400000000000000" pitchFamily="2" charset="-78"/>
              </a:rPr>
              <a:t>شیرخوار گرسنه،  بیدار  و هوشیار </a:t>
            </a:r>
          </a:p>
          <a:p>
            <a:r>
              <a:rPr lang="fa-IR" dirty="0">
                <a:cs typeface="B Nazanin" panose="00000400000000000000" pitchFamily="2" charset="-78"/>
              </a:rPr>
              <a:t>بطور تقریبا نشسته</a:t>
            </a:r>
          </a:p>
          <a:p>
            <a:r>
              <a:rPr lang="fa-IR" dirty="0">
                <a:cs typeface="B Nazanin" panose="00000400000000000000" pitchFamily="2" charset="-78"/>
              </a:rPr>
              <a:t>حفاظت پشت ، سر و گردن </a:t>
            </a:r>
          </a:p>
          <a:p>
            <a:r>
              <a:rPr lang="fa-IR" dirty="0">
                <a:cs typeface="B Nazanin" panose="00000400000000000000" pitchFamily="2" charset="-78"/>
              </a:rPr>
              <a:t>فنجان نيمه پر ازشیر  </a:t>
            </a:r>
          </a:p>
          <a:p>
            <a:r>
              <a:rPr lang="fa-IR" dirty="0">
                <a:cs typeface="B Nazanin" panose="00000400000000000000" pitchFamily="2" charset="-78"/>
              </a:rPr>
              <a:t>تماس فنجان بر روي لب پائين</a:t>
            </a:r>
          </a:p>
          <a:p>
            <a:r>
              <a:rPr lang="fa-IR" dirty="0">
                <a:cs typeface="B Nazanin" panose="00000400000000000000" pitchFamily="2" charset="-78"/>
              </a:rPr>
              <a:t>کمی كج نمودن فنجان</a:t>
            </a:r>
          </a:p>
          <a:p>
            <a:r>
              <a:rPr lang="fa-IR" dirty="0">
                <a:cs typeface="B Nazanin" panose="00000400000000000000" pitchFamily="2" charset="-78"/>
              </a:rPr>
              <a:t>عدم فشار به لب پایین</a:t>
            </a:r>
          </a:p>
          <a:p>
            <a:r>
              <a:rPr lang="fa-IR" dirty="0">
                <a:cs typeface="B Nazanin" panose="00000400000000000000" pitchFamily="2" charset="-78"/>
              </a:rPr>
              <a:t>اجازه به شيرخوار درخوردن شير بصورت لیس زدن</a:t>
            </a:r>
          </a:p>
          <a:p>
            <a:r>
              <a:rPr lang="fa-IR" dirty="0" err="1">
                <a:cs typeface="B Nazanin" panose="00000400000000000000" pitchFamily="2" charset="-78"/>
              </a:rPr>
              <a:t>پرهيز</a:t>
            </a:r>
            <a:r>
              <a:rPr lang="fa-IR" dirty="0">
                <a:cs typeface="B Nazanin" panose="00000400000000000000" pitchFamily="2" charset="-78"/>
              </a:rPr>
              <a:t> از </a:t>
            </a:r>
            <a:r>
              <a:rPr lang="fa-IR" dirty="0" err="1">
                <a:cs typeface="B Nazanin" panose="00000400000000000000" pitchFamily="2" charset="-78"/>
              </a:rPr>
              <a:t>ريختن</a:t>
            </a:r>
            <a:r>
              <a:rPr lang="fa-IR" dirty="0">
                <a:cs typeface="B Nazanin" panose="00000400000000000000" pitchFamily="2" charset="-78"/>
              </a:rPr>
              <a:t> </a:t>
            </a:r>
            <a:r>
              <a:rPr lang="fa-IR" dirty="0" err="1">
                <a:cs typeface="B Nazanin" panose="00000400000000000000" pitchFamily="2" charset="-78"/>
              </a:rPr>
              <a:t>شير</a:t>
            </a:r>
            <a:r>
              <a:rPr lang="fa-IR" dirty="0">
                <a:cs typeface="B Nazanin" panose="00000400000000000000" pitchFamily="2" charset="-78"/>
              </a:rPr>
              <a:t> را به دهان </a:t>
            </a:r>
            <a:r>
              <a:rPr lang="fa-IR" dirty="0" err="1">
                <a:cs typeface="B Nazanin" panose="00000400000000000000" pitchFamily="2" charset="-78"/>
              </a:rPr>
              <a:t>شيرخوار</a:t>
            </a:r>
            <a:r>
              <a:rPr lang="fa-IR" dirty="0">
                <a:cs typeface="B Nazanin" panose="00000400000000000000" pitchFamily="2" charset="-78"/>
              </a:rPr>
              <a:t> </a:t>
            </a:r>
            <a:r>
              <a:rPr lang="en-US" dirty="0">
                <a:cs typeface="B Nazanin" panose="00000400000000000000" pitchFamily="2" charset="-78"/>
              </a:rPr>
              <a:t> </a:t>
            </a:r>
            <a:endParaRPr lang="fa-IR" dirty="0">
              <a:cs typeface="B Nazanin" panose="00000400000000000000" pitchFamily="2" charset="-78"/>
            </a:endParaRPr>
          </a:p>
          <a:p>
            <a:endParaRPr lang="en-US"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1222635F-DB94-F7E9-4A35-3C1CCDDCC451}"/>
              </a:ext>
            </a:extLst>
          </p:cNvPr>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5113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A6D18971-C198-C2CD-3E76-1941EC92CE54}"/>
              </a:ext>
            </a:extLst>
          </p:cNvPr>
          <p:cNvSpPr>
            <a:spLocks noGrp="1"/>
          </p:cNvSpPr>
          <p:nvPr>
            <p:ph idx="1"/>
          </p:nvPr>
        </p:nvSpPr>
        <p:spPr>
          <a:xfrm>
            <a:off x="457200" y="1430214"/>
            <a:ext cx="8229600" cy="4968552"/>
          </a:xfrm>
        </p:spPr>
        <p:txBody>
          <a:bodyPr/>
          <a:lstStyle/>
          <a:p>
            <a:r>
              <a:rPr lang="fa-IR" sz="2800" dirty="0">
                <a:cs typeface="B Nazanin" panose="00000400000000000000" pitchFamily="2" charset="-78"/>
              </a:rPr>
              <a:t>روش خوشايند و غير تهاجمي براي شيرخوار</a:t>
            </a:r>
          </a:p>
          <a:p>
            <a:r>
              <a:rPr lang="fa-IR" sz="2800" dirty="0">
                <a:cs typeface="B Nazanin" panose="00000400000000000000" pitchFamily="2" charset="-78"/>
              </a:rPr>
              <a:t>روش ساده، عملي و مطمئن </a:t>
            </a:r>
          </a:p>
          <a:p>
            <a:r>
              <a:rPr lang="fa-IR" sz="2800" dirty="0">
                <a:cs typeface="B Nazanin" panose="00000400000000000000" pitchFamily="2" charset="-78"/>
              </a:rPr>
              <a:t>ارزان است و همه جا در دسترس می باشد</a:t>
            </a:r>
          </a:p>
          <a:p>
            <a:r>
              <a:rPr lang="fa-IR" sz="2800" dirty="0">
                <a:cs typeface="B Nazanin" panose="00000400000000000000" pitchFamily="2" charset="-78"/>
              </a:rPr>
              <a:t>عدم نياز به مكيدن، (مناسب در نوزادان شيرخواران نارس)</a:t>
            </a:r>
          </a:p>
          <a:p>
            <a:r>
              <a:rPr lang="fa-IR" sz="2800" dirty="0">
                <a:cs typeface="B Nazanin" panose="00000400000000000000" pitchFamily="2" charset="-78"/>
              </a:rPr>
              <a:t>حفظ ضربان قلب، تنفس و سطح اكسيژن بدن شيرخوار در حد مناسب</a:t>
            </a:r>
          </a:p>
          <a:p>
            <a:r>
              <a:rPr lang="fa-IR" sz="2800" dirty="0">
                <a:cs typeface="B Nazanin" panose="00000400000000000000" pitchFamily="2" charset="-78"/>
              </a:rPr>
              <a:t>مصرف انرژي كمتر نسبت استفاده از بطری و ايجاد تماس چشمي </a:t>
            </a:r>
          </a:p>
          <a:p>
            <a:r>
              <a:rPr lang="fa-IR" sz="2800" dirty="0">
                <a:cs typeface="B Nazanin" panose="00000400000000000000" pitchFamily="2" charset="-78"/>
              </a:rPr>
              <a:t>حفظ حركات طبيعي زبان و فك</a:t>
            </a:r>
          </a:p>
          <a:p>
            <a:r>
              <a:rPr lang="fa-IR" sz="2800" dirty="0">
                <a:cs typeface="B Nazanin" panose="00000400000000000000" pitchFamily="2" charset="-78"/>
              </a:rPr>
              <a:t>تحريك رفلكس تشویق هماهنگي در مكيدن و بلع  وتنفس </a:t>
            </a:r>
          </a:p>
          <a:p>
            <a:r>
              <a:rPr lang="fa-IR" sz="2800" dirty="0">
                <a:cs typeface="B Nazanin" panose="00000400000000000000" pitchFamily="2" charset="-78"/>
              </a:rPr>
              <a:t>اجازه به شيرخوار در تنظيم مدت  زمان، مقدار و سرعت تغذيه </a:t>
            </a:r>
          </a:p>
          <a:p>
            <a:endParaRPr lang="en-US" sz="2800"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EC205F3C-90B2-2FC1-9005-2177C2C3DDAA}"/>
              </a:ext>
            </a:extLst>
          </p:cNvPr>
          <p:cNvGraphicFramePr/>
          <p:nvPr>
            <p:extLst>
              <p:ext uri="{D42A27DB-BD31-4B8C-83A1-F6EECF244321}">
                <p14:modId xmlns:p14="http://schemas.microsoft.com/office/powerpoint/2010/main" val="120297697"/>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3762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CA50E8-1501-80F6-0617-ADC6CAD7678C}"/>
              </a:ext>
            </a:extLst>
          </p:cNvPr>
          <p:cNvSpPr>
            <a:spLocks noGrp="1"/>
          </p:cNvSpPr>
          <p:nvPr>
            <p:ph idx="1"/>
          </p:nvPr>
        </p:nvSpPr>
        <p:spPr>
          <a:xfrm>
            <a:off x="457200" y="1481138"/>
            <a:ext cx="8229600" cy="4525962"/>
          </a:xfrm>
        </p:spPr>
        <p:txBody>
          <a:bodyPr/>
          <a:lstStyle/>
          <a:p>
            <a:r>
              <a:rPr lang="fa-IR" sz="2800" dirty="0">
                <a:cs typeface="B Nazanin" panose="00000400000000000000" pitchFamily="2" charset="-78"/>
              </a:rPr>
              <a:t>اين روش مانند روش تغذيه با سرنگ، براي استفاده از مقادير كم شير از قبیل آغوز مناسب است. قرار دادن شير در دهان شيرخوار بايد مستقيما در داخل گونه ها و يا زير زبان انجام شود.</a:t>
            </a:r>
            <a:endParaRPr lang="en-US" sz="2800" dirty="0">
              <a:cs typeface="B Nazanin" panose="00000400000000000000" pitchFamily="2" charset="-78"/>
            </a:endParaRPr>
          </a:p>
        </p:txBody>
      </p:sp>
      <p:pic>
        <p:nvPicPr>
          <p:cNvPr id="5" name="Picture 4">
            <a:extLst>
              <a:ext uri="{FF2B5EF4-FFF2-40B4-BE49-F238E27FC236}">
                <a16:creationId xmlns:a16="http://schemas.microsoft.com/office/drawing/2014/main" id="{9EFB119D-B90A-FF8E-0261-DB1603D16DC3}"/>
              </a:ext>
            </a:extLst>
          </p:cNvPr>
          <p:cNvPicPr>
            <a:picLocks noChangeAspect="1"/>
          </p:cNvPicPr>
          <p:nvPr/>
        </p:nvPicPr>
        <p:blipFill rotWithShape="1">
          <a:blip r:embed="rId2"/>
          <a:srcRect l="10332" t="12048" r="20789" b="23696"/>
          <a:stretch/>
        </p:blipFill>
        <p:spPr>
          <a:xfrm>
            <a:off x="539552" y="2930062"/>
            <a:ext cx="7920880" cy="3048000"/>
          </a:xfrm>
          <a:prstGeom prst="rect">
            <a:avLst/>
          </a:prstGeom>
        </p:spPr>
      </p:pic>
      <p:graphicFrame>
        <p:nvGraphicFramePr>
          <p:cNvPr id="6" name="Diagram 5">
            <a:extLst>
              <a:ext uri="{FF2B5EF4-FFF2-40B4-BE49-F238E27FC236}">
                <a16:creationId xmlns:a16="http://schemas.microsoft.com/office/drawing/2014/main" id="{985593B9-A833-33D2-8133-97B9EAF84285}"/>
              </a:ext>
            </a:extLst>
          </p:cNvPr>
          <p:cNvGraphicFramePr/>
          <p:nvPr>
            <p:extLst>
              <p:ext uri="{D42A27DB-BD31-4B8C-83A1-F6EECF244321}">
                <p14:modId xmlns:p14="http://schemas.microsoft.com/office/powerpoint/2010/main" val="4174732327"/>
              </p:ext>
            </p:extLst>
          </p:nvPr>
        </p:nvGraphicFramePr>
        <p:xfrm>
          <a:off x="457200" y="228600"/>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116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B61C00-CBFD-635A-896A-06A375F2FA4B}"/>
              </a:ext>
            </a:extLst>
          </p:cNvPr>
          <p:cNvSpPr>
            <a:spLocks noGrp="1"/>
          </p:cNvSpPr>
          <p:nvPr>
            <p:ph idx="1"/>
          </p:nvPr>
        </p:nvSpPr>
        <p:spPr>
          <a:xfrm>
            <a:off x="457200" y="1556792"/>
            <a:ext cx="8229600" cy="5072062"/>
          </a:xfrm>
        </p:spPr>
        <p:txBody>
          <a:bodyPr/>
          <a:lstStyle/>
          <a:p>
            <a:pPr marL="342900" indent="-342900">
              <a:lnSpc>
                <a:spcPct val="107000"/>
              </a:lnSpc>
              <a:spcBef>
                <a:spcPts val="0"/>
              </a:spcBef>
              <a:spcAft>
                <a:spcPts val="80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استفاده از آن آسان است و به راحتی تمیز می شود.</a:t>
            </a:r>
            <a:endParaRPr lang="en-US" sz="2800"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a:lnSpc>
                <a:spcPct val="107000"/>
              </a:lnSpc>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ارزان است و به راحتی در دسترس می باشد.</a:t>
            </a:r>
            <a:endParaRPr lang="en-US" sz="2800" dirty="0">
              <a:latin typeface="Calibri" panose="020F0502020204030204" pitchFamily="34" charset="0"/>
              <a:ea typeface="Calibri" panose="020F0502020204030204" pitchFamily="34" charset="0"/>
              <a:cs typeface="B Nazanin" panose="00000400000000000000" pitchFamily="2" charset="-78"/>
            </a:endParaRPr>
          </a:p>
          <a:p>
            <a:pPr marL="342900" lvl="0" indent="-342900">
              <a:lnSpc>
                <a:spcPct val="107000"/>
              </a:lnSpc>
              <a:spcBef>
                <a:spcPts val="0"/>
              </a:spcBef>
              <a:spcAft>
                <a:spcPts val="800"/>
              </a:spcAft>
              <a:buFont typeface="Symbol" panose="05050102010706020507" pitchFamily="18" charset="2"/>
              <a:buChar char=""/>
            </a:pPr>
            <a:r>
              <a:rPr lang="fa-IR" sz="2800" dirty="0">
                <a:cs typeface="B Nazanin" panose="00000400000000000000" pitchFamily="2" charset="-78"/>
              </a:rPr>
              <a:t> </a:t>
            </a:r>
            <a:r>
              <a:rPr lang="ar-SA" sz="2800" dirty="0">
                <a:latin typeface="Lotus" panose="00000400000000000000" pitchFamily="2" charset="-78"/>
                <a:ea typeface="Times New Roman" panose="02020503050405090304" pitchFamily="18" charset="0"/>
                <a:cs typeface="B Nazanin" panose="00000400000000000000" pitchFamily="2" charset="-78"/>
              </a:rPr>
              <a:t>سبب اجتناب از استفاده از نوک مصنوعی  سر بطری شیر  می شود که ممکن است  سبب اختلال در مکیدن پستان کند</a:t>
            </a:r>
            <a:r>
              <a:rPr lang="en-US" sz="2800" dirty="0">
                <a:latin typeface="Lotus" panose="00000400000000000000" pitchFamily="2" charset="-78"/>
                <a:ea typeface="Times New Roman" panose="02020503050405090304" pitchFamily="18" charset="0"/>
                <a:cs typeface="B Nazanin" panose="00000400000000000000" pitchFamily="2" charset="-78"/>
              </a:rPr>
              <a:t>.</a:t>
            </a:r>
            <a:endParaRPr lang="en-US" sz="2800"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a:lnSpc>
                <a:spcPct val="107000"/>
              </a:lnSpc>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می تواند به عنوان یک وسیله ی کمکی موقتی استفاده شود تا خوراندن شیر را برای شیرخواری که هنوز پستان را نمی گیرد، شروع کند.</a:t>
            </a:r>
            <a:endParaRPr lang="en-US" sz="2800" dirty="0">
              <a:latin typeface="Calibri" panose="020F0502020204030204" pitchFamily="34" charset="0"/>
              <a:ea typeface="Calibri" panose="020F0502020204030204" pitchFamily="34" charset="0"/>
              <a:cs typeface="B Nazanin" panose="00000400000000000000" pitchFamily="2" charset="-78"/>
            </a:endParaRPr>
          </a:p>
          <a:p>
            <a:pPr marL="342900" indent="-342900" algn="justLow">
              <a:lnSpc>
                <a:spcPct val="107000"/>
              </a:lnSpc>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می تواند برای خوراندن حجم های کم شیر به درستی استفاده شود (ازقبیل آغوز). </a:t>
            </a:r>
            <a:endParaRPr lang="en-US" sz="2800"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a:lnSpc>
                <a:spcPct val="107000"/>
              </a:lnSpc>
              <a:spcBef>
                <a:spcPts val="0"/>
              </a:spcBef>
              <a:spcAft>
                <a:spcPts val="0"/>
              </a:spcAft>
              <a:buFont typeface="Symbol" panose="05050102010706020507" pitchFamily="18" charset="2"/>
              <a:buChar char=""/>
            </a:pPr>
            <a:r>
              <a:rPr lang="ar-SA" sz="2800" dirty="0">
                <a:latin typeface="Lotus" panose="00000400000000000000" pitchFamily="2" charset="-78"/>
                <a:ea typeface="Times New Roman" panose="02020503050405090304" pitchFamily="18" charset="0"/>
                <a:cs typeface="B Nazanin" panose="00000400000000000000" pitchFamily="2" charset="-78"/>
              </a:rPr>
              <a:t>شیرخوار شاید بیشتر مشتاق تغذیه از پستان شود چرا که نیاز مکیدن او برآورده نمی شود</a:t>
            </a:r>
            <a:endParaRPr lang="en-US" sz="2800" dirty="0">
              <a:latin typeface="Calibri" panose="020F0502020204030204" pitchFamily="34" charset="0"/>
              <a:ea typeface="Calibri" panose="020F0502020204030204" pitchFamily="34" charset="0"/>
              <a:cs typeface="B Nazanin" panose="00000400000000000000" pitchFamily="2" charset="-78"/>
            </a:endParaRPr>
          </a:p>
          <a:p>
            <a:endParaRPr lang="en-US" sz="2800"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022CDC1A-1626-D796-F907-EB52E4445149}"/>
              </a:ext>
            </a:extLst>
          </p:cNvPr>
          <p:cNvGraphicFramePr/>
          <p:nvPr>
            <p:extLst>
              <p:ext uri="{D42A27DB-BD31-4B8C-83A1-F6EECF244321}">
                <p14:modId xmlns:p14="http://schemas.microsoft.com/office/powerpoint/2010/main" val="3676131745"/>
              </p:ext>
            </p:extLst>
          </p:nvPr>
        </p:nvGraphicFramePr>
        <p:xfrm>
          <a:off x="457200" y="228600"/>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9630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8C09FC30-EC74-E539-BD46-69BA453169F3}"/>
              </a:ext>
            </a:extLst>
          </p:cNvPr>
          <p:cNvSpPr>
            <a:spLocks noGrp="1"/>
          </p:cNvSpPr>
          <p:nvPr>
            <p:ph idx="1"/>
          </p:nvPr>
        </p:nvSpPr>
        <p:spPr>
          <a:xfrm>
            <a:off x="471948" y="1556792"/>
            <a:ext cx="8229600" cy="4525962"/>
          </a:xfrm>
        </p:spPr>
        <p:txBody>
          <a:bodyPr/>
          <a:lstStyle/>
          <a:p>
            <a:r>
              <a:rPr lang="fa-IR" sz="2800" dirty="0">
                <a:cs typeface="B Nazanin" panose="00000400000000000000" pitchFamily="2" charset="-78"/>
              </a:rPr>
              <a:t>شيرخوار در وضعيت تقریبا نشسته قرار بگيرد و شير مستقيم روي زبان او ريخته نشود.</a:t>
            </a:r>
          </a:p>
          <a:p>
            <a:r>
              <a:rPr lang="fa-IR" sz="2800" dirty="0">
                <a:cs typeface="B Nazanin" panose="00000400000000000000" pitchFamily="2" charset="-78"/>
              </a:rPr>
              <a:t>در صورت مكيدن،  </a:t>
            </a:r>
            <a:r>
              <a:rPr lang="fa-IR" sz="2800" b="1" u="sng" dirty="0">
                <a:cs typeface="B Nazanin" panose="00000400000000000000" pitchFamily="2" charset="-78"/>
              </a:rPr>
              <a:t>شير بايد از سرنگ به آرامي در حين مكيدن، شیر قطره قطره حداكثر تا نيم ميلي ليتر و به آهستگي به داخل گونه يا زير زبان به دهان شيرخوار ريخته شود </a:t>
            </a:r>
            <a:r>
              <a:rPr lang="fa-IR" sz="2800" dirty="0">
                <a:cs typeface="B Nazanin" panose="00000400000000000000" pitchFamily="2" charset="-78"/>
              </a:rPr>
              <a:t>.</a:t>
            </a:r>
          </a:p>
          <a:p>
            <a:r>
              <a:rPr lang="fa-IR" sz="2800" dirty="0">
                <a:cs typeface="B Nazanin" panose="00000400000000000000" pitchFamily="2" charset="-78"/>
              </a:rPr>
              <a:t>درنوزاد نارس بایستی تنها </a:t>
            </a:r>
            <a:r>
              <a:rPr lang="fa-IR" sz="2800" b="1" dirty="0">
                <a:cs typeface="B Nazanin" panose="00000400000000000000" pitchFamily="2" charset="-78"/>
              </a:rPr>
              <a:t>سرنگ های 2 میلی لیتری </a:t>
            </a:r>
            <a:r>
              <a:rPr lang="fa-IR" sz="2800" dirty="0">
                <a:cs typeface="B Nazanin" panose="00000400000000000000" pitchFamily="2" charset="-78"/>
              </a:rPr>
              <a:t>مورد استفاده قرار گیرد، سرنگ های با حجم بیشتر ممکن است خطرناک باشد چرا که ممکن است با ریختن حجم زیادی ازشیر به دهان نوزاد باعث آسپیراسیون او شود.</a:t>
            </a:r>
          </a:p>
          <a:p>
            <a:r>
              <a:rPr lang="fa-IR" sz="2800" dirty="0">
                <a:cs typeface="B Nazanin" panose="00000400000000000000" pitchFamily="2" charset="-78"/>
              </a:rPr>
              <a:t>انواع:	سرنگ های معمولی، سرنگ های مخصوص دندانپزشکی، و یا استفاده از رابط سلیکونی سرنگ (</a:t>
            </a:r>
            <a:r>
              <a:rPr lang="en-US" sz="2800" dirty="0">
                <a:cs typeface="B Nazanin" panose="00000400000000000000" pitchFamily="2" charset="-78"/>
              </a:rPr>
              <a:t>Finger Feeder</a:t>
            </a:r>
            <a:r>
              <a:rPr lang="fa-IR" sz="2800" dirty="0">
                <a:cs typeface="B Nazanin" panose="00000400000000000000" pitchFamily="2" charset="-78"/>
              </a:rPr>
              <a:t>)</a:t>
            </a:r>
            <a:r>
              <a:rPr lang="en-US" sz="2800" dirty="0">
                <a:cs typeface="B Nazanin" panose="00000400000000000000" pitchFamily="2" charset="-78"/>
              </a:rPr>
              <a:t> </a:t>
            </a:r>
            <a:endParaRPr lang="fa-IR" sz="2800" dirty="0">
              <a:cs typeface="B Nazanin" panose="00000400000000000000" pitchFamily="2" charset="-78"/>
            </a:endParaRPr>
          </a:p>
          <a:p>
            <a:endParaRPr lang="en-US" sz="2800" dirty="0">
              <a:cs typeface="B Nazanin" panose="00000400000000000000" pitchFamily="2" charset="-78"/>
            </a:endParaRPr>
          </a:p>
        </p:txBody>
      </p:sp>
      <p:grpSp>
        <p:nvGrpSpPr>
          <p:cNvPr id="8" name="Group 7">
            <a:extLst>
              <a:ext uri="{FF2B5EF4-FFF2-40B4-BE49-F238E27FC236}">
                <a16:creationId xmlns:a16="http://schemas.microsoft.com/office/drawing/2014/main" id="{1FAF2F4D-8C0D-672A-61D1-90A8F1FA168A}"/>
              </a:ext>
            </a:extLst>
          </p:cNvPr>
          <p:cNvGrpSpPr/>
          <p:nvPr/>
        </p:nvGrpSpPr>
        <p:grpSpPr>
          <a:xfrm>
            <a:off x="457200" y="188641"/>
            <a:ext cx="8229600" cy="1008112"/>
            <a:chOff x="0" y="336"/>
            <a:chExt cx="8229600" cy="1142326"/>
          </a:xfrm>
        </p:grpSpPr>
        <p:sp>
          <p:nvSpPr>
            <p:cNvPr id="9" name="Rectangle: Rounded Corners 8">
              <a:extLst>
                <a:ext uri="{FF2B5EF4-FFF2-40B4-BE49-F238E27FC236}">
                  <a16:creationId xmlns:a16="http://schemas.microsoft.com/office/drawing/2014/main" id="{80A9A620-B225-878B-3006-5C31F1B69D9C}"/>
                </a:ext>
              </a:extLst>
            </p:cNvPr>
            <p:cNvSpPr/>
            <p:nvPr/>
          </p:nvSpPr>
          <p:spPr>
            <a:xfrm>
              <a:off x="0" y="336"/>
              <a:ext cx="8229600" cy="11423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804F70CA-95BE-B04A-331D-8FE2E3793EC6}"/>
                </a:ext>
              </a:extLst>
            </p:cNvPr>
            <p:cNvSpPr txBox="1"/>
            <p:nvPr/>
          </p:nvSpPr>
          <p:spPr>
            <a:xfrm>
              <a:off x="55764" y="56100"/>
              <a:ext cx="8118072" cy="1030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ar-SA" sz="4400" b="1" kern="1200">
                  <a:cs typeface="B Nazanin" panose="00000400000000000000" pitchFamily="2" charset="-78"/>
                </a:rPr>
                <a:t>تغذيه با سرنگ </a:t>
              </a:r>
              <a:endParaRPr lang="en-US" sz="4400" kern="1200">
                <a:cs typeface="B Nazanin" panose="00000400000000000000" pitchFamily="2" charset="-78"/>
              </a:endParaRPr>
            </a:p>
          </p:txBody>
        </p:sp>
      </p:grpSp>
    </p:spTree>
    <p:extLst>
      <p:ext uri="{BB962C8B-B14F-4D97-AF65-F5344CB8AC3E}">
        <p14:creationId xmlns:p14="http://schemas.microsoft.com/office/powerpoint/2010/main" val="2888038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3A9980-0775-EF00-DA9E-653A516663EB}"/>
              </a:ext>
            </a:extLst>
          </p:cNvPr>
          <p:cNvPicPr>
            <a:picLocks noChangeAspect="1"/>
          </p:cNvPicPr>
          <p:nvPr/>
        </p:nvPicPr>
        <p:blipFill>
          <a:blip r:embed="rId2"/>
          <a:stretch>
            <a:fillRect/>
          </a:stretch>
        </p:blipFill>
        <p:spPr>
          <a:xfrm>
            <a:off x="-14730" y="1268760"/>
            <a:ext cx="9123234" cy="4419600"/>
          </a:xfrm>
          <a:prstGeom prst="rect">
            <a:avLst/>
          </a:prstGeom>
        </p:spPr>
      </p:pic>
    </p:spTree>
    <p:extLst>
      <p:ext uri="{BB962C8B-B14F-4D97-AF65-F5344CB8AC3E}">
        <p14:creationId xmlns:p14="http://schemas.microsoft.com/office/powerpoint/2010/main" val="2087638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EEB3D37-66DA-9CD2-8108-182980C30881}"/>
              </a:ext>
            </a:extLst>
          </p:cNvPr>
          <p:cNvSpPr>
            <a:spLocks noGrp="1"/>
          </p:cNvSpPr>
          <p:nvPr>
            <p:ph idx="1"/>
          </p:nvPr>
        </p:nvSpPr>
        <p:spPr>
          <a:xfrm>
            <a:off x="277180" y="1340768"/>
            <a:ext cx="8589640" cy="5334000"/>
          </a:xfrm>
        </p:spPr>
        <p:txBody>
          <a:bodyPr/>
          <a:lstStyle/>
          <a:p>
            <a:r>
              <a:rPr lang="fa-IR" sz="2800" dirty="0">
                <a:cs typeface="B Nazanin" panose="00000400000000000000" pitchFamily="2" charset="-78"/>
              </a:rPr>
              <a:t>روش شيردادن با انگشت روش مناسبتري نسبت به استفاده از بطری (نيپل مصنوعي) است.</a:t>
            </a:r>
            <a:endParaRPr lang="en-US" sz="2800" dirty="0">
              <a:cs typeface="B Nazanin" panose="00000400000000000000" pitchFamily="2" charset="-78"/>
            </a:endParaRPr>
          </a:p>
          <a:p>
            <a:r>
              <a:rPr lang="fa-IR" sz="2800" dirty="0">
                <a:cs typeface="B Nazanin" panose="00000400000000000000" pitchFamily="2" charset="-78"/>
              </a:rPr>
              <a:t>این روش باید به دوره های کوتاه مدت و فقط به هنگامی که دیگرهیچ انتخابی درانجام روش های جایگزین در تغذیه با شیرمادر وجود ندارد، محدود شود.</a:t>
            </a:r>
          </a:p>
          <a:p>
            <a:r>
              <a:rPr lang="fa-IR" sz="2800" dirty="0">
                <a:cs typeface="B Nazanin" panose="00000400000000000000" pitchFamily="2" charset="-78"/>
              </a:rPr>
              <a:t>اگرچه این روش معمولاً نوزاد مشتاق به مکیدن و بلعیدن شیر می کند، اما باید احتیاط شود که شیرسریعا به دهان نوزاد وارد نشود که از به گلو پریدن جلوگیری کند.</a:t>
            </a:r>
          </a:p>
          <a:p>
            <a:r>
              <a:rPr lang="fa-IR" sz="2800" dirty="0">
                <a:cs typeface="B Nazanin" panose="00000400000000000000" pitchFamily="2" charset="-78"/>
              </a:rPr>
              <a:t>برای تغذیه انگشتی می توان از مکمل رسان های شیردهی  بنحوی استفاده کرد که لوله تغذیه را در قسمت داخلي بند آخر انگشت اشاره نگهداشته و سپس همين قسمت را در تماس با سقف دهان شيرخوار قرار داد.</a:t>
            </a:r>
          </a:p>
        </p:txBody>
      </p:sp>
      <p:graphicFrame>
        <p:nvGraphicFramePr>
          <p:cNvPr id="5" name="Diagram 4">
            <a:extLst>
              <a:ext uri="{FF2B5EF4-FFF2-40B4-BE49-F238E27FC236}">
                <a16:creationId xmlns:a16="http://schemas.microsoft.com/office/drawing/2014/main" id="{BB5E73EA-91DD-4EE9-87DD-268DED42E9C7}"/>
              </a:ext>
            </a:extLst>
          </p:cNvPr>
          <p:cNvGraphicFramePr/>
          <p:nvPr>
            <p:extLst>
              <p:ext uri="{D42A27DB-BD31-4B8C-83A1-F6EECF244321}">
                <p14:modId xmlns:p14="http://schemas.microsoft.com/office/powerpoint/2010/main" val="3023531830"/>
              </p:ext>
            </p:extLst>
          </p:nvPr>
        </p:nvGraphicFramePr>
        <p:xfrm>
          <a:off x="457200" y="34977"/>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363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ahmoud\Desktop\p1.png">
            <a:extLst>
              <a:ext uri="{FF2B5EF4-FFF2-40B4-BE49-F238E27FC236}">
                <a16:creationId xmlns:a16="http://schemas.microsoft.com/office/drawing/2014/main" id="{D588FB88-A9A0-16E6-8BDD-D817B91AF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 t="2326" r="2019" b="2345"/>
          <a:stretch/>
        </p:blipFill>
        <p:spPr bwMode="auto">
          <a:xfrm>
            <a:off x="304800" y="304800"/>
            <a:ext cx="8576872" cy="593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5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A47F4C49-D92E-4470-57E9-2CA3DF7BBC24}"/>
              </a:ext>
            </a:extLst>
          </p:cNvPr>
          <p:cNvSpPr>
            <a:spLocks noGrp="1"/>
          </p:cNvSpPr>
          <p:nvPr>
            <p:ph idx="1"/>
          </p:nvPr>
        </p:nvSpPr>
        <p:spPr>
          <a:xfrm>
            <a:off x="815725" y="1628800"/>
            <a:ext cx="7901508" cy="4525962"/>
          </a:xfrm>
        </p:spPr>
        <p:txBody>
          <a:bodyPr/>
          <a:lstStyle/>
          <a:p>
            <a:r>
              <a:rPr lang="fa-IR" sz="2800" dirty="0">
                <a:cs typeface="B Nazanin" panose="00000400000000000000" pitchFamily="2" charset="-78"/>
              </a:rPr>
              <a:t>تاثیر منفی روی دفعات و طول مدت تغذیه با شیرمادر</a:t>
            </a:r>
          </a:p>
          <a:p>
            <a:r>
              <a:rPr lang="fa-IR" sz="2800" dirty="0">
                <a:cs typeface="B Nazanin" panose="00000400000000000000" pitchFamily="2" charset="-78"/>
              </a:rPr>
              <a:t>کاهش ثبات فیزیولوژیکی در نوزادان نارس مهمترین اشکال در تغذیه با بطری است موجب :</a:t>
            </a:r>
          </a:p>
          <a:p>
            <a:pPr lvl="1"/>
            <a:r>
              <a:rPr lang="fa-IR" sz="3200" dirty="0">
                <a:cs typeface="B Nazanin" panose="00000400000000000000" pitchFamily="2" charset="-78"/>
              </a:rPr>
              <a:t>کاهش اشباع اکسیژن، </a:t>
            </a:r>
          </a:p>
          <a:p>
            <a:pPr lvl="1"/>
            <a:r>
              <a:rPr lang="fa-IR" sz="3200" dirty="0">
                <a:cs typeface="B Nazanin" panose="00000400000000000000" pitchFamily="2" charset="-78"/>
              </a:rPr>
              <a:t>افزایش سرعت ضربان قلب، و</a:t>
            </a:r>
          </a:p>
          <a:p>
            <a:pPr lvl="1"/>
            <a:r>
              <a:rPr lang="fa-IR" sz="3200" dirty="0">
                <a:cs typeface="B Nazanin" panose="00000400000000000000" pitchFamily="2" charset="-78"/>
              </a:rPr>
              <a:t> افزایش سرعت تنفس در مقایسه با شیرخوردن از پستان می شود </a:t>
            </a:r>
            <a:endParaRPr lang="en-US" sz="3200"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A8771C08-A6FE-9213-B944-AC422CEA9C1D}"/>
              </a:ext>
            </a:extLst>
          </p:cNvPr>
          <p:cNvGraphicFramePr/>
          <p:nvPr>
            <p:extLst>
              <p:ext uri="{D42A27DB-BD31-4B8C-83A1-F6EECF244321}">
                <p14:modId xmlns:p14="http://schemas.microsoft.com/office/powerpoint/2010/main" val="2702814351"/>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37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CCD2894-9926-83E4-7652-CEE4143A805A}"/>
              </a:ext>
            </a:extLst>
          </p:cNvPr>
          <p:cNvSpPr txBox="1">
            <a:spLocks/>
          </p:cNvSpPr>
          <p:nvPr/>
        </p:nvSpPr>
        <p:spPr>
          <a:xfrm>
            <a:off x="179512" y="1633729"/>
            <a:ext cx="8964489" cy="2548127"/>
          </a:xfrm>
          <a:prstGeom prst="rect">
            <a:avLst/>
          </a:prstGeom>
        </p:spPr>
        <p:txBody>
          <a:bodyPr vert="horz" lIns="91440" tIns="45720" rIns="91440" bIns="45720" rtlCol="0" anchor="ctr">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algn="just" rtl="1" fontAlgn="auto">
              <a:spcAft>
                <a:spcPts val="0"/>
              </a:spcAft>
            </a:pPr>
            <a:r>
              <a:rPr lang="fa-IR" sz="2000" b="1">
                <a:cs typeface="B Nazanin" panose="00000400000000000000" pitchFamily="2" charset="-78"/>
              </a:rPr>
              <a:t>نوزادان اواخر نارسی بین 0+34 و 6+36 هفته بارداری متولد می شوند که این زمان 3 تا 6 هفته زودتر از دوران اقامت 40 هفتگی شان در رحم است .در نتیجه ی تولد زود هنگام، تکامل ضروری بسیاری از دستگاه ها متوقف می شود و بنابراین سازگاری با فرایند های عادی که لازمه زندگی خارج رحمی است به تاخیر می افتد. </a:t>
            </a:r>
          </a:p>
          <a:p>
            <a:pPr algn="just" rtl="1" fontAlgn="auto">
              <a:spcAft>
                <a:spcPts val="0"/>
              </a:spcAft>
            </a:pPr>
            <a:r>
              <a:rPr lang="fa-IR" sz="2000" b="1">
                <a:cs typeface="B Nazanin" panose="00000400000000000000" pitchFamily="2" charset="-78"/>
              </a:rPr>
              <a:t>.</a:t>
            </a:r>
            <a:endParaRPr lang="fa-IR" sz="2000" b="1" dirty="0">
              <a:cs typeface="B Nazanin" panose="00000400000000000000" pitchFamily="2" charset="-78"/>
            </a:endParaRPr>
          </a:p>
        </p:txBody>
      </p:sp>
      <p:pic>
        <p:nvPicPr>
          <p:cNvPr id="5" name="Picture 4">
            <a:extLst>
              <a:ext uri="{FF2B5EF4-FFF2-40B4-BE49-F238E27FC236}">
                <a16:creationId xmlns:a16="http://schemas.microsoft.com/office/drawing/2014/main" id="{7D97D214-D503-AFEB-D412-F4B503DC92F9}"/>
              </a:ext>
            </a:extLst>
          </p:cNvPr>
          <p:cNvPicPr/>
          <p:nvPr/>
        </p:nvPicPr>
        <p:blipFill>
          <a:blip r:embed="rId2"/>
          <a:stretch>
            <a:fillRect/>
          </a:stretch>
        </p:blipFill>
        <p:spPr>
          <a:xfrm>
            <a:off x="179512" y="4181855"/>
            <a:ext cx="5525549" cy="2548127"/>
          </a:xfrm>
          <a:prstGeom prst="rect">
            <a:avLst/>
          </a:prstGeom>
        </p:spPr>
      </p:pic>
      <p:sp>
        <p:nvSpPr>
          <p:cNvPr id="6" name="Title 1">
            <a:extLst>
              <a:ext uri="{FF2B5EF4-FFF2-40B4-BE49-F238E27FC236}">
                <a16:creationId xmlns:a16="http://schemas.microsoft.com/office/drawing/2014/main" id="{B6D366EB-273B-7573-B28B-8B5C6A5DCE5A}"/>
              </a:ext>
            </a:extLst>
          </p:cNvPr>
          <p:cNvSpPr txBox="1">
            <a:spLocks/>
          </p:cNvSpPr>
          <p:nvPr/>
        </p:nvSpPr>
        <p:spPr>
          <a:xfrm>
            <a:off x="913774" y="609600"/>
            <a:ext cx="7906698" cy="9022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3200" b="0" i="0" u="none" strike="noStrike" kern="1200" cap="all" spc="0" normalizeH="0" baseline="0" noProof="0">
                <a:ln>
                  <a:noFill/>
                </a:ln>
                <a:solidFill>
                  <a:srgbClr val="A35DD1">
                    <a:lumMod val="75000"/>
                  </a:srgbClr>
                </a:solidFill>
                <a:effectLst/>
                <a:uLnTx/>
                <a:uFillTx/>
                <a:latin typeface="Tw Cen MT" panose="020B0602020104020603"/>
                <a:ea typeface="+mj-ea"/>
                <a:cs typeface="B Titr" panose="00000700000000000000" pitchFamily="2" charset="-78"/>
              </a:rPr>
              <a:t>تعریف نوزاد اواخر نارسی</a:t>
            </a:r>
            <a:endParaRPr kumimoji="0" lang="en-US" sz="3200" b="0" i="0" u="none" strike="noStrike" kern="1200" cap="all" spc="0" normalizeH="0" baseline="0" noProof="0" dirty="0">
              <a:ln>
                <a:noFill/>
              </a:ln>
              <a:solidFill>
                <a:srgbClr val="A35DD1">
                  <a:lumMod val="75000"/>
                </a:srgbClr>
              </a:solidFill>
              <a:effectLst/>
              <a:uLnTx/>
              <a:uFillTx/>
              <a:latin typeface="Tw Cen MT" panose="020B0602020104020603"/>
              <a:ea typeface="+mj-ea"/>
              <a:cs typeface="B Titr" panose="00000700000000000000" pitchFamily="2" charset="-78"/>
            </a:endParaRPr>
          </a:p>
        </p:txBody>
      </p:sp>
    </p:spTree>
    <p:extLst>
      <p:ext uri="{BB962C8B-B14F-4D97-AF65-F5344CB8AC3E}">
        <p14:creationId xmlns:p14="http://schemas.microsoft.com/office/powerpoint/2010/main" val="2418128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5023E32-259E-62DE-855C-BD937EC474C7}"/>
              </a:ext>
            </a:extLst>
          </p:cNvPr>
          <p:cNvSpPr>
            <a:spLocks noGrp="1"/>
          </p:cNvSpPr>
          <p:nvPr>
            <p:ph idx="1"/>
          </p:nvPr>
        </p:nvSpPr>
        <p:spPr>
          <a:xfrm>
            <a:off x="457200" y="1556792"/>
            <a:ext cx="8229600" cy="4525962"/>
          </a:xfrm>
        </p:spPr>
        <p:txBody>
          <a:bodyPr/>
          <a:lstStyle/>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اشكال در گرفتن صحيح پستان </a:t>
            </a:r>
            <a:r>
              <a:rPr lang="fa-IR" sz="2800" dirty="0">
                <a:latin typeface="Lotus" panose="00000400000000000000" pitchFamily="2" charset="-78"/>
                <a:ea typeface="Times New Roman" panose="02020503050405090304" pitchFamily="18" charset="0"/>
                <a:cs typeface="B Nazanin" panose="00000400000000000000" pitchFamily="2" charset="-78"/>
              </a:rPr>
              <a:t>و</a:t>
            </a:r>
            <a:r>
              <a:rPr lang="fa-IR" sz="2800" dirty="0">
                <a:latin typeface="Southern"/>
                <a:ea typeface="Times New Roman" panose="02020503050405090304" pitchFamily="18" charset="0"/>
                <a:cs typeface="B Nazanin" panose="00000400000000000000" pitchFamily="2" charset="-78"/>
              </a:rPr>
              <a:t> </a:t>
            </a:r>
            <a:r>
              <a:rPr lang="ar-SA" sz="2800" dirty="0">
                <a:latin typeface="Lotus" panose="00000400000000000000" pitchFamily="2" charset="-78"/>
                <a:ea typeface="Times New Roman" panose="02020503050405090304" pitchFamily="18" charset="0"/>
                <a:cs typeface="B Nazanin" panose="00000400000000000000" pitchFamily="2" charset="-78"/>
              </a:rPr>
              <a:t>تشويق به عمل مكيدن نامناسب</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تقويت حركات غلط در فك و زبان</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كاهش دفعات و طول مدت شيردهي</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كاهش توليد شير مادر </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عفونت: كانديدا ، عفونت</a:t>
            </a:r>
            <a:r>
              <a:rPr lang="en-US" sz="2800" dirty="0">
                <a:latin typeface="Arial" panose="020B0604020202020204" pitchFamily="34" charset="0"/>
                <a:ea typeface="Times New Roman" panose="02020503050405090304" pitchFamily="18" charset="0"/>
                <a:cs typeface="B Nazanin" panose="00000400000000000000" pitchFamily="2" charset="-78"/>
              </a:rPr>
              <a:t>‌</a:t>
            </a:r>
            <a:r>
              <a:rPr lang="ar-SA" sz="2800" dirty="0">
                <a:latin typeface="Lotus" panose="00000400000000000000" pitchFamily="2" charset="-78"/>
                <a:ea typeface="Times New Roman" panose="02020503050405090304" pitchFamily="18" charset="0"/>
                <a:cs typeface="B Nazanin" panose="00000400000000000000" pitchFamily="2" charset="-78"/>
              </a:rPr>
              <a:t>هاي مكرر گوش و اسهال</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مشكلا</a:t>
            </a:r>
            <a:r>
              <a:rPr lang="en-US" sz="2800" dirty="0">
                <a:latin typeface="Arial" panose="020B0604020202020204" pitchFamily="34" charset="0"/>
                <a:ea typeface="Times New Roman" panose="02020503050405090304" pitchFamily="18" charset="0"/>
                <a:cs typeface="B Nazanin" panose="00000400000000000000" pitchFamily="2" charset="-78"/>
              </a:rPr>
              <a:t>‌</a:t>
            </a:r>
            <a:r>
              <a:rPr lang="ar-SA" sz="2800" dirty="0">
                <a:latin typeface="Lotus" panose="00000400000000000000" pitchFamily="2" charset="-78"/>
                <a:ea typeface="Times New Roman" panose="02020503050405090304" pitchFamily="18" charset="0"/>
                <a:cs typeface="B Nazanin" panose="00000400000000000000" pitchFamily="2" charset="-78"/>
              </a:rPr>
              <a:t>ت دنداني: پوسيدگي و ناهنجاري</a:t>
            </a:r>
            <a:r>
              <a:rPr lang="en-US" sz="2800" dirty="0">
                <a:latin typeface="Arial" panose="020B0604020202020204" pitchFamily="34" charset="0"/>
                <a:ea typeface="Times New Roman" panose="02020503050405090304" pitchFamily="18" charset="0"/>
                <a:cs typeface="B Nazanin" panose="00000400000000000000" pitchFamily="2" charset="-78"/>
              </a:rPr>
              <a:t>‌</a:t>
            </a:r>
            <a:r>
              <a:rPr lang="ar-SA" sz="2800" dirty="0">
                <a:latin typeface="Lotus" panose="00000400000000000000" pitchFamily="2" charset="-78"/>
                <a:ea typeface="Times New Roman" panose="02020503050405090304" pitchFamily="18" charset="0"/>
                <a:cs typeface="B Nazanin" panose="00000400000000000000" pitchFamily="2" charset="-78"/>
              </a:rPr>
              <a:t>هاي دهان و دندان </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مشكلا</a:t>
            </a:r>
            <a:r>
              <a:rPr lang="en-US" sz="2800" dirty="0">
                <a:latin typeface="Arial" panose="020B0604020202020204" pitchFamily="34" charset="0"/>
                <a:ea typeface="Times New Roman" panose="02020503050405090304" pitchFamily="18" charset="0"/>
                <a:cs typeface="B Nazanin" panose="00000400000000000000" pitchFamily="2" charset="-78"/>
              </a:rPr>
              <a:t>‌</a:t>
            </a:r>
            <a:r>
              <a:rPr lang="ar-SA" sz="2800" dirty="0">
                <a:latin typeface="Lotus" panose="00000400000000000000" pitchFamily="2" charset="-78"/>
                <a:ea typeface="Times New Roman" panose="02020503050405090304" pitchFamily="18" charset="0"/>
                <a:cs typeface="B Nazanin" panose="00000400000000000000" pitchFamily="2" charset="-78"/>
              </a:rPr>
              <a:t>ت عصبي رفتاري </a:t>
            </a:r>
            <a:endParaRPr lang="fa-IR" sz="2800" dirty="0">
              <a:latin typeface="Lotus" panose="00000400000000000000" pitchFamily="2" charset="-78"/>
              <a:ea typeface="Times New Roman" panose="02020503050405090304" pitchFamily="18" charset="0"/>
              <a:cs typeface="B Nazanin" panose="00000400000000000000" pitchFamily="2" charset="-78"/>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اختلا</a:t>
            </a:r>
            <a:r>
              <a:rPr lang="en-US" sz="2800" dirty="0">
                <a:latin typeface="Arial" panose="020B0604020202020204" pitchFamily="34" charset="0"/>
                <a:ea typeface="Times New Roman" panose="02020503050405090304" pitchFamily="18" charset="0"/>
                <a:cs typeface="B Nazanin" panose="00000400000000000000" pitchFamily="2" charset="-78"/>
              </a:rPr>
              <a:t>‌</a:t>
            </a:r>
            <a:r>
              <a:rPr lang="ar-SA" sz="2800" dirty="0">
                <a:latin typeface="Lotus" panose="00000400000000000000" pitchFamily="2" charset="-78"/>
                <a:ea typeface="Times New Roman" panose="02020503050405090304" pitchFamily="18" charset="0"/>
                <a:cs typeface="B Nazanin" panose="00000400000000000000" pitchFamily="2" charset="-78"/>
              </a:rPr>
              <a:t>ل در تنفس و كاهش اشباع اكسيژن خون</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algn="justLow">
              <a:lnSpc>
                <a:spcPct val="107000"/>
              </a:lnSpc>
              <a:spcBef>
                <a:spcPts val="0"/>
              </a:spcBef>
              <a:spcAft>
                <a:spcPts val="0"/>
              </a:spcAft>
            </a:pPr>
            <a:r>
              <a:rPr lang="ar-SA" sz="2800" dirty="0">
                <a:latin typeface="Lotus" panose="00000400000000000000" pitchFamily="2" charset="-78"/>
                <a:ea typeface="Times New Roman" panose="02020503050405090304" pitchFamily="18" charset="0"/>
                <a:cs typeface="B Nazanin" panose="00000400000000000000" pitchFamily="2" charset="-78"/>
              </a:rPr>
              <a:t>وابستگي</a:t>
            </a:r>
            <a:endParaRPr lang="en-US" sz="2800" dirty="0">
              <a:latin typeface="Calibri" panose="020F0502020204030204" pitchFamily="34" charset="0"/>
              <a:ea typeface="Calibri" panose="020F0502020204030204" pitchFamily="34" charset="0"/>
              <a:cs typeface="Arial" panose="020B0604020202020204" pitchFamily="34" charset="0"/>
            </a:endParaRPr>
          </a:p>
          <a:p>
            <a:endParaRPr lang="en-US" sz="2800" dirty="0"/>
          </a:p>
        </p:txBody>
      </p:sp>
      <p:graphicFrame>
        <p:nvGraphicFramePr>
          <p:cNvPr id="5" name="Diagram 4">
            <a:extLst>
              <a:ext uri="{FF2B5EF4-FFF2-40B4-BE49-F238E27FC236}">
                <a16:creationId xmlns:a16="http://schemas.microsoft.com/office/drawing/2014/main" id="{15A3BC0C-DA21-C923-51C2-8484BEF02CB3}"/>
              </a:ext>
            </a:extLst>
          </p:cNvPr>
          <p:cNvGraphicFramePr/>
          <p:nvPr>
            <p:extLst>
              <p:ext uri="{D42A27DB-BD31-4B8C-83A1-F6EECF244321}">
                <p14:modId xmlns:p14="http://schemas.microsoft.com/office/powerpoint/2010/main" val="3874138350"/>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8416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D9FFE-56C0-9134-ACDA-74A288F810D3}"/>
              </a:ext>
            </a:extLst>
          </p:cNvPr>
          <p:cNvSpPr>
            <a:spLocks noGrp="1"/>
          </p:cNvSpPr>
          <p:nvPr>
            <p:ph idx="1"/>
          </p:nvPr>
        </p:nvSpPr>
        <p:spPr>
          <a:xfrm>
            <a:off x="609600" y="1828800"/>
            <a:ext cx="8229600" cy="2252662"/>
          </a:xfrm>
        </p:spPr>
        <p:txBody>
          <a:bodyPr/>
          <a:lstStyle/>
          <a:p>
            <a:r>
              <a:rPr lang="fa-IR" sz="3200" dirty="0">
                <a:cs typeface="B Nazanin" panose="00000400000000000000" pitchFamily="2" charset="-78"/>
              </a:rPr>
              <a:t>عموماً بعد از گذشت 4 تا 6 هفته بعد از تولد و در نوزادان ترم و سالم</a:t>
            </a:r>
          </a:p>
          <a:p>
            <a:endParaRPr lang="fa-IR" sz="3200" dirty="0">
              <a:cs typeface="B Nazanin" panose="00000400000000000000" pitchFamily="2" charset="-78"/>
            </a:endParaRPr>
          </a:p>
          <a:p>
            <a:r>
              <a:rPr lang="fa-IR" sz="3200" dirty="0">
                <a:cs typeface="B Nazanin" panose="00000400000000000000" pitchFamily="2" charset="-78"/>
              </a:rPr>
              <a:t>سردرگمي در گرفتن پستان در استفاده از بطري در نوزادان نارس تا رسيدن به سن 37هفتگي</a:t>
            </a:r>
            <a:endParaRPr lang="en-US" sz="3200" dirty="0">
              <a:cs typeface="B Nazanin" panose="00000400000000000000" pitchFamily="2" charset="-78"/>
            </a:endParaRPr>
          </a:p>
        </p:txBody>
      </p:sp>
      <p:graphicFrame>
        <p:nvGraphicFramePr>
          <p:cNvPr id="5" name="Diagram 4">
            <a:extLst>
              <a:ext uri="{FF2B5EF4-FFF2-40B4-BE49-F238E27FC236}">
                <a16:creationId xmlns:a16="http://schemas.microsoft.com/office/drawing/2014/main" id="{DA33A268-E3CA-2700-CB30-D78177EB6F4A}"/>
              </a:ext>
            </a:extLst>
          </p:cNvPr>
          <p:cNvGraphicFramePr/>
          <p:nvPr>
            <p:extLst>
              <p:ext uri="{D42A27DB-BD31-4B8C-83A1-F6EECF244321}">
                <p14:modId xmlns:p14="http://schemas.microsoft.com/office/powerpoint/2010/main" val="2176589660"/>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166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71A5258-0623-358F-14CE-F8A5FCFB263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91" r="363"/>
          <a:stretch/>
        </p:blipFill>
        <p:spPr bwMode="auto">
          <a:xfrm>
            <a:off x="-7807" y="-73365"/>
            <a:ext cx="9230649"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29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386E602-C71C-2BB7-54A0-99DF73973F24}"/>
              </a:ext>
            </a:extLst>
          </p:cNvPr>
          <p:cNvSpPr txBox="1">
            <a:spLocks/>
          </p:cNvSpPr>
          <p:nvPr/>
        </p:nvSpPr>
        <p:spPr>
          <a:xfrm>
            <a:off x="228600" y="1583472"/>
            <a:ext cx="8686800" cy="4999890"/>
          </a:xfrm>
          <a:prstGeom prst="rect">
            <a:avLst/>
          </a:prstGeom>
        </p:spPr>
        <p:txBody>
          <a:bodyPr vert="horz" lIns="91440" tIns="45720" rIns="91440" bIns="45720" rtlCol="0" anchor="ctr">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algn="just" rtl="1" fontAlgn="auto">
              <a:spcAft>
                <a:spcPts val="0"/>
              </a:spcAft>
              <a:buClr>
                <a:prstClr val="black"/>
              </a:buClr>
            </a:pPr>
            <a:r>
              <a:rPr lang="fa-IR" sz="2000" b="1" dirty="0">
                <a:solidFill>
                  <a:srgbClr val="000000"/>
                </a:solidFill>
                <a:latin typeface="Tw Cen MT" panose="020B0602020104020603" pitchFamily="34" charset="0"/>
                <a:cs typeface="Times New Roman" panose="02020603050405020304" pitchFamily="18" charset="0"/>
              </a:rPr>
              <a:t>شواهد بسیار قوی درباره ارتباط بین سن بارداری زمان تولد و میزان تکامل مغزی وجود دارد</a:t>
            </a:r>
            <a:r>
              <a:rPr lang="ar-SA" sz="2000" b="1" dirty="0">
                <a:solidFill>
                  <a:srgbClr val="000000"/>
                </a:solidFill>
                <a:latin typeface="Calibri" panose="020F0502020204030204" pitchFamily="34" charset="0"/>
                <a:ea typeface="Tahoma" panose="020B0604030504040204" pitchFamily="34" charset="0"/>
                <a:cs typeface="Times New Roman" panose="02020603050405020304" pitchFamily="18" charset="0"/>
              </a:rPr>
              <a:t>عملکرد نامناسب مغز در کنار سایرعوارض، نوزاد اواخر نارسی را مستعد به اختلالات خواب، هیپوتونی و </a:t>
            </a:r>
            <a:r>
              <a:rPr lang="fa-IR" sz="2000" b="1" dirty="0">
                <a:solidFill>
                  <a:srgbClr val="000000"/>
                </a:solidFill>
                <a:latin typeface="Calibri" panose="020F0502020204030204" pitchFamily="34" charset="0"/>
                <a:ea typeface="Tahoma" panose="020B0604030504040204" pitchFamily="34" charset="0"/>
                <a:cs typeface="Times New Roman" panose="02020603050405020304" pitchFamily="18" charset="0"/>
              </a:rPr>
              <a:t>کاهش </a:t>
            </a:r>
            <a:r>
              <a:rPr lang="ar-SA" sz="2000" b="1" dirty="0">
                <a:solidFill>
                  <a:srgbClr val="000000"/>
                </a:solidFill>
                <a:latin typeface="Calibri" panose="020F0502020204030204" pitchFamily="34" charset="0"/>
                <a:ea typeface="Tahoma" panose="020B0604030504040204" pitchFamily="34" charset="0"/>
                <a:cs typeface="Times New Roman" panose="02020603050405020304" pitchFamily="18" charset="0"/>
              </a:rPr>
              <a:t>رفلکس جستجو می کند.همه ی این موارد می توانند سبب کاهش تغذیه با شیرمادر شوند</a:t>
            </a:r>
            <a:endParaRPr lang="fa-IR" sz="2000" b="1" dirty="0">
              <a:solidFill>
                <a:srgbClr val="000000"/>
              </a:solidFill>
              <a:latin typeface="Tw Cen MT" panose="020B0602020104020603" pitchFamily="34" charset="0"/>
              <a:cs typeface="Times New Roman" panose="02020603050405020304" pitchFamily="18" charset="0"/>
            </a:endParaRPr>
          </a:p>
          <a:p>
            <a:pPr algn="just" rtl="1" fontAlgn="auto">
              <a:spcAft>
                <a:spcPts val="0"/>
              </a:spcAft>
              <a:buClr>
                <a:prstClr val="black"/>
              </a:buClr>
            </a:pPr>
            <a:r>
              <a:rPr lang="fa-IR" sz="2000" b="1" dirty="0">
                <a:solidFill>
                  <a:srgbClr val="000000"/>
                </a:solidFill>
                <a:latin typeface="Tw Cen MT" panose="020B0602020104020603" pitchFamily="34" charset="0"/>
                <a:ea typeface="Tahoma" panose="020B0604030504040204" pitchFamily="34" charset="0"/>
                <a:cs typeface="Times New Roman" panose="02020603050405020304" pitchFamily="18" charset="0"/>
              </a:rPr>
              <a:t>در</a:t>
            </a:r>
            <a:r>
              <a:rPr lang="ar-SA" sz="2000" b="1" dirty="0">
                <a:solidFill>
                  <a:srgbClr val="000000"/>
                </a:solidFill>
                <a:latin typeface="Tw Cen MT" panose="020B0602020104020603" pitchFamily="34" charset="0"/>
                <a:ea typeface="Tahoma" panose="020B0604030504040204" pitchFamily="34" charset="0"/>
                <a:cs typeface="Times New Roman" panose="02020603050405020304" pitchFamily="18" charset="0"/>
              </a:rPr>
              <a:t>مورد رشد مغزی، این فقط اندازه مغز نیست که تفاوت دارد. در زایمانهای زودرس حتی عملکرد مغز هم متفاوت است. با نزدیک شدن جنین به ترم، اندازه مغز بزرگتر می شود و بسیاری از فرایندها تکامل و بلوغ می یابند</a:t>
            </a:r>
            <a:r>
              <a:rPr lang="fa-IR" sz="2000" b="1" dirty="0">
                <a:solidFill>
                  <a:srgbClr val="000000"/>
                </a:solidFill>
                <a:latin typeface="Tw Cen MT" panose="020B0602020104020603" pitchFamily="34" charset="0"/>
                <a:ea typeface="Tahoma" panose="020B0604030504040204" pitchFamily="34" charset="0"/>
                <a:cs typeface="Times New Roman" panose="02020603050405020304" pitchFamily="18" charset="0"/>
              </a:rPr>
              <a:t>.تکامل کافی مغز در نوزاد رسیده برای تغذیه موفقیت آمیز با شیر مادر موثر است. </a:t>
            </a:r>
            <a:endParaRPr lang="en-US" sz="2000" b="1" dirty="0">
              <a:cs typeface="B Nazanin" panose="00000400000000000000" pitchFamily="2" charset="-78"/>
            </a:endParaRPr>
          </a:p>
        </p:txBody>
      </p:sp>
      <p:sp>
        <p:nvSpPr>
          <p:cNvPr id="5" name="Title 1">
            <a:extLst>
              <a:ext uri="{FF2B5EF4-FFF2-40B4-BE49-F238E27FC236}">
                <a16:creationId xmlns:a16="http://schemas.microsoft.com/office/drawing/2014/main" id="{97BC6FAE-A07E-69AD-DEBE-A2C5F36D70C7}"/>
              </a:ext>
            </a:extLst>
          </p:cNvPr>
          <p:cNvSpPr txBox="1">
            <a:spLocks/>
          </p:cNvSpPr>
          <p:nvPr/>
        </p:nvSpPr>
        <p:spPr>
          <a:xfrm>
            <a:off x="0" y="609599"/>
            <a:ext cx="8820472" cy="10519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3200" b="0" i="0" u="none" strike="noStrike" kern="1200" cap="all" spc="0" normalizeH="0" baseline="0" noProof="0">
                <a:ln>
                  <a:noFill/>
                </a:ln>
                <a:solidFill>
                  <a:srgbClr val="A35DD1">
                    <a:lumMod val="75000"/>
                  </a:srgbClr>
                </a:solidFill>
                <a:effectLst/>
                <a:uLnTx/>
                <a:uFillTx/>
                <a:latin typeface="Tw Cen MT" panose="020B0602020104020603"/>
                <a:ea typeface="+mj-ea"/>
                <a:cs typeface="B Titr" panose="00000700000000000000" pitchFamily="2" charset="-78"/>
              </a:rPr>
              <a:t>عدم تکامل سیستم عصبی و هیپوتونی</a:t>
            </a:r>
            <a:endParaRPr kumimoji="0" lang="en-US" sz="3200" b="0" i="0" u="none" strike="noStrike" kern="1200" cap="all" spc="0" normalizeH="0" baseline="0" noProof="0" dirty="0">
              <a:ln>
                <a:noFill/>
              </a:ln>
              <a:solidFill>
                <a:sysClr val="windowText" lastClr="000000"/>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2549125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CEE85E5-2E75-6430-2792-02D632C0D5B9}"/>
              </a:ext>
            </a:extLst>
          </p:cNvPr>
          <p:cNvSpPr txBox="1">
            <a:spLocks/>
          </p:cNvSpPr>
          <p:nvPr/>
        </p:nvSpPr>
        <p:spPr>
          <a:xfrm>
            <a:off x="0" y="1784195"/>
            <a:ext cx="10404648" cy="3949061"/>
          </a:xfrm>
          <a:prstGeom prst="rect">
            <a:avLst/>
          </a:prstGeom>
        </p:spPr>
        <p:txBody>
          <a:bodyPr vert="horz" lIns="91440" tIns="45720" rIns="91440" bIns="45720" rtlCol="0" anchor="ctr">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marL="1534160" marR="410210" algn="just" rtl="1" fontAlgn="auto">
              <a:lnSpc>
                <a:spcPct val="99000"/>
              </a:lnSpc>
              <a:spcAft>
                <a:spcPts val="25"/>
              </a:spcAft>
            </a:pPr>
            <a:r>
              <a:rPr lang="ar-SA" sz="2000" b="1" dirty="0">
                <a:solidFill>
                  <a:srgbClr val="000000"/>
                </a:solidFill>
                <a:latin typeface="Calibri" panose="020F0502020204030204" pitchFamily="34" charset="0"/>
                <a:ea typeface="Tahoma" panose="020B0604030504040204" pitchFamily="34" charset="0"/>
                <a:cs typeface="B Nazanin" panose="00000400000000000000" pitchFamily="2" charset="-78"/>
              </a:rPr>
              <a:t>هیپوترمی می</a:t>
            </a:r>
            <a:r>
              <a:rPr lang="fa-IR" sz="2000" b="1" dirty="0">
                <a:solidFill>
                  <a:srgbClr val="000000"/>
                </a:solidFill>
                <a:latin typeface="Calibri" panose="020F0502020204030204" pitchFamily="34" charset="0"/>
                <a:ea typeface="Tahoma" panose="020B0604030504040204" pitchFamily="34" charset="0"/>
                <a:cs typeface="B Nazanin" panose="00000400000000000000" pitchFamily="2" charset="-78"/>
              </a:rPr>
              <a:t> </a:t>
            </a:r>
            <a:r>
              <a:rPr lang="ar-SA" sz="2000" b="1" dirty="0">
                <a:solidFill>
                  <a:srgbClr val="000000"/>
                </a:solidFill>
                <a:latin typeface="Calibri" panose="020F0502020204030204" pitchFamily="34" charset="0"/>
                <a:ea typeface="Tahoma" panose="020B0604030504040204" pitchFamily="34" charset="0"/>
                <a:cs typeface="B Nazanin" panose="00000400000000000000" pitchFamily="2" charset="-78"/>
              </a:rPr>
              <a:t>تواند منجر به مصرف اکسیژن بیشتر، افت قند خون و زردی شود که همه این موارد بر روی موفقیت در تغذیه با شیرمادر تأثیر بسزایی دارند. از سوی دیگر هیپرترمی بر اثر عواملی کاملا قابل پیشگیری مانند گرم کردن بیش از حد دمای اتاق یا پوشاندن بیش از اندازه لباس رخ میدهد.</a:t>
            </a:r>
            <a:r>
              <a:rPr lang="ar-SA" sz="2000" b="1" dirty="0">
                <a:solidFill>
                  <a:srgbClr val="000000"/>
                </a:solidFill>
                <a:ea typeface="Tahoma" panose="020B0604030504040204" pitchFamily="34" charset="0"/>
                <a:cs typeface="B Nazanin" panose="00000400000000000000" pitchFamily="2" charset="-78"/>
              </a:rPr>
              <a:t>. هردو حالت افت یا بالا رفتن دمای بدن میتواند نشانه ای از وجود سپتی سمی باشد</a:t>
            </a:r>
            <a:r>
              <a:rPr lang="fa-IR" sz="2000" b="1" dirty="0">
                <a:solidFill>
                  <a:srgbClr val="000000"/>
                </a:solidFill>
                <a:ea typeface="Tahoma" panose="020B0604030504040204" pitchFamily="34" charset="0"/>
                <a:cs typeface="B Nazanin" panose="00000400000000000000" pitchFamily="2" charset="-78"/>
              </a:rPr>
              <a:t>.</a:t>
            </a:r>
          </a:p>
          <a:p>
            <a:pPr marL="1534160" marR="410210" algn="just" rtl="1" fontAlgn="auto">
              <a:lnSpc>
                <a:spcPct val="99000"/>
              </a:lnSpc>
              <a:spcAft>
                <a:spcPts val="25"/>
              </a:spcAft>
            </a:pPr>
            <a:r>
              <a:rPr lang="fa-IR" sz="2000" b="1" dirty="0">
                <a:solidFill>
                  <a:srgbClr val="000000"/>
                </a:solidFill>
                <a:ea typeface="Tahoma" panose="020B0604030504040204" pitchFamily="34" charset="0"/>
                <a:cs typeface="B Nazanin" panose="00000400000000000000" pitchFamily="2" charset="-78"/>
              </a:rPr>
              <a:t>بنابراین حفظ دمای بدن برای رد کردن سپتی سمی و پیشگیری از اقدامات غیر ضروری، تحمیل دردنوزاد، جداکردن مادرو نوزادو افزایش هزینه های پزشکی ضروری است. </a:t>
            </a:r>
            <a:endParaRPr lang="en-US" sz="2000" b="1" dirty="0">
              <a:cs typeface="B Nazanin" panose="00000400000000000000" pitchFamily="2" charset="-78"/>
            </a:endParaRPr>
          </a:p>
        </p:txBody>
      </p:sp>
      <p:sp>
        <p:nvSpPr>
          <p:cNvPr id="5" name="Title 1">
            <a:extLst>
              <a:ext uri="{FF2B5EF4-FFF2-40B4-BE49-F238E27FC236}">
                <a16:creationId xmlns:a16="http://schemas.microsoft.com/office/drawing/2014/main" id="{5887C069-1081-4C39-5ED0-5238AB230432}"/>
              </a:ext>
            </a:extLst>
          </p:cNvPr>
          <p:cNvSpPr txBox="1">
            <a:spLocks/>
          </p:cNvSpPr>
          <p:nvPr/>
        </p:nvSpPr>
        <p:spPr>
          <a:xfrm>
            <a:off x="107504" y="609599"/>
            <a:ext cx="11170722" cy="9627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A" sz="3200" b="1" i="0" u="none" strike="noStrike" kern="1200" cap="all" spc="0" normalizeH="0" baseline="0" noProof="0">
                <a:ln>
                  <a:noFill/>
                </a:ln>
                <a:solidFill>
                  <a:srgbClr val="A35DD1">
                    <a:lumMod val="75000"/>
                  </a:srgbClr>
                </a:solidFill>
                <a:effectLst/>
                <a:uLnTx/>
                <a:uFillTx/>
                <a:latin typeface="Tw Cen MT" panose="020B0602020104020603"/>
                <a:ea typeface="Calibri" panose="020F0502020204030204" pitchFamily="34" charset="0"/>
                <a:cs typeface="B Titr" panose="00000700000000000000" pitchFamily="2" charset="-78"/>
              </a:rPr>
              <a:t>اهمیت تنظیم دما در نوزادان اواخر نارسی </a:t>
            </a:r>
            <a:endParaRPr kumimoji="0" lang="en-US" sz="3200" b="1" i="0" u="none" strike="noStrike" kern="1200" cap="all" spc="0" normalizeH="0" baseline="0" noProof="0" dirty="0">
              <a:ln>
                <a:noFill/>
              </a:ln>
              <a:solidFill>
                <a:srgbClr val="A35DD1">
                  <a:lumMod val="75000"/>
                </a:srgbClr>
              </a:solidFill>
              <a:effectLst/>
              <a:uLnTx/>
              <a:uFillTx/>
              <a:latin typeface="Tw Cen MT" panose="020B0602020104020603"/>
              <a:ea typeface="+mj-ea"/>
              <a:cs typeface="B Titr" panose="00000700000000000000" pitchFamily="2" charset="-78"/>
            </a:endParaRPr>
          </a:p>
        </p:txBody>
      </p:sp>
    </p:spTree>
    <p:extLst>
      <p:ext uri="{BB962C8B-B14F-4D97-AF65-F5344CB8AC3E}">
        <p14:creationId xmlns:p14="http://schemas.microsoft.com/office/powerpoint/2010/main" val="23001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967279599"/>
              </p:ext>
            </p:extLst>
          </p:nvPr>
        </p:nvGraphicFramePr>
        <p:xfrm>
          <a:off x="-828600" y="188640"/>
          <a:ext cx="10657184"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pPr>
              <a:defRPr/>
            </a:pPr>
            <a:fld id="{9F92FDB1-4CDB-401A-97FA-64FF19B31A97}" type="slidenum">
              <a:rPr lang="fa-IR" smtClean="0">
                <a:solidFill>
                  <a:prstClr val="black"/>
                </a:solidFill>
              </a:rPr>
              <a:pPr>
                <a:defRPr/>
              </a:pPr>
              <a:t>9</a:t>
            </a:fld>
            <a:endParaRPr lang="fa-IR">
              <a:solidFill>
                <a:prstClr val="black"/>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8521" t="39096" r="22958" b="17659"/>
          <a:stretch/>
        </p:blipFill>
        <p:spPr>
          <a:xfrm>
            <a:off x="2411760" y="1916832"/>
            <a:ext cx="4261962" cy="2916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11758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3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9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5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6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8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0.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5.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8.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9.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0.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5.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8.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9.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docProps/app.xml><?xml version="1.0" encoding="utf-8"?>
<Properties xmlns="http://schemas.openxmlformats.org/officeDocument/2006/extended-properties" xmlns:vt="http://schemas.openxmlformats.org/officeDocument/2006/docPropsVTypes">
  <Template>فرمت اسلايد</Template>
  <TotalTime>17348</TotalTime>
  <Words>3389</Words>
  <Application>Microsoft Office PowerPoint</Application>
  <PresentationFormat>On-screen Show (4:3)</PresentationFormat>
  <Paragraphs>273</Paragraphs>
  <Slides>62</Slides>
  <Notes>10</Notes>
  <HiddenSlides>4</HiddenSlides>
  <MMClips>0</MMClips>
  <ScaleCrop>false</ScaleCrop>
  <HeadingPairs>
    <vt:vector size="8" baseType="variant">
      <vt:variant>
        <vt:lpstr>Fonts Used</vt:lpstr>
      </vt:variant>
      <vt:variant>
        <vt:i4>14</vt:i4>
      </vt:variant>
      <vt:variant>
        <vt:lpstr>Theme</vt:lpstr>
      </vt:variant>
      <vt:variant>
        <vt:i4>7</vt:i4>
      </vt:variant>
      <vt:variant>
        <vt:lpstr>Slide Titles</vt:lpstr>
      </vt:variant>
      <vt:variant>
        <vt:i4>62</vt:i4>
      </vt:variant>
      <vt:variant>
        <vt:lpstr>Custom Shows</vt:lpstr>
      </vt:variant>
      <vt:variant>
        <vt:i4>94</vt:i4>
      </vt:variant>
    </vt:vector>
  </HeadingPairs>
  <TitlesOfParts>
    <vt:vector size="177" baseType="lpstr">
      <vt:lpstr>Arial</vt:lpstr>
      <vt:lpstr>B Nazanin</vt:lpstr>
      <vt:lpstr>Calibri</vt:lpstr>
      <vt:lpstr>Georgia</vt:lpstr>
      <vt:lpstr>Lotus</vt:lpstr>
      <vt:lpstr>Lucida Sans Unicode</vt:lpstr>
      <vt:lpstr>Southern</vt:lpstr>
      <vt:lpstr>Symbol</vt:lpstr>
      <vt:lpstr>Times New Roman</vt:lpstr>
      <vt:lpstr>Tw Cen MT</vt:lpstr>
      <vt:lpstr>Verdana</vt:lpstr>
      <vt:lpstr>Wingdings</vt:lpstr>
      <vt:lpstr>Wingdings 2</vt:lpstr>
      <vt:lpstr>Wingdings 3</vt:lpstr>
      <vt:lpstr>فرمت اسلايد</vt:lpstr>
      <vt:lpstr>3_فرمت اسلايد</vt:lpstr>
      <vt:lpstr>9_فرمت اسلايد</vt:lpstr>
      <vt:lpstr>5_فرمت اسلايد</vt:lpstr>
      <vt:lpstr>6_فرمت اسلايد</vt:lpstr>
      <vt:lpstr>8_فرمت اسلايد</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تماس پوست به پوست مادر و نوزاد و شیردهی زودهنگام و مکرر</vt:lpstr>
      <vt:lpstr>PowerPoint Presentation</vt:lpstr>
      <vt:lpstr>وضعیت مناسب برای شیردهی  نوزاد اواخر نارسی</vt:lpstr>
      <vt:lpstr>PowerPoint Presentation</vt:lpstr>
      <vt:lpstr>PowerPoint Presentation</vt:lpstr>
      <vt:lpstr>PowerPoint Presentation</vt:lpstr>
      <vt:lpstr>PowerPoint Presentation</vt:lpstr>
      <vt:lpstr>PowerPoint Presentation</vt:lpstr>
      <vt:lpstr>PowerPoint Presentation</vt:lpstr>
      <vt:lpstr>اطمینان از گرفتن صحیح پستان توسط نوزاد و مکیدن قوی او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فشردن پستان بخصوص برای                         نوزادان اواخر نارسی</vt:lpstr>
      <vt:lpstr>PowerPoint Presentation</vt:lpstr>
      <vt:lpstr>PowerPoint Presentation</vt:lpstr>
      <vt:lpstr>PowerPoint Presentation</vt:lpstr>
      <vt:lpstr>PowerPoint Presentation</vt:lpstr>
      <vt:lpstr>PowerPoint Presentation</vt:lpstr>
      <vt:lpstr>PowerPoint Presentation</vt:lpstr>
      <vt:lpstr>استفاده از محافظ نوک پستان NIPPLE SHIELD  درنوزادان اواخر نارسی  ممکن است ضروری باشد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vt:lpstr>
      <vt:lpstr>ahamyate bm</vt:lpstr>
      <vt:lpstr>good pos</vt:lpstr>
      <vt:lpstr>clostrum</vt:lpstr>
      <vt:lpstr>bavare ghalat</vt:lpstr>
      <vt:lpstr>saate ava3</vt:lpstr>
      <vt:lpstr>rom</vt:lpstr>
      <vt:lpstr>taghaza</vt:lpstr>
      <vt:lpstr>Custom Show 12ahesh</vt:lpstr>
      <vt:lpstr>bre</vt:lpstr>
      <vt:lpstr>key point</vt:lpstr>
      <vt:lpstr>مشفزا</vt:lpstr>
      <vt:lpstr>breast sup</vt:lpstr>
      <vt:lpstr>aid</vt:lpstr>
      <vt:lpstr>ibfat</vt:lpstr>
      <vt:lpstr>latch</vt:lpstr>
      <vt:lpstr>posi</vt:lpstr>
      <vt:lpstr>flat on back</vt:lpstr>
      <vt:lpstr>pahlu</vt:lpstr>
      <vt:lpstr>cradle</vt:lpstr>
      <vt:lpstr>croos</vt:lpstr>
      <vt:lpstr>under</vt:lpstr>
      <vt:lpstr>side</vt:lpstr>
      <vt:lpstr>پرهیز  در طی</vt:lpstr>
      <vt:lpstr>صندلی</vt:lpstr>
      <vt:lpstr>نشسته</vt:lpstr>
      <vt:lpstr>پشت</vt:lpstr>
      <vt:lpstr>نشستهوو</vt:lpstr>
      <vt:lpstr>نکات کلیدی</vt:lpstr>
      <vt:lpstr>پستان حمایت</vt:lpstr>
      <vt:lpstr>Custom Show 1حمایییییییت</vt:lpstr>
      <vt:lpstr>حوله</vt:lpstr>
      <vt:lpstr>گرفتن</vt:lpstr>
      <vt:lpstr>قلب موفق</vt:lpstr>
      <vt:lpstr>بینی</vt:lpstr>
      <vt:lpstr>دهان</vt:lpstr>
      <vt:lpstr>lip smacking</vt:lpstr>
      <vt:lpstr>123</vt:lpstr>
      <vt:lpstr>بلع</vt:lpstr>
      <vt:lpstr>good latch on</vt:lpstr>
      <vt:lpstr>good lo</vt:lpstr>
      <vt:lpstr>avoid</vt:lpstr>
      <vt:lpstr>6</vt:lpstr>
      <vt:lpstr>Custom Show 1وضعیت را حت مادرر</vt:lpstr>
      <vt:lpstr>همسطح</vt:lpstr>
      <vt:lpstr>sacral</vt:lpstr>
      <vt:lpstr>positio bilo</vt:lpstr>
      <vt:lpstr>ووضضععیتکارامد</vt:lpstr>
      <vt:lpstr>sacralvv</vt:lpstr>
      <vt:lpstr>مکیدن غلط</vt:lpstr>
      <vt:lpstr>hedayate shirkhar</vt:lpstr>
      <vt:lpstr>ntn</vt:lpstr>
      <vt:lpstr>acymetri</vt:lpstr>
      <vt:lpstr>cc</vt:lpstr>
      <vt:lpstr>دست</vt:lpstr>
      <vt:lpstr>hand father</vt:lpstr>
      <vt:lpstr>ساک</vt:lpstr>
      <vt:lpstr>بالش</vt:lpstr>
      <vt:lpstr> رها</vt:lpstr>
      <vt:lpstr>بازتاب</vt:lpstr>
      <vt:lpstr>مکیدن ارام عمیق</vt:lpstr>
      <vt:lpstr>طولانی</vt:lpstr>
      <vt:lpstr>ideal latch</vt:lpstr>
      <vt:lpstr>bc</vt:lpstr>
      <vt:lpstr>besr latch</vt:lpstr>
      <vt:lpstr>drink</vt:lpstr>
      <vt:lpstr>bc2</vt:lpstr>
      <vt:lpstr>ماساژپستان</vt:lpstr>
      <vt:lpstr>سرنگ</vt:lpstr>
      <vt:lpstr>قاشق</vt:lpstr>
      <vt:lpstr>پوش</vt:lpstr>
      <vt:lpstr>روتیت</vt:lpstr>
      <vt:lpstr>تعویض پستانها</vt:lpstr>
      <vt:lpstr>switch</vt:lpstr>
      <vt:lpstr>mildly flat</vt:lpstr>
      <vt:lpstr>syrun</vt:lpstr>
      <vt:lpstr>danestan</vt:lpstr>
      <vt:lpstr>روند شیر دهی</vt:lpstr>
      <vt:lpstr>hand head</vt:lpstr>
      <vt:lpstr>new</vt:lpstr>
      <vt:lpstr>newman</vt:lpstr>
      <vt:lpstr>کروس</vt:lpstr>
      <vt:lpstr>بزرگ</vt:lpstr>
      <vt:lpstr>پمپ با ماساژ</vt:lpstr>
      <vt:lpstr>الگوریتم</vt:lpstr>
      <vt:lpstr>energy</vt:lpstr>
      <vt:lpstr>مادر</vt:lpstr>
      <vt:lpstr>کتاب</vt:lpstr>
      <vt:lpstr>poor stamina</vt:lpstr>
      <vt:lpstr>under urm</vt:lpstr>
      <vt:lpstr>head suport</vt:lpstr>
      <vt:lpstr>poor suck</vt:lpstr>
      <vt:lpstr>فشردن پستان</vt:lpstr>
      <vt:lpstr>bcc</vt:lpstr>
    </vt:vector>
  </TitlesOfParts>
  <Company>Office07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هپاتیت های ویرال</dc:title>
  <dc:creator>a-moghisi</dc:creator>
  <cp:lastModifiedBy>mashhadkaveh</cp:lastModifiedBy>
  <cp:revision>1442</cp:revision>
  <dcterms:created xsi:type="dcterms:W3CDTF">2012-04-07T08:49:36Z</dcterms:created>
  <dcterms:modified xsi:type="dcterms:W3CDTF">2023-07-25T05:43:32Z</dcterms:modified>
</cp:coreProperties>
</file>